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2" r:id="rId2"/>
    <p:sldId id="267" r:id="rId3"/>
    <p:sldId id="391" r:id="rId4"/>
    <p:sldId id="289" r:id="rId5"/>
    <p:sldId id="427" r:id="rId6"/>
    <p:sldId id="269" r:id="rId7"/>
    <p:sldId id="270" r:id="rId8"/>
    <p:sldId id="424" r:id="rId9"/>
    <p:sldId id="319" r:id="rId10"/>
    <p:sldId id="272" r:id="rId11"/>
    <p:sldId id="273" r:id="rId12"/>
    <p:sldId id="336" r:id="rId13"/>
    <p:sldId id="425" r:id="rId14"/>
    <p:sldId id="275" r:id="rId15"/>
    <p:sldId id="422" r:id="rId16"/>
    <p:sldId id="423" r:id="rId17"/>
    <p:sldId id="392" r:id="rId18"/>
    <p:sldId id="335" r:id="rId19"/>
    <p:sldId id="337" r:id="rId20"/>
    <p:sldId id="322" r:id="rId21"/>
    <p:sldId id="323" r:id="rId22"/>
    <p:sldId id="390" r:id="rId23"/>
    <p:sldId id="325" r:id="rId24"/>
    <p:sldId id="326" r:id="rId25"/>
    <p:sldId id="419" r:id="rId26"/>
    <p:sldId id="395" r:id="rId27"/>
    <p:sldId id="396" r:id="rId28"/>
    <p:sldId id="397" r:id="rId29"/>
    <p:sldId id="398" r:id="rId30"/>
    <p:sldId id="399" r:id="rId31"/>
    <p:sldId id="400" r:id="rId32"/>
    <p:sldId id="402" r:id="rId33"/>
    <p:sldId id="403" r:id="rId34"/>
    <p:sldId id="404" r:id="rId35"/>
    <p:sldId id="405" r:id="rId36"/>
    <p:sldId id="406" r:id="rId37"/>
    <p:sldId id="409" r:id="rId38"/>
    <p:sldId id="410" r:id="rId39"/>
    <p:sldId id="411" r:id="rId40"/>
    <p:sldId id="412" r:id="rId41"/>
    <p:sldId id="413" r:id="rId42"/>
    <p:sldId id="414" r:id="rId43"/>
    <p:sldId id="415" r:id="rId44"/>
    <p:sldId id="416" r:id="rId45"/>
    <p:sldId id="417" r:id="rId46"/>
    <p:sldId id="418" r:id="rId47"/>
    <p:sldId id="426" r:id="rId48"/>
    <p:sldId id="331" r:id="rId49"/>
    <p:sldId id="328" r:id="rId50"/>
    <p:sldId id="324" r:id="rId51"/>
    <p:sldId id="333" r:id="rId52"/>
    <p:sldId id="334" r:id="rId53"/>
    <p:sldId id="285" r:id="rId54"/>
    <p:sldId id="341" r:id="rId55"/>
    <p:sldId id="342" r:id="rId56"/>
    <p:sldId id="343" r:id="rId57"/>
    <p:sldId id="344" r:id="rId58"/>
    <p:sldId id="345" r:id="rId59"/>
    <p:sldId id="346" r:id="rId60"/>
    <p:sldId id="347" r:id="rId61"/>
    <p:sldId id="348" r:id="rId62"/>
    <p:sldId id="349" r:id="rId6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Oyarce Puentes" initials="POP [2]" lastIdx="24" clrIdx="0">
    <p:extLst>
      <p:ext uri="{19B8F6BF-5375-455C-9EA6-DF929625EA0E}">
        <p15:presenceInfo xmlns:p15="http://schemas.microsoft.com/office/powerpoint/2012/main" userId="S::poyarce@sence.cl::9d7f700f-2ef1-455a-a6e7-75f8b45faf81" providerId="AD"/>
      </p:ext>
    </p:extLst>
  </p:cmAuthor>
  <p:cmAuthor id="2" name="Rodrigo ramirez" initials="Rr" lastIdx="39" clrIdx="1">
    <p:extLst>
      <p:ext uri="{19B8F6BF-5375-455C-9EA6-DF929625EA0E}">
        <p15:presenceInfo xmlns:p15="http://schemas.microsoft.com/office/powerpoint/2012/main" userId="bd1de177aac4f4b6" providerId="Windows Live"/>
      </p:ext>
    </p:extLst>
  </p:cmAuthor>
  <p:cmAuthor id="3" name="Felipe Zapata Zavala" initials="FZZ" lastIdx="37" clrIdx="2">
    <p:extLst>
      <p:ext uri="{19B8F6BF-5375-455C-9EA6-DF929625EA0E}">
        <p15:presenceInfo xmlns:p15="http://schemas.microsoft.com/office/powerpoint/2012/main" userId="S-1-5-21-516032186-1660451719-1552899311-19735" providerId="AD"/>
      </p:ext>
    </p:extLst>
  </p:cmAuthor>
  <p:cmAuthor id="4" name="Paula Oyarce Puentes" initials="POP" lastIdx="30" clrIdx="3">
    <p:extLst>
      <p:ext uri="{19B8F6BF-5375-455C-9EA6-DF929625EA0E}">
        <p15:presenceInfo xmlns:p15="http://schemas.microsoft.com/office/powerpoint/2012/main" userId="S::poyarce@sence.cl::c5b14831-52d8-49b6-90d2-cb7744335e8d" providerId="AD"/>
      </p:ext>
    </p:extLst>
  </p:cmAuthor>
  <p:cmAuthor id="5" name="Felipe Zapata Zavala" initials="FZZ [2]" lastIdx="2" clrIdx="4">
    <p:extLst>
      <p:ext uri="{19B8F6BF-5375-455C-9EA6-DF929625EA0E}">
        <p15:presenceInfo xmlns:p15="http://schemas.microsoft.com/office/powerpoint/2012/main" userId="S::fzapata@sence.cl::216821ee-b373-43d7-9b18-c07279ad14da" providerId="AD"/>
      </p:ext>
    </p:extLst>
  </p:cmAuthor>
  <p:cmAuthor id="6" name="Felipe Zapata Zavala" initials="FZZ [3]" lastIdx="3" clrIdx="5">
    <p:extLst>
      <p:ext uri="{19B8F6BF-5375-455C-9EA6-DF929625EA0E}">
        <p15:presenceInfo xmlns:p15="http://schemas.microsoft.com/office/powerpoint/2012/main" userId="Felipe Zapata Zava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83838A"/>
    <a:srgbClr val="C8C9CA"/>
    <a:srgbClr val="77808B"/>
    <a:srgbClr val="0086BF"/>
    <a:srgbClr val="636E7A"/>
    <a:srgbClr val="335A80"/>
    <a:srgbClr val="1E90FF"/>
    <a:srgbClr val="E2E3E4"/>
    <a:srgbClr val="184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6737FA-E074-407B-A9D2-EFB2A1404CAB}" v="1" dt="2021-09-27T19:44:55.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83" autoAdjust="0"/>
    <p:restoredTop sz="93841" autoAdjust="0"/>
  </p:normalViewPr>
  <p:slideViewPr>
    <p:cSldViewPr snapToGrid="0">
      <p:cViewPr varScale="1">
        <p:scale>
          <a:sx n="48" d="100"/>
          <a:sy n="48" d="100"/>
        </p:scale>
        <p:origin x="9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Silva Inostroza" userId="70c4bdca-a58a-4e01-a100-8ad2c5a72156" providerId="ADAL" clId="{D86737FA-E074-407B-A9D2-EFB2A1404CAB}"/>
    <pc:docChg chg="modSld">
      <pc:chgData name="Carol Silva Inostroza" userId="70c4bdca-a58a-4e01-a100-8ad2c5a72156" providerId="ADAL" clId="{D86737FA-E074-407B-A9D2-EFB2A1404CAB}" dt="2021-09-28T13:29:05.855" v="1" actId="20577"/>
      <pc:docMkLst>
        <pc:docMk/>
      </pc:docMkLst>
      <pc:sldChg chg="modSp">
        <pc:chgData name="Carol Silva Inostroza" userId="70c4bdca-a58a-4e01-a100-8ad2c5a72156" providerId="ADAL" clId="{D86737FA-E074-407B-A9D2-EFB2A1404CAB}" dt="2021-09-28T13:29:05.855" v="1" actId="20577"/>
        <pc:sldMkLst>
          <pc:docMk/>
          <pc:sldMk cId="866736026" sldId="269"/>
        </pc:sldMkLst>
        <pc:spChg chg="mod">
          <ac:chgData name="Carol Silva Inostroza" userId="70c4bdca-a58a-4e01-a100-8ad2c5a72156" providerId="ADAL" clId="{D86737FA-E074-407B-A9D2-EFB2A1404CAB}" dt="2021-09-28T13:29:05.855" v="1" actId="20577"/>
          <ac:spMkLst>
            <pc:docMk/>
            <pc:sldMk cId="866736026" sldId="269"/>
            <ac:spMk id="7" creationId="{00000000-0000-0000-0000-000000000000}"/>
          </ac:spMkLst>
        </pc:spChg>
      </pc:sldChg>
      <pc:sldChg chg="modSp">
        <pc:chgData name="Carol Silva Inostroza" userId="70c4bdca-a58a-4e01-a100-8ad2c5a72156" providerId="ADAL" clId="{D86737FA-E074-407B-A9D2-EFB2A1404CAB}" dt="2021-09-28T13:27:34.869" v="0"/>
        <pc:sldMkLst>
          <pc:docMk/>
          <pc:sldMk cId="1605304754" sldId="270"/>
        </pc:sldMkLst>
        <pc:spChg chg="mod">
          <ac:chgData name="Carol Silva Inostroza" userId="70c4bdca-a58a-4e01-a100-8ad2c5a72156" providerId="ADAL" clId="{D86737FA-E074-407B-A9D2-EFB2A1404CAB}" dt="2021-09-28T13:27:34.869" v="0"/>
          <ac:spMkLst>
            <pc:docMk/>
            <pc:sldMk cId="1605304754" sldId="270"/>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D35EB-CE3F-4215-8041-BA1B749E5258}" type="doc">
      <dgm:prSet loTypeId="urn:microsoft.com/office/officeart/2005/8/layout/gear1" loCatId="cycle" qsTypeId="urn:microsoft.com/office/officeart/2005/8/quickstyle/3d1" qsCatId="3D" csTypeId="urn:microsoft.com/office/officeart/2005/8/colors/accent1_3" csCatId="accent1" phldr="1"/>
      <dgm:spPr/>
      <dgm:t>
        <a:bodyPr/>
        <a:lstStyle/>
        <a:p>
          <a:endParaRPr lang="es-419"/>
        </a:p>
      </dgm:t>
    </dgm:pt>
    <dgm:pt modelId="{03117F29-25DF-44F1-9E36-383F11D2E8B9}">
      <dgm:prSet phldrT="[Texto]" custT="1"/>
      <dgm:spPr/>
      <dgm:t>
        <a:bodyPr/>
        <a:lstStyle/>
        <a:p>
          <a:r>
            <a:rPr lang="es-419" sz="2000" b="1" dirty="0"/>
            <a:t>Comunicación</a:t>
          </a:r>
        </a:p>
      </dgm:t>
    </dgm:pt>
    <dgm:pt modelId="{2F748A2B-C5BA-40FA-A780-B03921703012}" type="parTrans" cxnId="{FD751031-CBF8-4793-9AA5-05C1F9183A9B}">
      <dgm:prSet/>
      <dgm:spPr/>
      <dgm:t>
        <a:bodyPr/>
        <a:lstStyle/>
        <a:p>
          <a:endParaRPr lang="es-419"/>
        </a:p>
      </dgm:t>
    </dgm:pt>
    <dgm:pt modelId="{AA2C7468-785D-423E-8971-4A34AAB7EBFF}" type="sibTrans" cxnId="{FD751031-CBF8-4793-9AA5-05C1F9183A9B}">
      <dgm:prSet/>
      <dgm:spPr/>
      <dgm:t>
        <a:bodyPr/>
        <a:lstStyle/>
        <a:p>
          <a:endParaRPr lang="es-419"/>
        </a:p>
      </dgm:t>
    </dgm:pt>
    <dgm:pt modelId="{B72F0B3E-4D70-4E10-ADF1-641375F2BACE}">
      <dgm:prSet phldrT="[Texto]" custT="1"/>
      <dgm:spPr/>
      <dgm:t>
        <a:bodyPr/>
        <a:lstStyle/>
        <a:p>
          <a:r>
            <a:rPr lang="es-419" sz="1200" dirty="0">
              <a:latin typeface="gobCL" pitchFamily="50" charset="0"/>
            </a:rPr>
            <a:t>Chat</a:t>
          </a:r>
        </a:p>
      </dgm:t>
    </dgm:pt>
    <dgm:pt modelId="{48BC0650-25A0-4703-8195-98D1DF5C613D}" type="parTrans" cxnId="{AFFB4C55-43C3-4C9B-A302-E9B8E5EDE2C2}">
      <dgm:prSet/>
      <dgm:spPr/>
      <dgm:t>
        <a:bodyPr/>
        <a:lstStyle/>
        <a:p>
          <a:endParaRPr lang="es-419"/>
        </a:p>
      </dgm:t>
    </dgm:pt>
    <dgm:pt modelId="{2CDB942F-EBB0-4EE1-BC14-32A8CBD46EC3}" type="sibTrans" cxnId="{AFFB4C55-43C3-4C9B-A302-E9B8E5EDE2C2}">
      <dgm:prSet/>
      <dgm:spPr/>
      <dgm:t>
        <a:bodyPr/>
        <a:lstStyle/>
        <a:p>
          <a:endParaRPr lang="es-419"/>
        </a:p>
      </dgm:t>
    </dgm:pt>
    <dgm:pt modelId="{C17355ED-9281-48E6-8BFA-26E61036049B}">
      <dgm:prSet phldrT="[Texto]" custT="1"/>
      <dgm:spPr/>
      <dgm:t>
        <a:bodyPr/>
        <a:lstStyle/>
        <a:p>
          <a:r>
            <a:rPr lang="es-419" sz="1200" dirty="0">
              <a:latin typeface="gobCL" pitchFamily="50" charset="0"/>
            </a:rPr>
            <a:t>Encuesta</a:t>
          </a:r>
        </a:p>
      </dgm:t>
    </dgm:pt>
    <dgm:pt modelId="{1112150D-9031-4414-B9DD-7964EE8045BB}" type="parTrans" cxnId="{FABAB9D7-377A-4AA3-A81E-D59F552BC3A7}">
      <dgm:prSet/>
      <dgm:spPr/>
      <dgm:t>
        <a:bodyPr/>
        <a:lstStyle/>
        <a:p>
          <a:endParaRPr lang="es-419"/>
        </a:p>
      </dgm:t>
    </dgm:pt>
    <dgm:pt modelId="{3EF432C7-510E-4555-8928-B81A6D65312C}" type="sibTrans" cxnId="{FABAB9D7-377A-4AA3-A81E-D59F552BC3A7}">
      <dgm:prSet/>
      <dgm:spPr/>
      <dgm:t>
        <a:bodyPr/>
        <a:lstStyle/>
        <a:p>
          <a:endParaRPr lang="es-419"/>
        </a:p>
      </dgm:t>
    </dgm:pt>
    <dgm:pt modelId="{BADA53D8-8878-486F-922F-0D46BE44CB73}">
      <dgm:prSet phldrT="[Texto]" custT="1"/>
      <dgm:spPr/>
      <dgm:t>
        <a:bodyPr/>
        <a:lstStyle/>
        <a:p>
          <a:r>
            <a:rPr lang="es-419" sz="1200" dirty="0">
              <a:latin typeface="gobCL" pitchFamily="50" charset="0"/>
            </a:rPr>
            <a:t>Compartir documentos </a:t>
          </a:r>
        </a:p>
      </dgm:t>
    </dgm:pt>
    <dgm:pt modelId="{98ED903B-94C8-49B5-B988-3FB118CE95AB}" type="parTrans" cxnId="{07945EE5-A9F8-43B7-942E-BBF11587E7A8}">
      <dgm:prSet/>
      <dgm:spPr/>
      <dgm:t>
        <a:bodyPr/>
        <a:lstStyle/>
        <a:p>
          <a:endParaRPr lang="es-419"/>
        </a:p>
      </dgm:t>
    </dgm:pt>
    <dgm:pt modelId="{8FCF7329-29B4-456E-B39B-2A9F533F19F7}" type="sibTrans" cxnId="{07945EE5-A9F8-43B7-942E-BBF11587E7A8}">
      <dgm:prSet/>
      <dgm:spPr/>
      <dgm:t>
        <a:bodyPr/>
        <a:lstStyle/>
        <a:p>
          <a:endParaRPr lang="es-419"/>
        </a:p>
      </dgm:t>
    </dgm:pt>
    <dgm:pt modelId="{6A68F746-0567-42F0-8FB0-120C2196B0FB}">
      <dgm:prSet phldrT="[Texto]" custT="1"/>
      <dgm:spPr/>
      <dgm:t>
        <a:bodyPr/>
        <a:lstStyle/>
        <a:p>
          <a:r>
            <a:rPr lang="es-419" sz="1200" dirty="0">
              <a:latin typeface="gobCL" pitchFamily="50" charset="0"/>
            </a:rPr>
            <a:t>Video conferencia</a:t>
          </a:r>
        </a:p>
      </dgm:t>
    </dgm:pt>
    <dgm:pt modelId="{3537344B-4F55-4067-8F7E-C53EAA9E8634}" type="parTrans" cxnId="{D16DDD79-2685-40B8-B1EF-F96A07479AE8}">
      <dgm:prSet/>
      <dgm:spPr/>
      <dgm:t>
        <a:bodyPr/>
        <a:lstStyle/>
        <a:p>
          <a:endParaRPr lang="es-419"/>
        </a:p>
      </dgm:t>
    </dgm:pt>
    <dgm:pt modelId="{EB4519E4-4B8D-4A98-BD14-2CD488CA1736}" type="sibTrans" cxnId="{D16DDD79-2685-40B8-B1EF-F96A07479AE8}">
      <dgm:prSet/>
      <dgm:spPr/>
      <dgm:t>
        <a:bodyPr/>
        <a:lstStyle/>
        <a:p>
          <a:endParaRPr lang="es-419"/>
        </a:p>
      </dgm:t>
    </dgm:pt>
    <dgm:pt modelId="{2FBB1780-E454-4C1C-A6BE-60E4EE6DF5B7}">
      <dgm:prSet phldrT="[Texto]" custT="1"/>
      <dgm:spPr/>
      <dgm:t>
        <a:bodyPr/>
        <a:lstStyle/>
        <a:p>
          <a:r>
            <a:rPr lang="es-419" sz="1200" dirty="0">
              <a:latin typeface="gobCL" pitchFamily="50" charset="0"/>
            </a:rPr>
            <a:t>Creación de Salas por grupo</a:t>
          </a:r>
        </a:p>
      </dgm:t>
    </dgm:pt>
    <dgm:pt modelId="{DC3AB054-9B2A-433F-91E3-07539A68F612}" type="parTrans" cxnId="{75A64BE1-4EC1-4EF7-B169-00E22A4B4858}">
      <dgm:prSet/>
      <dgm:spPr/>
      <dgm:t>
        <a:bodyPr/>
        <a:lstStyle/>
        <a:p>
          <a:endParaRPr lang="es-419"/>
        </a:p>
      </dgm:t>
    </dgm:pt>
    <dgm:pt modelId="{529D843D-ECF5-4999-9C78-BCFAAE563156}" type="sibTrans" cxnId="{75A64BE1-4EC1-4EF7-B169-00E22A4B4858}">
      <dgm:prSet/>
      <dgm:spPr/>
      <dgm:t>
        <a:bodyPr/>
        <a:lstStyle/>
        <a:p>
          <a:endParaRPr lang="es-419"/>
        </a:p>
      </dgm:t>
    </dgm:pt>
    <dgm:pt modelId="{EF3AACCD-E067-4939-9001-523BA1D63102}" type="pres">
      <dgm:prSet presAssocID="{34AD35EB-CE3F-4215-8041-BA1B749E5258}" presName="composite" presStyleCnt="0">
        <dgm:presLayoutVars>
          <dgm:chMax val="3"/>
          <dgm:animLvl val="lvl"/>
          <dgm:resizeHandles val="exact"/>
        </dgm:presLayoutVars>
      </dgm:prSet>
      <dgm:spPr/>
    </dgm:pt>
    <dgm:pt modelId="{3172D9E8-2714-4536-ACC3-27BEA45509E9}" type="pres">
      <dgm:prSet presAssocID="{03117F29-25DF-44F1-9E36-383F11D2E8B9}" presName="gear1" presStyleLbl="node1" presStyleIdx="0" presStyleCnt="1" custLinFactNeighborX="-35268" custLinFactNeighborY="-10005">
        <dgm:presLayoutVars>
          <dgm:chMax val="1"/>
          <dgm:bulletEnabled val="1"/>
        </dgm:presLayoutVars>
      </dgm:prSet>
      <dgm:spPr/>
    </dgm:pt>
    <dgm:pt modelId="{B9FA5BFF-EE99-4EA4-8021-0B22E58A4290}" type="pres">
      <dgm:prSet presAssocID="{03117F29-25DF-44F1-9E36-383F11D2E8B9}" presName="gear1srcNode" presStyleLbl="node1" presStyleIdx="0" presStyleCnt="1"/>
      <dgm:spPr/>
    </dgm:pt>
    <dgm:pt modelId="{C565EFBC-06DD-41B4-874C-4BABB247F4C9}" type="pres">
      <dgm:prSet presAssocID="{03117F29-25DF-44F1-9E36-383F11D2E8B9}" presName="gear1dstNode" presStyleLbl="node1" presStyleIdx="0" presStyleCnt="1"/>
      <dgm:spPr/>
    </dgm:pt>
    <dgm:pt modelId="{5E0B7336-726D-41E0-B666-5E6C6A114042}" type="pres">
      <dgm:prSet presAssocID="{03117F29-25DF-44F1-9E36-383F11D2E8B9}" presName="gear1ch" presStyleLbl="fgAcc1" presStyleIdx="0" presStyleCnt="1" custScaleX="124603" custScaleY="121775" custLinFactNeighborX="-11690" custLinFactNeighborY="-5064">
        <dgm:presLayoutVars>
          <dgm:chMax val="0"/>
          <dgm:bulletEnabled val="1"/>
        </dgm:presLayoutVars>
      </dgm:prSet>
      <dgm:spPr/>
    </dgm:pt>
    <dgm:pt modelId="{E65CE3FD-AFE0-46F8-810F-0210F2CBB1B4}" type="pres">
      <dgm:prSet presAssocID="{AA2C7468-785D-423E-8971-4A34AAB7EBFF}" presName="connector1" presStyleLbl="sibTrans2D1" presStyleIdx="0" presStyleCnt="1" custAng="704565" custLinFactNeighborX="-3258" custLinFactNeighborY="-267"/>
      <dgm:spPr/>
    </dgm:pt>
  </dgm:ptLst>
  <dgm:cxnLst>
    <dgm:cxn modelId="{FD595603-92BC-4802-B954-B874BDDF45B1}" type="presOf" srcId="{BADA53D8-8878-486F-922F-0D46BE44CB73}" destId="{5E0B7336-726D-41E0-B666-5E6C6A114042}" srcOrd="0" destOrd="3" presId="urn:microsoft.com/office/officeart/2005/8/layout/gear1"/>
    <dgm:cxn modelId="{6D706712-77A8-4365-B2F8-E5CA322D32D5}" type="presOf" srcId="{03117F29-25DF-44F1-9E36-383F11D2E8B9}" destId="{B9FA5BFF-EE99-4EA4-8021-0B22E58A4290}" srcOrd="1" destOrd="0" presId="urn:microsoft.com/office/officeart/2005/8/layout/gear1"/>
    <dgm:cxn modelId="{1351C81D-568F-4AC0-948E-35C4FB389AAD}" type="presOf" srcId="{AA2C7468-785D-423E-8971-4A34AAB7EBFF}" destId="{E65CE3FD-AFE0-46F8-810F-0210F2CBB1B4}" srcOrd="0" destOrd="0" presId="urn:microsoft.com/office/officeart/2005/8/layout/gear1"/>
    <dgm:cxn modelId="{FD751031-CBF8-4793-9AA5-05C1F9183A9B}" srcId="{34AD35EB-CE3F-4215-8041-BA1B749E5258}" destId="{03117F29-25DF-44F1-9E36-383F11D2E8B9}" srcOrd="0" destOrd="0" parTransId="{2F748A2B-C5BA-40FA-A780-B03921703012}" sibTransId="{AA2C7468-785D-423E-8971-4A34AAB7EBFF}"/>
    <dgm:cxn modelId="{AFFB4C55-43C3-4C9B-A302-E9B8E5EDE2C2}" srcId="{03117F29-25DF-44F1-9E36-383F11D2E8B9}" destId="{B72F0B3E-4D70-4E10-ADF1-641375F2BACE}" srcOrd="0" destOrd="0" parTransId="{48BC0650-25A0-4703-8195-98D1DF5C613D}" sibTransId="{2CDB942F-EBB0-4EE1-BC14-32A8CBD46EC3}"/>
    <dgm:cxn modelId="{D16DDD79-2685-40B8-B1EF-F96A07479AE8}" srcId="{03117F29-25DF-44F1-9E36-383F11D2E8B9}" destId="{6A68F746-0567-42F0-8FB0-120C2196B0FB}" srcOrd="4" destOrd="0" parTransId="{3537344B-4F55-4067-8F7E-C53EAA9E8634}" sibTransId="{EB4519E4-4B8D-4A98-BD14-2CD488CA1736}"/>
    <dgm:cxn modelId="{4859497D-C504-430C-9336-A02D81439854}" type="presOf" srcId="{C17355ED-9281-48E6-8BFA-26E61036049B}" destId="{5E0B7336-726D-41E0-B666-5E6C6A114042}" srcOrd="0" destOrd="1" presId="urn:microsoft.com/office/officeart/2005/8/layout/gear1"/>
    <dgm:cxn modelId="{AB48CD7F-81D9-4CB2-9776-927733898B3C}" type="presOf" srcId="{2FBB1780-E454-4C1C-A6BE-60E4EE6DF5B7}" destId="{5E0B7336-726D-41E0-B666-5E6C6A114042}" srcOrd="0" destOrd="2" presId="urn:microsoft.com/office/officeart/2005/8/layout/gear1"/>
    <dgm:cxn modelId="{E948B580-19A9-4B60-B9C5-87585E24256E}" type="presOf" srcId="{B72F0B3E-4D70-4E10-ADF1-641375F2BACE}" destId="{5E0B7336-726D-41E0-B666-5E6C6A114042}" srcOrd="0" destOrd="0" presId="urn:microsoft.com/office/officeart/2005/8/layout/gear1"/>
    <dgm:cxn modelId="{30A5DD83-D688-4B60-8402-DB5F7DC4623F}" type="presOf" srcId="{03117F29-25DF-44F1-9E36-383F11D2E8B9}" destId="{3172D9E8-2714-4536-ACC3-27BEA45509E9}" srcOrd="0" destOrd="0" presId="urn:microsoft.com/office/officeart/2005/8/layout/gear1"/>
    <dgm:cxn modelId="{764214A2-3682-475F-A61F-49014ABB7868}" type="presOf" srcId="{34AD35EB-CE3F-4215-8041-BA1B749E5258}" destId="{EF3AACCD-E067-4939-9001-523BA1D63102}" srcOrd="0" destOrd="0" presId="urn:microsoft.com/office/officeart/2005/8/layout/gear1"/>
    <dgm:cxn modelId="{A88264AE-FA71-4C8E-ABB0-30B7E4263C94}" type="presOf" srcId="{03117F29-25DF-44F1-9E36-383F11D2E8B9}" destId="{C565EFBC-06DD-41B4-874C-4BABB247F4C9}" srcOrd="2" destOrd="0" presId="urn:microsoft.com/office/officeart/2005/8/layout/gear1"/>
    <dgm:cxn modelId="{227958C9-971D-4EAA-8EC8-D9CE6C5D6BAF}" type="presOf" srcId="{6A68F746-0567-42F0-8FB0-120C2196B0FB}" destId="{5E0B7336-726D-41E0-B666-5E6C6A114042}" srcOrd="0" destOrd="4" presId="urn:microsoft.com/office/officeart/2005/8/layout/gear1"/>
    <dgm:cxn modelId="{FABAB9D7-377A-4AA3-A81E-D59F552BC3A7}" srcId="{03117F29-25DF-44F1-9E36-383F11D2E8B9}" destId="{C17355ED-9281-48E6-8BFA-26E61036049B}" srcOrd="1" destOrd="0" parTransId="{1112150D-9031-4414-B9DD-7964EE8045BB}" sibTransId="{3EF432C7-510E-4555-8928-B81A6D65312C}"/>
    <dgm:cxn modelId="{75A64BE1-4EC1-4EF7-B169-00E22A4B4858}" srcId="{03117F29-25DF-44F1-9E36-383F11D2E8B9}" destId="{2FBB1780-E454-4C1C-A6BE-60E4EE6DF5B7}" srcOrd="2" destOrd="0" parTransId="{DC3AB054-9B2A-433F-91E3-07539A68F612}" sibTransId="{529D843D-ECF5-4999-9C78-BCFAAE563156}"/>
    <dgm:cxn modelId="{07945EE5-A9F8-43B7-942E-BBF11587E7A8}" srcId="{03117F29-25DF-44F1-9E36-383F11D2E8B9}" destId="{BADA53D8-8878-486F-922F-0D46BE44CB73}" srcOrd="3" destOrd="0" parTransId="{98ED903B-94C8-49B5-B988-3FB118CE95AB}" sibTransId="{8FCF7329-29B4-456E-B39B-2A9F533F19F7}"/>
    <dgm:cxn modelId="{B1698346-6647-4FF2-9799-5CB17217D48D}" type="presParOf" srcId="{EF3AACCD-E067-4939-9001-523BA1D63102}" destId="{3172D9E8-2714-4536-ACC3-27BEA45509E9}" srcOrd="0" destOrd="0" presId="urn:microsoft.com/office/officeart/2005/8/layout/gear1"/>
    <dgm:cxn modelId="{826F3C7B-8CFC-4AE8-BC99-CD62F120011F}" type="presParOf" srcId="{EF3AACCD-E067-4939-9001-523BA1D63102}" destId="{B9FA5BFF-EE99-4EA4-8021-0B22E58A4290}" srcOrd="1" destOrd="0" presId="urn:microsoft.com/office/officeart/2005/8/layout/gear1"/>
    <dgm:cxn modelId="{382E7B16-431C-4A73-B2DD-0038C4A65555}" type="presParOf" srcId="{EF3AACCD-E067-4939-9001-523BA1D63102}" destId="{C565EFBC-06DD-41B4-874C-4BABB247F4C9}" srcOrd="2" destOrd="0" presId="urn:microsoft.com/office/officeart/2005/8/layout/gear1"/>
    <dgm:cxn modelId="{30A358D3-77CA-4870-9200-67799C79BBCD}" type="presParOf" srcId="{EF3AACCD-E067-4939-9001-523BA1D63102}" destId="{5E0B7336-726D-41E0-B666-5E6C6A114042}" srcOrd="3" destOrd="0" presId="urn:microsoft.com/office/officeart/2005/8/layout/gear1"/>
    <dgm:cxn modelId="{4F8AB3AB-AC8C-422C-8F80-35EE04F8AA43}" type="presParOf" srcId="{EF3AACCD-E067-4939-9001-523BA1D63102}" destId="{E65CE3FD-AFE0-46F8-810F-0210F2CBB1B4}" srcOrd="4"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2D9E8-2714-4536-ACC3-27BEA45509E9}">
      <dsp:nvSpPr>
        <dsp:cNvPr id="0" name=""/>
        <dsp:cNvSpPr/>
      </dsp:nvSpPr>
      <dsp:spPr>
        <a:xfrm>
          <a:off x="952806" y="978071"/>
          <a:ext cx="2930901" cy="2930901"/>
        </a:xfrm>
        <a:prstGeom prst="gear9">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419" sz="2000" b="1" kern="1200" dirty="0"/>
            <a:t>Comunicación</a:t>
          </a:r>
        </a:p>
      </dsp:txBody>
      <dsp:txXfrm>
        <a:off x="1542047" y="1664621"/>
        <a:ext cx="1752419" cy="1506543"/>
      </dsp:txXfrm>
    </dsp:sp>
    <dsp:sp modelId="{5E0B7336-726D-41E0-B666-5E6C6A114042}">
      <dsp:nvSpPr>
        <dsp:cNvPr id="0" name=""/>
        <dsp:cNvSpPr/>
      </dsp:nvSpPr>
      <dsp:spPr>
        <a:xfrm>
          <a:off x="1272561" y="2904629"/>
          <a:ext cx="2323994" cy="1362749"/>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419" sz="1200" kern="1200" dirty="0">
              <a:latin typeface="gobCL" pitchFamily="50" charset="0"/>
            </a:rPr>
            <a:t>Chat</a:t>
          </a:r>
        </a:p>
        <a:p>
          <a:pPr marL="114300" lvl="1" indent="-114300" algn="l" defTabSz="533400">
            <a:lnSpc>
              <a:spcPct val="90000"/>
            </a:lnSpc>
            <a:spcBef>
              <a:spcPct val="0"/>
            </a:spcBef>
            <a:spcAft>
              <a:spcPct val="15000"/>
            </a:spcAft>
            <a:buChar char="•"/>
          </a:pPr>
          <a:r>
            <a:rPr lang="es-419" sz="1200" kern="1200" dirty="0">
              <a:latin typeface="gobCL" pitchFamily="50" charset="0"/>
            </a:rPr>
            <a:t>Encuesta</a:t>
          </a:r>
        </a:p>
        <a:p>
          <a:pPr marL="114300" lvl="1" indent="-114300" algn="l" defTabSz="533400">
            <a:lnSpc>
              <a:spcPct val="90000"/>
            </a:lnSpc>
            <a:spcBef>
              <a:spcPct val="0"/>
            </a:spcBef>
            <a:spcAft>
              <a:spcPct val="15000"/>
            </a:spcAft>
            <a:buChar char="•"/>
          </a:pPr>
          <a:r>
            <a:rPr lang="es-419" sz="1200" kern="1200" dirty="0">
              <a:latin typeface="gobCL" pitchFamily="50" charset="0"/>
            </a:rPr>
            <a:t>Creación de Salas por grupo</a:t>
          </a:r>
        </a:p>
        <a:p>
          <a:pPr marL="114300" lvl="1" indent="-114300" algn="l" defTabSz="533400">
            <a:lnSpc>
              <a:spcPct val="90000"/>
            </a:lnSpc>
            <a:spcBef>
              <a:spcPct val="0"/>
            </a:spcBef>
            <a:spcAft>
              <a:spcPct val="15000"/>
            </a:spcAft>
            <a:buChar char="•"/>
          </a:pPr>
          <a:r>
            <a:rPr lang="es-419" sz="1200" kern="1200" dirty="0">
              <a:latin typeface="gobCL" pitchFamily="50" charset="0"/>
            </a:rPr>
            <a:t>Compartir documentos </a:t>
          </a:r>
        </a:p>
        <a:p>
          <a:pPr marL="114300" lvl="1" indent="-114300" algn="l" defTabSz="533400">
            <a:lnSpc>
              <a:spcPct val="90000"/>
            </a:lnSpc>
            <a:spcBef>
              <a:spcPct val="0"/>
            </a:spcBef>
            <a:spcAft>
              <a:spcPct val="15000"/>
            </a:spcAft>
            <a:buChar char="•"/>
          </a:pPr>
          <a:r>
            <a:rPr lang="es-419" sz="1200" kern="1200" dirty="0">
              <a:latin typeface="gobCL" pitchFamily="50" charset="0"/>
            </a:rPr>
            <a:t>Video conferencia</a:t>
          </a:r>
        </a:p>
      </dsp:txBody>
      <dsp:txXfrm>
        <a:off x="1312475" y="2944543"/>
        <a:ext cx="2244166" cy="1282921"/>
      </dsp:txXfrm>
    </dsp:sp>
    <dsp:sp modelId="{E65CE3FD-AFE0-46F8-810F-0210F2CBB1B4}">
      <dsp:nvSpPr>
        <dsp:cNvPr id="0" name=""/>
        <dsp:cNvSpPr/>
      </dsp:nvSpPr>
      <dsp:spPr>
        <a:xfrm rot="704565">
          <a:off x="2039268" y="743894"/>
          <a:ext cx="3605008" cy="3605008"/>
        </a:xfrm>
        <a:prstGeom prst="circularArrow">
          <a:avLst>
            <a:gd name="adj1" fmla="val 4878"/>
            <a:gd name="adj2" fmla="val 312630"/>
            <a:gd name="adj3" fmla="val 3219062"/>
            <a:gd name="adj4" fmla="val 15120433"/>
            <a:gd name="adj5" fmla="val 5691"/>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39624-A271-44BA-9F14-8D8DE935BC7A}" type="datetimeFigureOut">
              <a:rPr lang="es-CL" smtClean="0"/>
              <a:t>28-09-2021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22B71-5F97-4E81-800C-9587B1839AFC}" type="slidenum">
              <a:rPr lang="es-CL" smtClean="0"/>
              <a:t>‹Nº›</a:t>
            </a:fld>
            <a:endParaRPr lang="es-CL"/>
          </a:p>
        </p:txBody>
      </p:sp>
    </p:spTree>
    <p:extLst>
      <p:ext uri="{BB962C8B-B14F-4D97-AF65-F5344CB8AC3E}">
        <p14:creationId xmlns:p14="http://schemas.microsoft.com/office/powerpoint/2010/main" val="67898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3CC22B71-5F97-4E81-800C-9587B1839AFC}" type="slidenum">
              <a:rPr lang="es-CL" smtClean="0"/>
              <a:t>7</a:t>
            </a:fld>
            <a:endParaRPr lang="es-CL"/>
          </a:p>
        </p:txBody>
      </p:sp>
    </p:spTree>
    <p:extLst>
      <p:ext uri="{BB962C8B-B14F-4D97-AF65-F5344CB8AC3E}">
        <p14:creationId xmlns:p14="http://schemas.microsoft.com/office/powerpoint/2010/main" val="189252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Marcador de nota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419" altLang="es-419" dirty="0"/>
              <a:t>Alumno y modelador.</a:t>
            </a:r>
          </a:p>
        </p:txBody>
      </p:sp>
      <p:sp>
        <p:nvSpPr>
          <p:cNvPr id="22532"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2AF41F4-3FF5-4B26-97D2-A9ECC4DCEC78}" type="slidenum">
              <a:rPr lang="es-419" altLang="es-419" smtClean="0"/>
              <a:pPr/>
              <a:t>32</a:t>
            </a:fld>
            <a:endParaRPr lang="es-419" altLang="es-419"/>
          </a:p>
        </p:txBody>
      </p:sp>
    </p:spTree>
    <p:extLst>
      <p:ext uri="{BB962C8B-B14F-4D97-AF65-F5344CB8AC3E}">
        <p14:creationId xmlns:p14="http://schemas.microsoft.com/office/powerpoint/2010/main" val="378682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a:defRPr/>
            </a:pPr>
            <a:fld id="{7F4974A1-1D43-4CD5-8DAB-361F7672AD5A}" type="slidenum">
              <a:rPr lang="es-419" smtClean="0"/>
              <a:pPr>
                <a:defRPr/>
              </a:pPr>
              <a:t>40</a:t>
            </a:fld>
            <a:endParaRPr lang="es-419"/>
          </a:p>
        </p:txBody>
      </p:sp>
    </p:spTree>
    <p:extLst>
      <p:ext uri="{BB962C8B-B14F-4D97-AF65-F5344CB8AC3E}">
        <p14:creationId xmlns:p14="http://schemas.microsoft.com/office/powerpoint/2010/main" val="3031003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C6350A3-E9D0-42AC-979C-B67DAA7ADC54}" type="slidenum">
              <a:rPr lang="es-419" smtClean="0"/>
              <a:pPr/>
              <a:t>45</a:t>
            </a:fld>
            <a:endParaRPr lang="es-419"/>
          </a:p>
        </p:txBody>
      </p:sp>
    </p:spTree>
    <p:extLst>
      <p:ext uri="{BB962C8B-B14F-4D97-AF65-F5344CB8AC3E}">
        <p14:creationId xmlns:p14="http://schemas.microsoft.com/office/powerpoint/2010/main" val="230080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C6350A3-E9D0-42AC-979C-B67DAA7ADC54}" type="slidenum">
              <a:rPr lang="es-419" smtClean="0"/>
              <a:pPr/>
              <a:t>46</a:t>
            </a:fld>
            <a:endParaRPr lang="es-419"/>
          </a:p>
        </p:txBody>
      </p:sp>
    </p:spTree>
    <p:extLst>
      <p:ext uri="{BB962C8B-B14F-4D97-AF65-F5344CB8AC3E}">
        <p14:creationId xmlns:p14="http://schemas.microsoft.com/office/powerpoint/2010/main" val="384101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3CC22B71-5F97-4E81-800C-9587B1839AFC}" type="slidenum">
              <a:rPr lang="es-CL" smtClean="0"/>
              <a:t>8</a:t>
            </a:fld>
            <a:endParaRPr lang="es-CL"/>
          </a:p>
        </p:txBody>
      </p:sp>
    </p:spTree>
    <p:extLst>
      <p:ext uri="{BB962C8B-B14F-4D97-AF65-F5344CB8AC3E}">
        <p14:creationId xmlns:p14="http://schemas.microsoft.com/office/powerpoint/2010/main" val="293543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3CC22B71-5F97-4E81-800C-9587B1839AFC}" type="slidenum">
              <a:rPr lang="es-CL" smtClean="0"/>
              <a:t>12</a:t>
            </a:fld>
            <a:endParaRPr lang="es-CL"/>
          </a:p>
        </p:txBody>
      </p:sp>
    </p:spTree>
    <p:extLst>
      <p:ext uri="{BB962C8B-B14F-4D97-AF65-F5344CB8AC3E}">
        <p14:creationId xmlns:p14="http://schemas.microsoft.com/office/powerpoint/2010/main" val="353321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3CC22B71-5F97-4E81-800C-9587B1839AFC}" type="slidenum">
              <a:rPr lang="es-CL" smtClean="0"/>
              <a:t>13</a:t>
            </a:fld>
            <a:endParaRPr lang="es-CL"/>
          </a:p>
        </p:txBody>
      </p:sp>
    </p:spTree>
    <p:extLst>
      <p:ext uri="{BB962C8B-B14F-4D97-AF65-F5344CB8AC3E}">
        <p14:creationId xmlns:p14="http://schemas.microsoft.com/office/powerpoint/2010/main" val="78109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3CC22B71-5F97-4E81-800C-9587B1839AFC}" type="slidenum">
              <a:rPr lang="es-CL" smtClean="0">
                <a:solidFill>
                  <a:prstClr val="black"/>
                </a:solidFill>
              </a:rPr>
              <a:pPr/>
              <a:t>17</a:t>
            </a:fld>
            <a:endParaRPr lang="es-CL">
              <a:solidFill>
                <a:prstClr val="black"/>
              </a:solidFill>
            </a:endParaRPr>
          </a:p>
        </p:txBody>
      </p:sp>
    </p:spTree>
    <p:extLst>
      <p:ext uri="{BB962C8B-B14F-4D97-AF65-F5344CB8AC3E}">
        <p14:creationId xmlns:p14="http://schemas.microsoft.com/office/powerpoint/2010/main" val="163098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3CC22B71-5F97-4E81-800C-9587B1839AFC}" type="slidenum">
              <a:rPr lang="es-CL" smtClean="0"/>
              <a:t>18</a:t>
            </a:fld>
            <a:endParaRPr lang="es-CL"/>
          </a:p>
        </p:txBody>
      </p:sp>
    </p:spTree>
    <p:extLst>
      <p:ext uri="{BB962C8B-B14F-4D97-AF65-F5344CB8AC3E}">
        <p14:creationId xmlns:p14="http://schemas.microsoft.com/office/powerpoint/2010/main" val="96102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3CC22B71-5F97-4E81-800C-9587B1839AFC}" type="slidenum">
              <a:rPr lang="es-CL" smtClean="0"/>
              <a:t>19</a:t>
            </a:fld>
            <a:endParaRPr lang="es-CL"/>
          </a:p>
        </p:txBody>
      </p:sp>
    </p:spTree>
    <p:extLst>
      <p:ext uri="{BB962C8B-B14F-4D97-AF65-F5344CB8AC3E}">
        <p14:creationId xmlns:p14="http://schemas.microsoft.com/office/powerpoint/2010/main" val="1417305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C6350A3-E9D0-42AC-979C-B67DAA7ADC54}" type="slidenum">
              <a:rPr lang="es-419" smtClean="0"/>
              <a:pPr/>
              <a:t>28</a:t>
            </a:fld>
            <a:endParaRPr lang="es-419"/>
          </a:p>
        </p:txBody>
      </p:sp>
    </p:spTree>
    <p:extLst>
      <p:ext uri="{BB962C8B-B14F-4D97-AF65-F5344CB8AC3E}">
        <p14:creationId xmlns:p14="http://schemas.microsoft.com/office/powerpoint/2010/main" val="425724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p>
        </p:txBody>
      </p:sp>
      <p:sp>
        <p:nvSpPr>
          <p:cNvPr id="112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6F9CBC-12CC-4C64-A5D0-1EF2F1C9C5E4}" type="slidenum">
              <a:rPr lang="es-419" smtClean="0"/>
              <a:pPr/>
              <a:t>29</a:t>
            </a:fld>
            <a:endParaRPr lang="es-419"/>
          </a:p>
        </p:txBody>
      </p:sp>
    </p:spTree>
    <p:extLst>
      <p:ext uri="{BB962C8B-B14F-4D97-AF65-F5344CB8AC3E}">
        <p14:creationId xmlns:p14="http://schemas.microsoft.com/office/powerpoint/2010/main" val="324342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C99D250A-D5B8-4D7F-AC6B-2E1568AD6621}" type="datetime1">
              <a:rPr lang="es-CL" smtClean="0"/>
              <a:t>28-09-2021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308621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ACCC1B91-B7B9-4FBA-A8EA-8AC784962ACF}" type="datetime1">
              <a:rPr lang="es-CL" smtClean="0"/>
              <a:t>28-09-2021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120797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9E8930BA-CD19-4E4F-9948-BA8BAC6566BD}" type="datetime1">
              <a:rPr lang="es-CL" smtClean="0"/>
              <a:t>28-09-2021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357221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E6412891-BAFF-44DA-890F-ACB205FA6962}" type="datetime1">
              <a:rPr lang="es-CL" smtClean="0"/>
              <a:t>28-09-2021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422888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9C9FFC8-620B-4BC0-9949-62F64D690FCF}" type="datetime1">
              <a:rPr lang="es-CL" smtClean="0"/>
              <a:t>28-09-2021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191047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E0D98063-C970-469D-9DB0-1FF46B9B2C09}" type="datetime1">
              <a:rPr lang="es-CL" smtClean="0"/>
              <a:t>28-09-2021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330428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8F3AE11C-43EF-4087-B15B-69C33B530D00}" type="datetime1">
              <a:rPr lang="es-CL" smtClean="0"/>
              <a:t>28-09-2021</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200817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144CBB25-A1E4-4B56-82EB-8A705612C914}" type="datetime1">
              <a:rPr lang="es-CL" smtClean="0"/>
              <a:t>28-09-2021</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391272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92F3E11-25A1-483D-9D97-9CCB7E4B7455}" type="datetime1">
              <a:rPr lang="es-CL" smtClean="0"/>
              <a:t>28-09-2021</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81666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F8184BB6-E196-4CAC-9289-17C8A2D0A87B}" type="datetime1">
              <a:rPr lang="es-CL" smtClean="0"/>
              <a:t>28-09-2021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165215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261D579-7CDC-4D87-8666-78DA9764C13A}" type="datetime1">
              <a:rPr lang="es-CL" smtClean="0"/>
              <a:t>28-09-2021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202050ED-F0FF-49F2-A8FB-59B3E53442F7}" type="slidenum">
              <a:rPr lang="es-CL" smtClean="0"/>
              <a:t>‹Nº›</a:t>
            </a:fld>
            <a:endParaRPr lang="es-CL"/>
          </a:p>
        </p:txBody>
      </p:sp>
    </p:spTree>
    <p:extLst>
      <p:ext uri="{BB962C8B-B14F-4D97-AF65-F5344CB8AC3E}">
        <p14:creationId xmlns:p14="http://schemas.microsoft.com/office/powerpoint/2010/main" val="177588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F005D-A1CC-4FDC-BE82-5ABD5E08FA06}" type="datetime1">
              <a:rPr lang="es-CL" smtClean="0"/>
              <a:t>28-09-2021</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050ED-F0FF-49F2-A8FB-59B3E53442F7}" type="slidenum">
              <a:rPr lang="es-CL" smtClean="0"/>
              <a:t>‹Nº›</a:t>
            </a:fld>
            <a:endParaRPr lang="es-CL"/>
          </a:p>
        </p:txBody>
      </p:sp>
    </p:spTree>
    <p:extLst>
      <p:ext uri="{BB962C8B-B14F-4D97-AF65-F5344CB8AC3E}">
        <p14:creationId xmlns:p14="http://schemas.microsoft.com/office/powerpoint/2010/main" val="40259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54.xml"/><Relationship Id="rId3" Type="http://schemas.openxmlformats.org/officeDocument/2006/relationships/image" Target="../media/image7.emf"/><Relationship Id="rId7" Type="http://schemas.openxmlformats.org/officeDocument/2006/relationships/slide" Target="slide9.xml"/><Relationship Id="rId12" Type="http://schemas.openxmlformats.org/officeDocument/2006/relationships/slide" Target="slide5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47.xml"/><Relationship Id="rId5" Type="http://schemas.openxmlformats.org/officeDocument/2006/relationships/slide" Target="slide4.xml"/><Relationship Id="rId10" Type="http://schemas.openxmlformats.org/officeDocument/2006/relationships/slide" Target="slide45.xml"/><Relationship Id="rId4" Type="http://schemas.openxmlformats.org/officeDocument/2006/relationships/image" Target="../media/image8.emf"/><Relationship Id="rId9" Type="http://schemas.openxmlformats.org/officeDocument/2006/relationships/slide" Target="slide30.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hyperlink" Target="https://auladigital.sence.cl/"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31.emf"/></Relationships>
</file>

<file path=ppt/slides/_rels/slide5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82.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0212" y="1825625"/>
            <a:ext cx="4811575" cy="4351338"/>
          </a:xfrm>
        </p:spPr>
      </p:pic>
      <p:pic>
        <p:nvPicPr>
          <p:cNvPr id="4" name="Imagen 3"/>
          <p:cNvPicPr>
            <a:picLocks noChangeAspect="1"/>
          </p:cNvPicPr>
          <p:nvPr/>
        </p:nvPicPr>
        <p:blipFill>
          <a:blip r:embed="rId3"/>
          <a:stretch>
            <a:fillRect/>
          </a:stretch>
        </p:blipFill>
        <p:spPr>
          <a:xfrm>
            <a:off x="-1" y="-10459"/>
            <a:ext cx="12290961" cy="691597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506" y="2066272"/>
            <a:ext cx="2366187" cy="2350321"/>
          </a:xfrm>
          <a:prstGeom prst="rect">
            <a:avLst/>
          </a:prstGeom>
        </p:spPr>
      </p:pic>
      <p:sp>
        <p:nvSpPr>
          <p:cNvPr id="7" name="CuadroTexto 6"/>
          <p:cNvSpPr txBox="1"/>
          <p:nvPr/>
        </p:nvSpPr>
        <p:spPr>
          <a:xfrm>
            <a:off x="4294833" y="2082110"/>
            <a:ext cx="5848659" cy="1391471"/>
          </a:xfrm>
          <a:prstGeom prst="rect">
            <a:avLst/>
          </a:prstGeom>
          <a:noFill/>
        </p:spPr>
        <p:txBody>
          <a:bodyPr wrap="square" rtlCol="0">
            <a:spAutoFit/>
          </a:bodyPr>
          <a:lstStyle/>
          <a:p>
            <a:r>
              <a:rPr lang="es-CL" sz="3600" b="1" dirty="0">
                <a:solidFill>
                  <a:schemeClr val="bg1"/>
                </a:solidFill>
              </a:rPr>
              <a:t>MANUAL</a:t>
            </a:r>
          </a:p>
          <a:p>
            <a:pPr>
              <a:lnSpc>
                <a:spcPct val="150000"/>
              </a:lnSpc>
            </a:pPr>
            <a:r>
              <a:rPr lang="es-CL" sz="3600" dirty="0">
                <a:solidFill>
                  <a:schemeClr val="bg1"/>
                </a:solidFill>
              </a:rPr>
              <a:t>PARA EJECUTORES</a:t>
            </a:r>
          </a:p>
        </p:txBody>
      </p:sp>
      <p:sp>
        <p:nvSpPr>
          <p:cNvPr id="3" name="Rectángulo 2"/>
          <p:cNvSpPr/>
          <p:nvPr/>
        </p:nvSpPr>
        <p:spPr>
          <a:xfrm>
            <a:off x="4414693" y="3555023"/>
            <a:ext cx="3151568" cy="464871"/>
          </a:xfrm>
          <a:prstGeom prst="rect">
            <a:avLst/>
          </a:prstGeom>
        </p:spPr>
        <p:txBody>
          <a:bodyPr wrap="none">
            <a:spAutoFit/>
          </a:bodyPr>
          <a:lstStyle/>
          <a:p>
            <a:pPr>
              <a:lnSpc>
                <a:spcPct val="150000"/>
              </a:lnSpc>
            </a:pPr>
            <a:r>
              <a:rPr lang="es-CL" b="1" dirty="0">
                <a:solidFill>
                  <a:schemeClr val="bg1"/>
                </a:solidFill>
              </a:rPr>
              <a:t>Aula Digital – Cursos E-learning</a:t>
            </a:r>
          </a:p>
        </p:txBody>
      </p:sp>
      <p:sp>
        <p:nvSpPr>
          <p:cNvPr id="8" name="Marcador de número de diapositiva 7"/>
          <p:cNvSpPr>
            <a:spLocks noGrp="1"/>
          </p:cNvSpPr>
          <p:nvPr>
            <p:ph type="sldNum" sz="quarter" idx="12"/>
          </p:nvPr>
        </p:nvSpPr>
        <p:spPr/>
        <p:txBody>
          <a:bodyPr/>
          <a:lstStyle/>
          <a:p>
            <a:fld id="{202050ED-F0FF-49F2-A8FB-59B3E53442F7}" type="slidenum">
              <a:rPr lang="es-CL" smtClean="0"/>
              <a:t>1</a:t>
            </a:fld>
            <a:endParaRPr lang="es-CL"/>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4802" y="5590954"/>
            <a:ext cx="3064627" cy="1001570"/>
          </a:xfrm>
          <a:prstGeom prst="rect">
            <a:avLst/>
          </a:prstGeom>
        </p:spPr>
      </p:pic>
    </p:spTree>
    <p:extLst>
      <p:ext uri="{BB962C8B-B14F-4D97-AF65-F5344CB8AC3E}">
        <p14:creationId xmlns:p14="http://schemas.microsoft.com/office/powerpoint/2010/main" val="114179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507868" y="1448856"/>
            <a:ext cx="4365477" cy="4185761"/>
          </a:xfrm>
          <a:prstGeom prst="rect">
            <a:avLst/>
          </a:prstGeom>
          <a:noFill/>
        </p:spPr>
        <p:txBody>
          <a:bodyPr wrap="square" rtlCol="0">
            <a:spAutoFit/>
          </a:bodyPr>
          <a:lstStyle/>
          <a:p>
            <a:pPr algn="just"/>
            <a:r>
              <a:rPr lang="es-CL" sz="1400" dirty="0"/>
              <a:t>Al interior del curso en blanco , para agregar  contenidos y recursos a  cada modulo, se debe activar el modo edición, haciendo clic en el icono superior derecho del engranaje, (destacado en recuadro rojo) para luego seleccionar la opción del menú desplegable, “</a:t>
            </a:r>
            <a:r>
              <a:rPr lang="es-CL" sz="1400" b="1" dirty="0"/>
              <a:t>Activar Edición</a:t>
            </a:r>
            <a:r>
              <a:rPr lang="es-CL" sz="1400" dirty="0"/>
              <a:t>”. </a:t>
            </a:r>
          </a:p>
          <a:p>
            <a:pPr algn="just"/>
            <a:endParaRPr lang="es-CL" sz="1400" dirty="0"/>
          </a:p>
          <a:p>
            <a:pPr algn="just"/>
            <a:r>
              <a:rPr lang="es-CL" sz="1400" b="1" dirty="0"/>
              <a:t>IMPORTANTE: </a:t>
            </a:r>
          </a:p>
          <a:p>
            <a:pPr algn="just"/>
            <a:endParaRPr lang="es-CL" sz="1400" b="1" dirty="0"/>
          </a:p>
          <a:p>
            <a:pPr marL="285750" indent="-285750" algn="just">
              <a:buFont typeface="Wingdings" panose="05000000000000000000" pitchFamily="2" charset="2"/>
              <a:buChar char="ü"/>
            </a:pPr>
            <a:r>
              <a:rPr lang="es-CL" sz="1400" dirty="0"/>
              <a:t>NO SE DEBEN ELIMINAR LOS CÓDIGOS DE LOS MÓDULOS, PORQUE GENERA ERROR EN LECTURA DE INFORMACIÓN A SIC.</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dirty="0"/>
              <a:t>CURSOS EN BLANCO, TENDRÁN POR DEFECTO LA </a:t>
            </a:r>
            <a:r>
              <a:rPr lang="es-CL" sz="1400" b="1" dirty="0"/>
              <a:t>“INTEGRACIÓN ASISTENCIA SENCE”</a:t>
            </a:r>
            <a:r>
              <a:rPr lang="es-CL" sz="1400" dirty="0"/>
              <a:t>, ESTA  NO DEBE SER ELIMINADA. DE LO CONTRARIO, LOS ESTUDIANTES NO PODRÁN INGRESAR AL CURSO.</a:t>
            </a:r>
          </a:p>
          <a:p>
            <a:pPr marL="285750" indent="-285750" algn="just">
              <a:buFont typeface="Wingdings" panose="05000000000000000000" pitchFamily="2" charset="2"/>
              <a:buChar char="ü"/>
            </a:pPr>
            <a:endParaRPr lang="es-CL" sz="1400" dirty="0"/>
          </a:p>
          <a:p>
            <a:pPr algn="just"/>
            <a:endParaRPr lang="es-CL" sz="1400" dirty="0"/>
          </a:p>
        </p:txBody>
      </p:sp>
      <p:sp>
        <p:nvSpPr>
          <p:cNvPr id="12" name="CuadroTexto 11"/>
          <p:cNvSpPr txBox="1"/>
          <p:nvPr/>
        </p:nvSpPr>
        <p:spPr>
          <a:xfrm>
            <a:off x="7507868" y="987845"/>
            <a:ext cx="4224818" cy="338554"/>
          </a:xfrm>
          <a:prstGeom prst="rect">
            <a:avLst/>
          </a:prstGeom>
          <a:noFill/>
        </p:spPr>
        <p:txBody>
          <a:bodyPr wrap="square" rtlCol="0">
            <a:spAutoFit/>
          </a:bodyPr>
          <a:lstStyle/>
          <a:p>
            <a:r>
              <a:rPr lang="es-CL" sz="1600" b="1" dirty="0">
                <a:solidFill>
                  <a:srgbClr val="5DA899"/>
                </a:solidFill>
              </a:rPr>
              <a:t>3. ¿CÓMO DISEÑO EL CURSO A EJECUTAR?</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10</a:t>
            </a:fld>
            <a:endParaRPr lang="es-CL"/>
          </a:p>
        </p:txBody>
      </p:sp>
      <p:sp>
        <p:nvSpPr>
          <p:cNvPr id="13" name="Rectángulo 12"/>
          <p:cNvSpPr/>
          <p:nvPr/>
        </p:nvSpPr>
        <p:spPr>
          <a:xfrm>
            <a:off x="2424223" y="1327134"/>
            <a:ext cx="1910271" cy="277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p:cNvSpPr/>
          <p:nvPr/>
        </p:nvSpPr>
        <p:spPr>
          <a:xfrm>
            <a:off x="2360425" y="1604318"/>
            <a:ext cx="1974069" cy="319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p:cNvSpPr/>
          <p:nvPr/>
        </p:nvSpPr>
        <p:spPr>
          <a:xfrm>
            <a:off x="4303187" y="1326399"/>
            <a:ext cx="1325717" cy="25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descr="Captura pantalla de vista general de un curso en Aula Digital con sus modulos."/>
          <p:cNvPicPr>
            <a:picLocks noChangeAspect="1"/>
          </p:cNvPicPr>
          <p:nvPr/>
        </p:nvPicPr>
        <p:blipFill>
          <a:blip r:embed="rId3"/>
          <a:stretch>
            <a:fillRect/>
          </a:stretch>
        </p:blipFill>
        <p:spPr>
          <a:xfrm>
            <a:off x="481460" y="1326399"/>
            <a:ext cx="6709049" cy="3564256"/>
          </a:xfrm>
          <a:prstGeom prst="rect">
            <a:avLst/>
          </a:prstGeom>
        </p:spPr>
      </p:pic>
    </p:spTree>
    <p:extLst>
      <p:ext uri="{BB962C8B-B14F-4D97-AF65-F5344CB8AC3E}">
        <p14:creationId xmlns:p14="http://schemas.microsoft.com/office/powerpoint/2010/main" val="3616267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2" name="Marcador de número de diapositiva 1"/>
          <p:cNvSpPr>
            <a:spLocks noGrp="1"/>
          </p:cNvSpPr>
          <p:nvPr>
            <p:ph type="sldNum" sz="quarter" idx="12"/>
          </p:nvPr>
        </p:nvSpPr>
        <p:spPr/>
        <p:txBody>
          <a:bodyPr/>
          <a:lstStyle/>
          <a:p>
            <a:fld id="{202050ED-F0FF-49F2-A8FB-59B3E53442F7}" type="slidenum">
              <a:rPr lang="es-CL" smtClean="0"/>
              <a:t>11</a:t>
            </a:fld>
            <a:endParaRPr lang="es-CL" dirty="0"/>
          </a:p>
        </p:txBody>
      </p:sp>
      <p:sp>
        <p:nvSpPr>
          <p:cNvPr id="14" name="CuadroTexto 13"/>
          <p:cNvSpPr txBox="1"/>
          <p:nvPr/>
        </p:nvSpPr>
        <p:spPr>
          <a:xfrm>
            <a:off x="7497548" y="906494"/>
            <a:ext cx="4224818" cy="338554"/>
          </a:xfrm>
          <a:prstGeom prst="rect">
            <a:avLst/>
          </a:prstGeom>
          <a:noFill/>
        </p:spPr>
        <p:txBody>
          <a:bodyPr wrap="square" rtlCol="0">
            <a:spAutoFit/>
          </a:bodyPr>
          <a:lstStyle/>
          <a:p>
            <a:r>
              <a:rPr lang="es-CL" sz="1600" b="1" dirty="0">
                <a:solidFill>
                  <a:srgbClr val="5DA899"/>
                </a:solidFill>
              </a:rPr>
              <a:t>3. ¿CÓMO DISEÑO EL CURSO A EJECUTAR?</a:t>
            </a:r>
          </a:p>
        </p:txBody>
      </p:sp>
      <p:grpSp>
        <p:nvGrpSpPr>
          <p:cNvPr id="8" name="Grupo 7"/>
          <p:cNvGrpSpPr/>
          <p:nvPr/>
        </p:nvGrpSpPr>
        <p:grpSpPr>
          <a:xfrm>
            <a:off x="7497548" y="1371913"/>
            <a:ext cx="4471353" cy="4616648"/>
            <a:chOff x="7497549" y="1347486"/>
            <a:chExt cx="4471353" cy="4616648"/>
          </a:xfrm>
        </p:grpSpPr>
        <p:sp>
          <p:nvSpPr>
            <p:cNvPr id="7" name="CuadroTexto 6"/>
            <p:cNvSpPr txBox="1"/>
            <p:nvPr/>
          </p:nvSpPr>
          <p:spPr>
            <a:xfrm>
              <a:off x="7497549" y="1347486"/>
              <a:ext cx="4471353" cy="4616648"/>
            </a:xfrm>
            <a:prstGeom prst="rect">
              <a:avLst/>
            </a:prstGeom>
            <a:noFill/>
          </p:spPr>
          <p:txBody>
            <a:bodyPr wrap="square" rtlCol="0">
              <a:spAutoFit/>
            </a:bodyPr>
            <a:lstStyle/>
            <a:p>
              <a:pPr algn="just"/>
              <a:r>
                <a:rPr lang="es-CL" sz="1400" dirty="0"/>
                <a:t>Luego de </a:t>
              </a:r>
              <a:r>
                <a:rPr lang="es-CL" sz="1400" b="1" dirty="0"/>
                <a:t>“Activar Edición”, </a:t>
              </a:r>
              <a:r>
                <a:rPr lang="es-CL" sz="1400" dirty="0"/>
                <a:t>tendrá la opción de  cambiar los nombres tanto del curso como de los módulos.  Para ello, deberá  hacer clic en la opción </a:t>
              </a:r>
              <a:r>
                <a:rPr lang="es-CL" sz="1400" b="1" dirty="0"/>
                <a:t>“Editar“ </a:t>
              </a:r>
              <a:r>
                <a:rPr lang="es-CL" sz="1400" dirty="0"/>
                <a:t>, en el costado derecho de cada titulo del curso, y también en los títulos de los  módulos.</a:t>
              </a:r>
            </a:p>
            <a:p>
              <a:pPr algn="just"/>
              <a:endParaRPr lang="es-CL" sz="1400" dirty="0"/>
            </a:p>
            <a:p>
              <a:pPr algn="just"/>
              <a:r>
                <a:rPr lang="es-CL" sz="1400" dirty="0"/>
                <a:t>En “</a:t>
              </a:r>
              <a:r>
                <a:rPr lang="es-CL" sz="1400" b="1" dirty="0"/>
                <a:t> Editar</a:t>
              </a:r>
              <a:r>
                <a:rPr lang="es-CL" sz="1400" dirty="0"/>
                <a:t>” al  desplegar  el menú de la lista, se debe seleccionar la opción </a:t>
              </a:r>
              <a:r>
                <a:rPr lang="es-CL" sz="1400" b="1" dirty="0"/>
                <a:t>“Editar tema”, </a:t>
              </a:r>
              <a:r>
                <a:rPr lang="es-CL" sz="1400" dirty="0"/>
                <a:t>lo que equivale a un módulo de trabajo</a:t>
              </a:r>
              <a:r>
                <a:rPr lang="es-CL" sz="1400" b="1" dirty="0"/>
                <a:t>, </a:t>
              </a:r>
              <a:r>
                <a:rPr lang="es-CL" sz="1400" dirty="0"/>
                <a:t>para cambiar la configuración e identificación del módulo (nombre).</a:t>
              </a:r>
            </a:p>
            <a:p>
              <a:pPr algn="just"/>
              <a:endParaRPr lang="es-CL" sz="1400" dirty="0"/>
            </a:p>
            <a:p>
              <a:pPr algn="just"/>
              <a:r>
                <a:rPr lang="es-CL" sz="1400" dirty="0"/>
                <a:t>Si se requiere agregar actividades o recursos debe seleccionar el +  en “</a:t>
              </a:r>
              <a:r>
                <a:rPr lang="es-CL" sz="1400" b="1" dirty="0"/>
                <a:t>Añadir una actividad o un recurso</a:t>
              </a:r>
              <a:r>
                <a:rPr lang="es-CL" sz="1400" dirty="0"/>
                <a:t>”. Esto se hace por cada Módulo.</a:t>
              </a:r>
            </a:p>
            <a:p>
              <a:pPr algn="just"/>
              <a:endParaRPr lang="es-CL" sz="1400" dirty="0"/>
            </a:p>
            <a:p>
              <a:pPr algn="just"/>
              <a:r>
                <a:rPr lang="es-CL" sz="1400" dirty="0"/>
                <a:t>Para agregar una modulo nuevo, se debe seleccionar la opción +  en </a:t>
              </a:r>
              <a:r>
                <a:rPr lang="es-CL" sz="1400" b="1" dirty="0"/>
                <a:t>“Añadir secciones” </a:t>
              </a:r>
              <a:r>
                <a:rPr lang="es-CL" sz="1400" dirty="0"/>
                <a:t>(Al final de la pantalla). Puede agregar módulos nuevos teniendo presente que podrían ser para material adicional, opcional como anexos con documentos de lectura o videos, etc. </a:t>
              </a:r>
            </a:p>
            <a:p>
              <a:pPr algn="just"/>
              <a:endParaRPr lang="es-CL" sz="1400" dirty="0"/>
            </a:p>
          </p:txBody>
        </p:sp>
        <p:sp>
          <p:nvSpPr>
            <p:cNvPr id="4" name="Elipse 3"/>
            <p:cNvSpPr/>
            <p:nvPr/>
          </p:nvSpPr>
          <p:spPr>
            <a:xfrm>
              <a:off x="8610601" y="3962665"/>
              <a:ext cx="169127" cy="189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15" name="Elipse 14"/>
          <p:cNvSpPr/>
          <p:nvPr/>
        </p:nvSpPr>
        <p:spPr>
          <a:xfrm>
            <a:off x="8102476" y="4858244"/>
            <a:ext cx="169127" cy="189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descr="Captura pantalla de vista general de un curso en Aula Digital con sus modulos."/>
          <p:cNvPicPr>
            <a:picLocks noChangeAspect="1"/>
          </p:cNvPicPr>
          <p:nvPr/>
        </p:nvPicPr>
        <p:blipFill>
          <a:blip r:embed="rId3"/>
          <a:stretch>
            <a:fillRect/>
          </a:stretch>
        </p:blipFill>
        <p:spPr>
          <a:xfrm>
            <a:off x="481459" y="1371913"/>
            <a:ext cx="6709049" cy="4266887"/>
          </a:xfrm>
          <a:prstGeom prst="rect">
            <a:avLst/>
          </a:prstGeom>
        </p:spPr>
      </p:pic>
    </p:spTree>
    <p:extLst>
      <p:ext uri="{BB962C8B-B14F-4D97-AF65-F5344CB8AC3E}">
        <p14:creationId xmlns:p14="http://schemas.microsoft.com/office/powerpoint/2010/main" val="127765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12</a:t>
            </a:fld>
            <a:endParaRPr lang="es-CL"/>
          </a:p>
        </p:txBody>
      </p:sp>
      <p:pic>
        <p:nvPicPr>
          <p:cNvPr id="8" name="Imagen 7"/>
          <p:cNvPicPr>
            <a:picLocks noChangeAspect="1"/>
          </p:cNvPicPr>
          <p:nvPr/>
        </p:nvPicPr>
        <p:blipFill>
          <a:blip r:embed="rId3"/>
          <a:stretch>
            <a:fillRect/>
          </a:stretch>
        </p:blipFill>
        <p:spPr>
          <a:xfrm>
            <a:off x="481460" y="0"/>
            <a:ext cx="1059957" cy="181308"/>
          </a:xfrm>
          <a:prstGeom prst="rect">
            <a:avLst/>
          </a:prstGeom>
        </p:spPr>
      </p:pic>
      <p:sp>
        <p:nvSpPr>
          <p:cNvPr id="9" name="CuadroTexto 8"/>
          <p:cNvSpPr txBox="1"/>
          <p:nvPr/>
        </p:nvSpPr>
        <p:spPr>
          <a:xfrm>
            <a:off x="5366657" y="1414177"/>
            <a:ext cx="6547437" cy="3754874"/>
          </a:xfrm>
          <a:prstGeom prst="rect">
            <a:avLst/>
          </a:prstGeom>
          <a:noFill/>
        </p:spPr>
        <p:txBody>
          <a:bodyPr wrap="square" rtlCol="0">
            <a:spAutoFit/>
          </a:bodyPr>
          <a:lstStyle/>
          <a:p>
            <a:pPr algn="just"/>
            <a:r>
              <a:rPr lang="es-CL" sz="1400" dirty="0"/>
              <a:t>Un aspecto fundamental a la hora de diseñar un curso, es la configuración del contenido, sus recursos y actividades.</a:t>
            </a:r>
          </a:p>
          <a:p>
            <a:pPr algn="just"/>
            <a:endParaRPr lang="es-CL" sz="1400" dirty="0"/>
          </a:p>
          <a:p>
            <a:pPr algn="just"/>
            <a:r>
              <a:rPr lang="es-CL" sz="1400" dirty="0"/>
              <a:t>Una configuración exitosa, no solo facilitará la navegación del participante por el curso, sino que permitirá monitorear de manera correcta los avances de estos, dentro del curso. Por el contrario, si el curso no se configura de manera correcta, se generarán distorsiones dentro de los estados de avance, lo que puede incidir directamente en el cierre de los cursos, la validación de información, y por ende, en el pago respectivo.</a:t>
            </a:r>
          </a:p>
          <a:p>
            <a:pPr algn="just"/>
            <a:endParaRPr lang="es-CL" sz="1400" dirty="0"/>
          </a:p>
          <a:p>
            <a:pPr algn="just"/>
            <a:r>
              <a:rPr lang="es-CL" sz="1400" dirty="0"/>
              <a:t>Las opciones de configuración de contenido editables, varían en virtud del tipo de recurso o actividad (</a:t>
            </a:r>
            <a:r>
              <a:rPr lang="es-CL" sz="1400" dirty="0" err="1"/>
              <a:t>BigBlueButton</a:t>
            </a:r>
            <a:r>
              <a:rPr lang="es-CL" sz="1400" dirty="0"/>
              <a:t>, H5P, archivos, </a:t>
            </a:r>
            <a:r>
              <a:rPr lang="es-CL" sz="1400" dirty="0" err="1"/>
              <a:t>etc</a:t>
            </a:r>
            <a:r>
              <a:rPr lang="es-CL" sz="1400" dirty="0"/>
              <a:t>). No obstante, se recomienda utilizar: </a:t>
            </a:r>
          </a:p>
          <a:p>
            <a:pPr algn="just"/>
            <a:endParaRPr lang="es-CL" sz="1400" dirty="0"/>
          </a:p>
          <a:p>
            <a:pPr marL="285750" indent="-285750" algn="just">
              <a:buFont typeface="Wingdings" panose="05000000000000000000" pitchFamily="2" charset="2"/>
              <a:buChar char="ü"/>
            </a:pPr>
            <a:r>
              <a:rPr lang="es-CL" sz="1400" dirty="0"/>
              <a:t>Finalización de actividad</a:t>
            </a:r>
          </a:p>
          <a:p>
            <a:pPr marL="285750" indent="-285750" algn="just">
              <a:buFont typeface="Wingdings" panose="05000000000000000000" pitchFamily="2" charset="2"/>
              <a:buChar char="ü"/>
            </a:pPr>
            <a:r>
              <a:rPr lang="es-CL" sz="1400" dirty="0"/>
              <a:t>Restricciones de acceso</a:t>
            </a:r>
          </a:p>
          <a:p>
            <a:pPr marL="285750" indent="-285750" algn="just">
              <a:buFont typeface="Wingdings" panose="05000000000000000000" pitchFamily="2" charset="2"/>
              <a:buChar char="ü"/>
            </a:pPr>
            <a:r>
              <a:rPr lang="es-CL" sz="1400" dirty="0"/>
              <a:t>Configuración de restricciones por módulos</a:t>
            </a:r>
          </a:p>
          <a:p>
            <a:pPr marL="285750" indent="-285750" algn="just">
              <a:buFont typeface="Wingdings" panose="05000000000000000000" pitchFamily="2" charset="2"/>
              <a:buChar char="ü"/>
            </a:pPr>
            <a:endParaRPr lang="es-CL" sz="1400" dirty="0">
              <a:latin typeface="gobCL" pitchFamily="50" charset="0"/>
            </a:endParaRPr>
          </a:p>
        </p:txBody>
      </p:sp>
      <p:sp>
        <p:nvSpPr>
          <p:cNvPr id="12" name="CuadroTexto 11">
            <a:extLst>
              <a:ext uri="{FF2B5EF4-FFF2-40B4-BE49-F238E27FC236}">
                <a16:creationId xmlns:a16="http://schemas.microsoft.com/office/drawing/2014/main" id="{DFD7FD80-5888-4C5F-9A39-8C8FEAB9B6B4}"/>
              </a:ext>
            </a:extLst>
          </p:cNvPr>
          <p:cNvSpPr txBox="1"/>
          <p:nvPr/>
        </p:nvSpPr>
        <p:spPr>
          <a:xfrm>
            <a:off x="5290457" y="971709"/>
            <a:ext cx="4528457"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11" name="Imagen 10">
            <a:extLst>
              <a:ext uri="{FF2B5EF4-FFF2-40B4-BE49-F238E27FC236}">
                <a16:creationId xmlns:a16="http://schemas.microsoft.com/office/drawing/2014/main" id="{E81B8505-85B8-4AB2-BB0B-3A6FED5E4B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04909" y="2023771"/>
            <a:ext cx="3085737" cy="2670799"/>
          </a:xfrm>
          <a:prstGeom prst="rect">
            <a:avLst/>
          </a:prstGeom>
        </p:spPr>
      </p:pic>
    </p:spTree>
    <p:extLst>
      <p:ext uri="{BB962C8B-B14F-4D97-AF65-F5344CB8AC3E}">
        <p14:creationId xmlns:p14="http://schemas.microsoft.com/office/powerpoint/2010/main" val="283684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13</a:t>
            </a:fld>
            <a:endParaRPr lang="es-CL"/>
          </a:p>
        </p:txBody>
      </p:sp>
      <p:pic>
        <p:nvPicPr>
          <p:cNvPr id="8" name="Imagen 7"/>
          <p:cNvPicPr>
            <a:picLocks noChangeAspect="1"/>
          </p:cNvPicPr>
          <p:nvPr/>
        </p:nvPicPr>
        <p:blipFill>
          <a:blip r:embed="rId3"/>
          <a:stretch>
            <a:fillRect/>
          </a:stretch>
        </p:blipFill>
        <p:spPr>
          <a:xfrm>
            <a:off x="481460" y="0"/>
            <a:ext cx="1059957" cy="181308"/>
          </a:xfrm>
          <a:prstGeom prst="rect">
            <a:avLst/>
          </a:prstGeom>
        </p:spPr>
      </p:pic>
      <p:sp>
        <p:nvSpPr>
          <p:cNvPr id="9" name="CuadroTexto 8"/>
          <p:cNvSpPr txBox="1"/>
          <p:nvPr/>
        </p:nvSpPr>
        <p:spPr>
          <a:xfrm>
            <a:off x="5372100" y="1414177"/>
            <a:ext cx="6541995" cy="5047536"/>
          </a:xfrm>
          <a:prstGeom prst="rect">
            <a:avLst/>
          </a:prstGeom>
          <a:noFill/>
        </p:spPr>
        <p:txBody>
          <a:bodyPr wrap="square" rtlCol="0">
            <a:spAutoFit/>
          </a:bodyPr>
          <a:lstStyle/>
          <a:p>
            <a:pPr algn="just"/>
            <a:r>
              <a:rPr lang="es-CL" sz="1400" dirty="0"/>
              <a:t>Otro aspecto a considerar a la hora de configurar los  contenidos de un curso,  son los parámetros vinculados a tiempos de conexión o dedicación al curso, los cuales  están predeterminados en Aula digital. Observar aquello permitirá una adecuada lectura de datos al SIC.</a:t>
            </a:r>
          </a:p>
          <a:p>
            <a:pPr algn="just"/>
            <a:endParaRPr lang="es-CL" sz="1400" dirty="0"/>
          </a:p>
          <a:p>
            <a:pPr algn="just"/>
            <a:r>
              <a:rPr lang="es-CL" sz="1400" b="1" dirty="0"/>
              <a:t>En clases sincrónicas ( Big Blue </a:t>
            </a:r>
            <a:r>
              <a:rPr lang="es-CL" sz="1400" b="1" dirty="0" err="1"/>
              <a:t>Button</a:t>
            </a:r>
            <a:r>
              <a:rPr lang="es-CL" sz="1400" b="1" dirty="0"/>
              <a:t>) </a:t>
            </a:r>
          </a:p>
          <a:p>
            <a:pPr algn="just"/>
            <a:endParaRPr lang="es-CL" sz="1400" dirty="0"/>
          </a:p>
          <a:p>
            <a:pPr marL="285750" indent="-285750" algn="just">
              <a:buFont typeface="Wingdings" panose="05000000000000000000" pitchFamily="2" charset="2"/>
              <a:buChar char="Ø"/>
            </a:pPr>
            <a:r>
              <a:rPr lang="es-CL" sz="1400" b="1" dirty="0"/>
              <a:t>Numero  máximo de duración de la sesión </a:t>
            </a:r>
            <a:r>
              <a:rPr lang="es-CL" sz="1400" dirty="0"/>
              <a:t>( 120  Minutos). Al exceder este rango automaticamente se cerrará la sesion.</a:t>
            </a:r>
          </a:p>
          <a:p>
            <a:pPr algn="just"/>
            <a:endParaRPr lang="es-CL" sz="1400" dirty="0"/>
          </a:p>
          <a:p>
            <a:pPr marL="285750" indent="-285750" algn="just">
              <a:buFont typeface="Wingdings" panose="05000000000000000000" pitchFamily="2" charset="2"/>
              <a:buChar char="Ø"/>
            </a:pPr>
            <a:r>
              <a:rPr lang="es-CL" sz="1400" b="1" dirty="0"/>
              <a:t>Tiempo de inactividad</a:t>
            </a:r>
            <a:r>
              <a:rPr lang="es-CL" sz="1400" dirty="0"/>
              <a:t>: Minutos de inactividad, al exceder este rango,  la cita se cerrará por inactividad. ( 30 minutos)</a:t>
            </a:r>
            <a:endParaRPr lang="es-CL" sz="1400" dirty="0">
              <a:solidFill>
                <a:srgbClr val="FF0000"/>
              </a:solidFill>
            </a:endParaRPr>
          </a:p>
          <a:p>
            <a:pPr marL="285750" indent="-285750" algn="just">
              <a:buFont typeface="Wingdings" panose="05000000000000000000" pitchFamily="2" charset="2"/>
              <a:buChar char="Ø"/>
            </a:pPr>
            <a:r>
              <a:rPr lang="es-CL" sz="1400" dirty="0"/>
              <a:t>Minutos a considerar si un usuario esta inactivo para enviar un mensaje de advertencia y comprobar su inactividad ( 30 Minutos)</a:t>
            </a:r>
          </a:p>
          <a:p>
            <a:pPr marL="285750" indent="-285750" algn="just">
              <a:buFont typeface="Wingdings" panose="05000000000000000000" pitchFamily="2" charset="2"/>
              <a:buChar char="Ø"/>
            </a:pPr>
            <a:endParaRPr lang="es-CL" sz="1400" dirty="0"/>
          </a:p>
          <a:p>
            <a:pPr algn="just"/>
            <a:r>
              <a:rPr lang="es-CL" sz="1400" b="1" dirty="0"/>
              <a:t> En Aula Digital </a:t>
            </a:r>
          </a:p>
          <a:p>
            <a:pPr algn="just"/>
            <a:endParaRPr lang="es-CL" sz="1400" b="1" dirty="0">
              <a:latin typeface="gobCL" pitchFamily="50" charset="0"/>
            </a:endParaRPr>
          </a:p>
          <a:p>
            <a:pPr marL="285750" indent="-285750" algn="just">
              <a:buFont typeface="Wingdings" pitchFamily="2" charset="2"/>
              <a:buChar char="Ø"/>
            </a:pPr>
            <a:r>
              <a:rPr lang="es-CL" sz="1400" dirty="0"/>
              <a:t>Dedicación al curso (45 minutos) entre el primer clic y el segundo. </a:t>
            </a:r>
          </a:p>
          <a:p>
            <a:pPr marL="285750" indent="-285750" algn="just">
              <a:buFont typeface="Wingdings" pitchFamily="2" charset="2"/>
              <a:buChar char="Ø"/>
            </a:pPr>
            <a:r>
              <a:rPr lang="es-CL" sz="1400" dirty="0"/>
              <a:t>Cierre por inactividad (60 minutos) si no hay movimiento de usuario, se cerrará la sesión.</a:t>
            </a:r>
          </a:p>
          <a:p>
            <a:pPr algn="just"/>
            <a:endParaRPr lang="es-CL" sz="1400" dirty="0">
              <a:latin typeface="gobCL" pitchFamily="50" charset="0"/>
            </a:endParaRPr>
          </a:p>
          <a:p>
            <a:pPr algn="just"/>
            <a:endParaRPr lang="es-CL" sz="1400" dirty="0">
              <a:latin typeface="gobCL" pitchFamily="50" charset="0"/>
            </a:endParaRPr>
          </a:p>
          <a:p>
            <a:pPr algn="just"/>
            <a:endParaRPr lang="es-CL" sz="1400" dirty="0">
              <a:latin typeface="gobCL" pitchFamily="50" charset="0"/>
            </a:endParaRPr>
          </a:p>
        </p:txBody>
      </p:sp>
      <p:sp>
        <p:nvSpPr>
          <p:cNvPr id="12" name="CuadroTexto 11">
            <a:extLst>
              <a:ext uri="{FF2B5EF4-FFF2-40B4-BE49-F238E27FC236}">
                <a16:creationId xmlns:a16="http://schemas.microsoft.com/office/drawing/2014/main" id="{DFD7FD80-5888-4C5F-9A39-8C8FEAB9B6B4}"/>
              </a:ext>
            </a:extLst>
          </p:cNvPr>
          <p:cNvSpPr txBox="1"/>
          <p:nvPr/>
        </p:nvSpPr>
        <p:spPr>
          <a:xfrm>
            <a:off x="5461001" y="985138"/>
            <a:ext cx="4604558"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11" name="Imagen 10">
            <a:extLst>
              <a:ext uri="{FF2B5EF4-FFF2-40B4-BE49-F238E27FC236}">
                <a16:creationId xmlns:a16="http://schemas.microsoft.com/office/drawing/2014/main" id="{E81B8505-85B8-4AB2-BB0B-3A6FED5E4B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04909" y="2023771"/>
            <a:ext cx="3085737" cy="2670799"/>
          </a:xfrm>
          <a:prstGeom prst="rect">
            <a:avLst/>
          </a:prstGeom>
        </p:spPr>
      </p:pic>
    </p:spTree>
    <p:extLst>
      <p:ext uri="{BB962C8B-B14F-4D97-AF65-F5344CB8AC3E}">
        <p14:creationId xmlns:p14="http://schemas.microsoft.com/office/powerpoint/2010/main" val="393580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498041" y="1322234"/>
            <a:ext cx="4272900" cy="2677656"/>
          </a:xfrm>
          <a:prstGeom prst="rect">
            <a:avLst/>
          </a:prstGeom>
          <a:noFill/>
        </p:spPr>
        <p:txBody>
          <a:bodyPr wrap="square" rtlCol="0">
            <a:spAutoFit/>
          </a:bodyPr>
          <a:lstStyle/>
          <a:p>
            <a:pPr algn="just"/>
            <a:r>
              <a:rPr lang="es-CL" sz="1400" dirty="0"/>
              <a:t>Luego de seleccionar </a:t>
            </a:r>
            <a:r>
              <a:rPr lang="es-CL" sz="1400" b="1" dirty="0"/>
              <a:t>“Añadir una actividad o un recurso”,</a:t>
            </a:r>
            <a:r>
              <a:rPr lang="es-CL" sz="1400" dirty="0"/>
              <a:t> se desplegará la lista completa de opciones disponibles en Aula Digital. (formatos de actividades y recursos). Se podrán cargar controles, paquetes </a:t>
            </a:r>
            <a:r>
              <a:rPr lang="es-CL" sz="1400" dirty="0" err="1"/>
              <a:t>Scorm</a:t>
            </a:r>
            <a:r>
              <a:rPr lang="es-CL" sz="1400" dirty="0"/>
              <a:t>, foros, documentos, material multimedia, formatos interactivos H5P,  recursos LTI,  </a:t>
            </a:r>
            <a:r>
              <a:rPr lang="es-CL" sz="1400" dirty="0" err="1"/>
              <a:t>BigBlueButton</a:t>
            </a:r>
            <a:r>
              <a:rPr lang="es-CL" sz="1400" dirty="0"/>
              <a:t>, entre otros.</a:t>
            </a:r>
          </a:p>
          <a:p>
            <a:pPr algn="just"/>
            <a:endParaRPr lang="es-CL" sz="1400" dirty="0"/>
          </a:p>
          <a:p>
            <a:pPr algn="just"/>
            <a:r>
              <a:rPr lang="es-CL" sz="1400" dirty="0"/>
              <a:t>Para revisar la lista de recursos y actividades disponibles y el detalle de cada uno ver </a:t>
            </a:r>
            <a:r>
              <a:rPr lang="es-CL" sz="1400" b="1" dirty="0"/>
              <a:t>Anexo N°1 del Instructivo de Diseño y Desarrollo de Cursos Modalidad a Distancia E-Learning para Programas Sociales 2021.</a:t>
            </a:r>
            <a:endParaRPr lang="es-CL" sz="1400" dirty="0"/>
          </a:p>
        </p:txBody>
      </p:sp>
      <p:sp>
        <p:nvSpPr>
          <p:cNvPr id="2" name="Marcador de número de diapositiva 1"/>
          <p:cNvSpPr>
            <a:spLocks noGrp="1"/>
          </p:cNvSpPr>
          <p:nvPr>
            <p:ph type="sldNum" sz="quarter" idx="12"/>
          </p:nvPr>
        </p:nvSpPr>
        <p:spPr/>
        <p:txBody>
          <a:bodyPr/>
          <a:lstStyle/>
          <a:p>
            <a:fld id="{202050ED-F0FF-49F2-A8FB-59B3E53442F7}" type="slidenum">
              <a:rPr lang="es-CL" smtClean="0"/>
              <a:t>14</a:t>
            </a:fld>
            <a:endParaRPr lang="es-CL"/>
          </a:p>
        </p:txBody>
      </p:sp>
      <p:sp>
        <p:nvSpPr>
          <p:cNvPr id="14" name="CuadroTexto 13">
            <a:extLst>
              <a:ext uri="{FF2B5EF4-FFF2-40B4-BE49-F238E27FC236}">
                <a16:creationId xmlns:a16="http://schemas.microsoft.com/office/drawing/2014/main" id="{DFD7FD80-5888-4C5F-9A39-8C8FEAB9B6B4}"/>
              </a:ext>
            </a:extLst>
          </p:cNvPr>
          <p:cNvSpPr txBox="1"/>
          <p:nvPr/>
        </p:nvSpPr>
        <p:spPr>
          <a:xfrm>
            <a:off x="7498041" y="882651"/>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9" name="Imagen 8" descr="Captura de pantalla de opciones de recursos o actividades disponibles en Aula Digital"/>
          <p:cNvPicPr>
            <a:picLocks noChangeAspect="1"/>
          </p:cNvPicPr>
          <p:nvPr/>
        </p:nvPicPr>
        <p:blipFill>
          <a:blip r:embed="rId3"/>
          <a:stretch>
            <a:fillRect/>
          </a:stretch>
        </p:blipFill>
        <p:spPr>
          <a:xfrm>
            <a:off x="481460" y="1221205"/>
            <a:ext cx="6664444" cy="5135146"/>
          </a:xfrm>
          <a:prstGeom prst="rect">
            <a:avLst/>
          </a:prstGeom>
          <a:ln w="3175">
            <a:solidFill>
              <a:schemeClr val="tx1"/>
            </a:solidFill>
          </a:ln>
        </p:spPr>
      </p:pic>
    </p:spTree>
    <p:extLst>
      <p:ext uri="{BB962C8B-B14F-4D97-AF65-F5344CB8AC3E}">
        <p14:creationId xmlns:p14="http://schemas.microsoft.com/office/powerpoint/2010/main" val="567464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498041" y="1322234"/>
            <a:ext cx="4272900" cy="1169551"/>
          </a:xfrm>
          <a:prstGeom prst="rect">
            <a:avLst/>
          </a:prstGeom>
          <a:noFill/>
        </p:spPr>
        <p:txBody>
          <a:bodyPr wrap="square" rtlCol="0">
            <a:spAutoFit/>
          </a:bodyPr>
          <a:lstStyle/>
          <a:p>
            <a:pPr algn="just"/>
            <a:r>
              <a:rPr lang="es-CL" sz="1400" dirty="0"/>
              <a:t>Para configurar un recurso </a:t>
            </a:r>
            <a:r>
              <a:rPr lang="es-CL" sz="1400" b="1" dirty="0"/>
              <a:t>“ Tarea”, </a:t>
            </a:r>
            <a:r>
              <a:rPr lang="es-CL" sz="1400" dirty="0"/>
              <a:t>tal como se explicó anteriormente, en el modulo donde se desea crear , se debe seleccionar </a:t>
            </a:r>
            <a:r>
              <a:rPr lang="es-CL" sz="1400" b="1" dirty="0"/>
              <a:t>“Añadir una actividad o un recurso”,</a:t>
            </a:r>
            <a:r>
              <a:rPr lang="es-CL" sz="1400" dirty="0"/>
              <a:t> y de la lista que se  despliega escoger la opción </a:t>
            </a:r>
            <a:r>
              <a:rPr lang="es-CL" sz="1400" b="1" dirty="0"/>
              <a:t>“ Tarea” </a:t>
            </a:r>
            <a:r>
              <a:rPr lang="es-CL" sz="1400" dirty="0"/>
              <a:t>y presionar </a:t>
            </a:r>
            <a:r>
              <a:rPr lang="es-CL" sz="1400" b="1" dirty="0"/>
              <a:t>“ Agregar”</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15</a:t>
            </a:fld>
            <a:endParaRPr lang="es-CL"/>
          </a:p>
        </p:txBody>
      </p:sp>
      <p:sp>
        <p:nvSpPr>
          <p:cNvPr id="14" name="CuadroTexto 13">
            <a:extLst>
              <a:ext uri="{FF2B5EF4-FFF2-40B4-BE49-F238E27FC236}">
                <a16:creationId xmlns:a16="http://schemas.microsoft.com/office/drawing/2014/main" id="{DFD7FD80-5888-4C5F-9A39-8C8FEAB9B6B4}"/>
              </a:ext>
            </a:extLst>
          </p:cNvPr>
          <p:cNvSpPr txBox="1"/>
          <p:nvPr/>
        </p:nvSpPr>
        <p:spPr>
          <a:xfrm>
            <a:off x="7498041" y="882651"/>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3" name="Imagen 2" descr="Captura de pantalla que muestra como agregar una tarea."/>
          <p:cNvPicPr>
            <a:picLocks noChangeAspect="1"/>
          </p:cNvPicPr>
          <p:nvPr/>
        </p:nvPicPr>
        <p:blipFill>
          <a:blip r:embed="rId3"/>
          <a:stretch>
            <a:fillRect/>
          </a:stretch>
        </p:blipFill>
        <p:spPr>
          <a:xfrm>
            <a:off x="1541417" y="1221205"/>
            <a:ext cx="4905788" cy="4915190"/>
          </a:xfrm>
          <a:prstGeom prst="rect">
            <a:avLst/>
          </a:prstGeom>
          <a:ln w="3175">
            <a:solidFill>
              <a:schemeClr val="tx1"/>
            </a:solidFill>
          </a:ln>
        </p:spPr>
      </p:pic>
    </p:spTree>
    <p:extLst>
      <p:ext uri="{BB962C8B-B14F-4D97-AF65-F5344CB8AC3E}">
        <p14:creationId xmlns:p14="http://schemas.microsoft.com/office/powerpoint/2010/main" val="384662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498041" y="1322234"/>
            <a:ext cx="4272900" cy="3108543"/>
          </a:xfrm>
          <a:prstGeom prst="rect">
            <a:avLst/>
          </a:prstGeom>
          <a:noFill/>
        </p:spPr>
        <p:txBody>
          <a:bodyPr wrap="square" rtlCol="0">
            <a:spAutoFit/>
          </a:bodyPr>
          <a:lstStyle/>
          <a:p>
            <a:pPr algn="just"/>
            <a:r>
              <a:rPr lang="es-CL" sz="1400" dirty="0"/>
              <a:t>A continuación se desplegará la lista de opciones para configurar el recurso </a:t>
            </a:r>
            <a:r>
              <a:rPr lang="es-CL" sz="1400" b="1" dirty="0"/>
              <a:t>“Tarea”, </a:t>
            </a:r>
            <a:r>
              <a:rPr lang="es-CL" sz="1400" dirty="0"/>
              <a:t>conforme a los parámetros que se indican. </a:t>
            </a:r>
          </a:p>
          <a:p>
            <a:pPr algn="just"/>
            <a:endParaRPr lang="es-CL" sz="1400" dirty="0"/>
          </a:p>
          <a:p>
            <a:pPr algn="just"/>
            <a:r>
              <a:rPr lang="es-CL" sz="1400" dirty="0"/>
              <a:t>Uno de lo parámetros a configurar dentro de la </a:t>
            </a:r>
            <a:r>
              <a:rPr lang="es-CL" sz="1400" b="1" dirty="0"/>
              <a:t>“Tarea” </a:t>
            </a:r>
            <a:r>
              <a:rPr lang="es-CL" sz="1400" dirty="0"/>
              <a:t>es la </a:t>
            </a:r>
            <a:r>
              <a:rPr lang="es-CL" sz="1400" b="1" dirty="0"/>
              <a:t>“Calificación” </a:t>
            </a:r>
            <a:r>
              <a:rPr lang="es-CL" sz="1400" dirty="0"/>
              <a:t>de esta , aunque esta información no se leerá al SIC es un buen instrumento de medición de los aprendizajes esperados y debe considerarse para asignar los estados de participantes en aquellos programas donde el criterio de evaluación es determinante para la aprobación o no del curso. </a:t>
            </a:r>
          </a:p>
          <a:p>
            <a:pPr algn="just"/>
            <a:endParaRPr lang="es-CL" sz="1400" dirty="0"/>
          </a:p>
          <a:p>
            <a:pPr algn="just"/>
            <a:endParaRPr lang="es-CL" sz="1400" dirty="0"/>
          </a:p>
          <a:p>
            <a:pPr algn="just"/>
            <a:r>
              <a:rPr lang="es-CL" sz="1400" b="1" dirty="0"/>
              <a:t>.</a:t>
            </a:r>
            <a:endParaRPr lang="es-CL" sz="1400" dirty="0"/>
          </a:p>
        </p:txBody>
      </p:sp>
      <p:sp>
        <p:nvSpPr>
          <p:cNvPr id="2" name="Marcador de número de diapositiva 1"/>
          <p:cNvSpPr>
            <a:spLocks noGrp="1"/>
          </p:cNvSpPr>
          <p:nvPr>
            <p:ph type="sldNum" sz="quarter" idx="12"/>
          </p:nvPr>
        </p:nvSpPr>
        <p:spPr/>
        <p:txBody>
          <a:bodyPr/>
          <a:lstStyle/>
          <a:p>
            <a:fld id="{202050ED-F0FF-49F2-A8FB-59B3E53442F7}" type="slidenum">
              <a:rPr lang="es-CL" smtClean="0"/>
              <a:t>16</a:t>
            </a:fld>
            <a:endParaRPr lang="es-CL"/>
          </a:p>
        </p:txBody>
      </p:sp>
      <p:sp>
        <p:nvSpPr>
          <p:cNvPr id="14" name="CuadroTexto 13">
            <a:extLst>
              <a:ext uri="{FF2B5EF4-FFF2-40B4-BE49-F238E27FC236}">
                <a16:creationId xmlns:a16="http://schemas.microsoft.com/office/drawing/2014/main" id="{DFD7FD80-5888-4C5F-9A39-8C8FEAB9B6B4}"/>
              </a:ext>
            </a:extLst>
          </p:cNvPr>
          <p:cNvSpPr txBox="1"/>
          <p:nvPr/>
        </p:nvSpPr>
        <p:spPr>
          <a:xfrm>
            <a:off x="7498041" y="882651"/>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15" name="Imagen 14" descr="Captura de pantalla que muestra la configuración y las opciones que brinda el recurso tarea. "/>
          <p:cNvPicPr>
            <a:picLocks noChangeAspect="1"/>
          </p:cNvPicPr>
          <p:nvPr/>
        </p:nvPicPr>
        <p:blipFill>
          <a:blip r:embed="rId3"/>
          <a:stretch>
            <a:fillRect/>
          </a:stretch>
        </p:blipFill>
        <p:spPr>
          <a:xfrm>
            <a:off x="481461" y="1084680"/>
            <a:ext cx="5614540" cy="5636795"/>
          </a:xfrm>
          <a:prstGeom prst="rect">
            <a:avLst/>
          </a:prstGeom>
        </p:spPr>
      </p:pic>
    </p:spTree>
    <p:extLst>
      <p:ext uri="{BB962C8B-B14F-4D97-AF65-F5344CB8AC3E}">
        <p14:creationId xmlns:p14="http://schemas.microsoft.com/office/powerpoint/2010/main" val="4018785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solidFill>
                  <a:prstClr val="black">
                    <a:tint val="75000"/>
                  </a:prstClr>
                </a:solidFill>
              </a:rPr>
              <a:pPr/>
              <a:t>17</a:t>
            </a:fld>
            <a:endParaRPr lang="es-CL">
              <a:solidFill>
                <a:prstClr val="black">
                  <a:tint val="75000"/>
                </a:prstClr>
              </a:solidFill>
            </a:endParaRPr>
          </a:p>
        </p:txBody>
      </p:sp>
      <p:pic>
        <p:nvPicPr>
          <p:cNvPr id="8" name="Imagen 7"/>
          <p:cNvPicPr>
            <a:picLocks noChangeAspect="1"/>
          </p:cNvPicPr>
          <p:nvPr/>
        </p:nvPicPr>
        <p:blipFill>
          <a:blip r:embed="rId3"/>
          <a:stretch>
            <a:fillRect/>
          </a:stretch>
        </p:blipFill>
        <p:spPr>
          <a:xfrm>
            <a:off x="481460" y="0"/>
            <a:ext cx="1059957" cy="181308"/>
          </a:xfrm>
          <a:prstGeom prst="rect">
            <a:avLst/>
          </a:prstGeom>
        </p:spPr>
      </p:pic>
      <p:sp>
        <p:nvSpPr>
          <p:cNvPr id="9" name="CuadroTexto 8"/>
          <p:cNvSpPr txBox="1"/>
          <p:nvPr/>
        </p:nvSpPr>
        <p:spPr>
          <a:xfrm>
            <a:off x="7481528" y="1308814"/>
            <a:ext cx="4466863" cy="5047536"/>
          </a:xfrm>
          <a:prstGeom prst="rect">
            <a:avLst/>
          </a:prstGeom>
          <a:noFill/>
        </p:spPr>
        <p:txBody>
          <a:bodyPr wrap="square" rtlCol="0">
            <a:spAutoFit/>
          </a:bodyPr>
          <a:lstStyle/>
          <a:p>
            <a:pPr algn="just"/>
            <a:r>
              <a:rPr lang="es-CL" sz="1400" dirty="0"/>
              <a:t>Agregada una actividad, se debe configurar la “</a:t>
            </a:r>
            <a:r>
              <a:rPr lang="es-CL" sz="1400" b="1" dirty="0"/>
              <a:t>finalización de actividad” </a:t>
            </a:r>
            <a:r>
              <a:rPr lang="es-CL" sz="1400" dirty="0"/>
              <a:t>dentro de cada módulo.</a:t>
            </a:r>
          </a:p>
          <a:p>
            <a:pPr algn="just"/>
            <a:endParaRPr lang="es-CL" sz="1400" dirty="0"/>
          </a:p>
          <a:p>
            <a:pPr marL="285750" indent="-285750" algn="just">
              <a:buFont typeface="Wingdings" panose="05000000000000000000" pitchFamily="2" charset="2"/>
              <a:buChar char="ü"/>
            </a:pPr>
            <a:r>
              <a:rPr lang="es-CL" sz="1400" dirty="0"/>
              <a:t>Acceder a </a:t>
            </a:r>
            <a:r>
              <a:rPr lang="es-CL" sz="1400" b="1" dirty="0"/>
              <a:t>“Finalización de actividad”, </a:t>
            </a:r>
            <a:r>
              <a:rPr lang="es-CL" sz="1400" dirty="0"/>
              <a:t>y en la opción de “Rastreo de finalización” seleccionar la opción “Mostrar la actividad como completada cuando se cumplan las condiciones”.</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dirty="0"/>
              <a:t>En la opción </a:t>
            </a:r>
            <a:r>
              <a:rPr lang="es-CL" sz="1400" b="1" dirty="0"/>
              <a:t>“Requerir ver”, </a:t>
            </a:r>
            <a:r>
              <a:rPr lang="es-CL" sz="1400" dirty="0"/>
              <a:t>se debe seleccionar la opción “ El Estudiante debe ver esta actividad para finalizarla”. De esta forma, se asegura que el estudiante deba acceder a la actividad y recurso respectivo, para que la plataforma reconozca su avance. </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dirty="0"/>
              <a:t>Si un recurso es configurado como complementario, debe seleccionar la opción </a:t>
            </a:r>
            <a:r>
              <a:rPr lang="es-CL" sz="1400" b="1" dirty="0"/>
              <a:t>“No indicar finalización de la actividad”</a:t>
            </a:r>
          </a:p>
          <a:p>
            <a:pPr marL="285750" indent="-285750" algn="just">
              <a:buFont typeface="Arial" panose="020B0604020202020204" pitchFamily="34" charset="0"/>
              <a:buChar char="•"/>
            </a:pPr>
            <a:endParaRPr lang="es-CL" sz="1400" dirty="0">
              <a:highlight>
                <a:srgbClr val="00FF00"/>
              </a:highlight>
            </a:endParaRPr>
          </a:p>
          <a:p>
            <a:pPr algn="just"/>
            <a:endParaRPr lang="es-CL" sz="1400" dirty="0">
              <a:highlight>
                <a:srgbClr val="00FF00"/>
              </a:highlight>
            </a:endParaRPr>
          </a:p>
          <a:p>
            <a:pPr algn="just"/>
            <a:r>
              <a:rPr lang="es-CL" sz="1400" b="1" dirty="0"/>
              <a:t>Nota:</a:t>
            </a:r>
          </a:p>
          <a:p>
            <a:pPr algn="just"/>
            <a:r>
              <a:rPr lang="es-CL" sz="1400" dirty="0"/>
              <a:t>Todos los módulos deben tener actividades obligatorias.</a:t>
            </a:r>
          </a:p>
          <a:p>
            <a:pPr algn="just"/>
            <a:endParaRPr lang="es-CL" sz="1400" dirty="0">
              <a:highlight>
                <a:srgbClr val="00FF00"/>
              </a:highlight>
            </a:endParaRPr>
          </a:p>
          <a:p>
            <a:pPr algn="just"/>
            <a:endParaRPr lang="es-CL" sz="1400" dirty="0">
              <a:solidFill>
                <a:prstClr val="black"/>
              </a:solidFill>
            </a:endParaRPr>
          </a:p>
        </p:txBody>
      </p:sp>
      <p:sp>
        <p:nvSpPr>
          <p:cNvPr id="15" name="CuadroTexto 14">
            <a:extLst>
              <a:ext uri="{FF2B5EF4-FFF2-40B4-BE49-F238E27FC236}">
                <a16:creationId xmlns:a16="http://schemas.microsoft.com/office/drawing/2014/main" id="{DFD7FD80-5888-4C5F-9A39-8C8FEAB9B6B4}"/>
              </a:ext>
            </a:extLst>
          </p:cNvPr>
          <p:cNvSpPr txBox="1"/>
          <p:nvPr/>
        </p:nvSpPr>
        <p:spPr>
          <a:xfrm>
            <a:off x="7481527" y="970260"/>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5" name="Imagen 4" descr="Captura de pantalla que muestra como configurar la &quot; Finalizacion de la actividad&quot;"/>
          <p:cNvPicPr>
            <a:picLocks noChangeAspect="1"/>
          </p:cNvPicPr>
          <p:nvPr/>
        </p:nvPicPr>
        <p:blipFill>
          <a:blip r:embed="rId4"/>
          <a:stretch>
            <a:fillRect/>
          </a:stretch>
        </p:blipFill>
        <p:spPr>
          <a:xfrm>
            <a:off x="481460" y="1274618"/>
            <a:ext cx="6674517" cy="4170218"/>
          </a:xfrm>
          <a:prstGeom prst="rect">
            <a:avLst/>
          </a:prstGeom>
          <a:ln w="3175">
            <a:solidFill>
              <a:schemeClr val="tx1"/>
            </a:solidFill>
          </a:ln>
        </p:spPr>
      </p:pic>
    </p:spTree>
    <p:extLst>
      <p:ext uri="{BB962C8B-B14F-4D97-AF65-F5344CB8AC3E}">
        <p14:creationId xmlns:p14="http://schemas.microsoft.com/office/powerpoint/2010/main" val="291437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18</a:t>
            </a:fld>
            <a:endParaRPr lang="es-CL"/>
          </a:p>
        </p:txBody>
      </p:sp>
      <p:pic>
        <p:nvPicPr>
          <p:cNvPr id="8" name="Imagen 7"/>
          <p:cNvPicPr>
            <a:picLocks noChangeAspect="1"/>
          </p:cNvPicPr>
          <p:nvPr/>
        </p:nvPicPr>
        <p:blipFill>
          <a:blip r:embed="rId3"/>
          <a:stretch>
            <a:fillRect/>
          </a:stretch>
        </p:blipFill>
        <p:spPr>
          <a:xfrm>
            <a:off x="481460" y="0"/>
            <a:ext cx="1059957" cy="181308"/>
          </a:xfrm>
          <a:prstGeom prst="rect">
            <a:avLst/>
          </a:prstGeom>
        </p:spPr>
      </p:pic>
      <p:sp>
        <p:nvSpPr>
          <p:cNvPr id="9" name="CuadroTexto 8"/>
          <p:cNvSpPr txBox="1"/>
          <p:nvPr/>
        </p:nvSpPr>
        <p:spPr>
          <a:xfrm>
            <a:off x="7511895" y="1277336"/>
            <a:ext cx="4416064" cy="1769715"/>
          </a:xfrm>
          <a:prstGeom prst="rect">
            <a:avLst/>
          </a:prstGeom>
          <a:noFill/>
        </p:spPr>
        <p:txBody>
          <a:bodyPr wrap="square" rtlCol="0">
            <a:spAutoFit/>
          </a:bodyPr>
          <a:lstStyle/>
          <a:p>
            <a:pPr algn="just"/>
            <a:r>
              <a:rPr lang="es-CL" sz="1400" dirty="0"/>
              <a:t>Al costado derecho de cada actividad, veremos un pequeño cuadrado, el que deberá ser </a:t>
            </a:r>
            <a:r>
              <a:rPr lang="es-CL" sz="1400" b="1" u="sng" dirty="0"/>
              <a:t>con  línea punteada</a:t>
            </a:r>
            <a:r>
              <a:rPr lang="es-CL" sz="1400" dirty="0"/>
              <a:t>,          esto  significa que está marcado como obligatorio y el participante una vez que consuma el recurso o actividad </a:t>
            </a:r>
            <a:r>
              <a:rPr lang="es-CL" sz="1400" b="1" dirty="0"/>
              <a:t>automáticamente</a:t>
            </a:r>
            <a:r>
              <a:rPr lang="es-CL" sz="1400" dirty="0"/>
              <a:t> se marcará ese registro en los sistemas y  se contabilizará como recurso consumido en SIC.</a:t>
            </a:r>
          </a:p>
          <a:p>
            <a:pPr algn="just"/>
            <a:endParaRPr lang="es-CL" sz="1400" b="1" dirty="0"/>
          </a:p>
          <a:p>
            <a:pPr algn="just"/>
            <a:endParaRPr lang="es-CL" sz="1100" b="1" dirty="0"/>
          </a:p>
        </p:txBody>
      </p:sp>
      <p:sp>
        <p:nvSpPr>
          <p:cNvPr id="14" name="CuadroTexto 13">
            <a:extLst>
              <a:ext uri="{FF2B5EF4-FFF2-40B4-BE49-F238E27FC236}">
                <a16:creationId xmlns:a16="http://schemas.microsoft.com/office/drawing/2014/main" id="{DFD7FD80-5888-4C5F-9A39-8C8FEAB9B6B4}"/>
              </a:ext>
            </a:extLst>
          </p:cNvPr>
          <p:cNvSpPr txBox="1"/>
          <p:nvPr/>
        </p:nvSpPr>
        <p:spPr>
          <a:xfrm>
            <a:off x="7511895" y="937423"/>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10" name="Imagen 9" descr="Captura de pantalla de un modulo en Aula Digital con sus marcas de finalización."/>
          <p:cNvPicPr>
            <a:picLocks noChangeAspect="1"/>
          </p:cNvPicPr>
          <p:nvPr/>
        </p:nvPicPr>
        <p:blipFill>
          <a:blip r:embed="rId4"/>
          <a:stretch>
            <a:fillRect/>
          </a:stretch>
        </p:blipFill>
        <p:spPr>
          <a:xfrm>
            <a:off x="481459" y="1275977"/>
            <a:ext cx="6667485" cy="4279696"/>
          </a:xfrm>
          <a:prstGeom prst="rect">
            <a:avLst/>
          </a:prstGeom>
          <a:ln w="3175">
            <a:solidFill>
              <a:schemeClr val="tx1"/>
            </a:solidFill>
          </a:ln>
        </p:spPr>
      </p:pic>
    </p:spTree>
    <p:extLst>
      <p:ext uri="{BB962C8B-B14F-4D97-AF65-F5344CB8AC3E}">
        <p14:creationId xmlns:p14="http://schemas.microsoft.com/office/powerpoint/2010/main" val="280708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19</a:t>
            </a:fld>
            <a:endParaRPr lang="es-CL"/>
          </a:p>
        </p:txBody>
      </p:sp>
      <p:pic>
        <p:nvPicPr>
          <p:cNvPr id="8" name="Imagen 7"/>
          <p:cNvPicPr>
            <a:picLocks noChangeAspect="1"/>
          </p:cNvPicPr>
          <p:nvPr/>
        </p:nvPicPr>
        <p:blipFill>
          <a:blip r:embed="rId3"/>
          <a:stretch>
            <a:fillRect/>
          </a:stretch>
        </p:blipFill>
        <p:spPr>
          <a:xfrm>
            <a:off x="481460" y="0"/>
            <a:ext cx="1059957" cy="181308"/>
          </a:xfrm>
          <a:prstGeom prst="rect">
            <a:avLst/>
          </a:prstGeom>
        </p:spPr>
      </p:pic>
      <p:sp>
        <p:nvSpPr>
          <p:cNvPr id="9" name="CuadroTexto 8"/>
          <p:cNvSpPr txBox="1"/>
          <p:nvPr/>
        </p:nvSpPr>
        <p:spPr>
          <a:xfrm>
            <a:off x="7443968" y="1415396"/>
            <a:ext cx="4373958" cy="3493264"/>
          </a:xfrm>
          <a:prstGeom prst="rect">
            <a:avLst/>
          </a:prstGeom>
          <a:noFill/>
        </p:spPr>
        <p:txBody>
          <a:bodyPr wrap="square" rtlCol="0">
            <a:spAutoFit/>
          </a:bodyPr>
          <a:lstStyle/>
          <a:p>
            <a:pPr algn="just"/>
            <a:r>
              <a:rPr lang="es-CL" sz="1400" dirty="0"/>
              <a:t>La configuración de restricciones de acceso, permite añadir a cada recurso y actividad el carácter de  obligatoriedad, para asegurar un orden lógico y coherente en el consumo de los contenidos por cada participante.</a:t>
            </a:r>
          </a:p>
          <a:p>
            <a:pPr algn="just"/>
            <a:endParaRPr lang="es-CL" sz="1400" dirty="0"/>
          </a:p>
          <a:p>
            <a:pPr algn="just"/>
            <a:r>
              <a:rPr lang="es-CL" sz="1400" dirty="0"/>
              <a:t>Se evitará así, la revisión intercalada de actividades del curso, o que, por ejemplo, un participante pueda rendir una prueba o evaluación sin haber consumido los recursos obligatorios previos necesarios previos para el aprendizaje. </a:t>
            </a:r>
          </a:p>
          <a:p>
            <a:pPr algn="just"/>
            <a:endParaRPr lang="es-CL" sz="1400" dirty="0"/>
          </a:p>
          <a:p>
            <a:pPr algn="just"/>
            <a:r>
              <a:rPr lang="es-CL" sz="1400" dirty="0"/>
              <a:t>Para acceder a esta opción luego de agregada la actividad o recurso de debe seleccionar </a:t>
            </a:r>
            <a:r>
              <a:rPr lang="es-CL" sz="1400" b="1" dirty="0"/>
              <a:t>“Restricciones de acceso” </a:t>
            </a:r>
            <a:r>
              <a:rPr lang="es-CL" sz="1400" dirty="0"/>
              <a:t>y  “</a:t>
            </a:r>
            <a:r>
              <a:rPr lang="es-CL" sz="1400" b="1" dirty="0"/>
              <a:t>Añadir restricción”</a:t>
            </a:r>
          </a:p>
          <a:p>
            <a:pPr algn="just"/>
            <a:endParaRPr lang="es-CL" sz="1400" dirty="0"/>
          </a:p>
          <a:p>
            <a:pPr algn="just"/>
            <a:endParaRPr lang="es-CL" sz="1100" b="1" dirty="0">
              <a:latin typeface="gobCL" pitchFamily="50" charset="0"/>
            </a:endParaRPr>
          </a:p>
        </p:txBody>
      </p:sp>
      <p:pic>
        <p:nvPicPr>
          <p:cNvPr id="5" name="Imagen 4" descr="Captura de pantalla que muestra como configurar las restricciones.">
            <a:extLst>
              <a:ext uri="{FF2B5EF4-FFF2-40B4-BE49-F238E27FC236}">
                <a16:creationId xmlns:a16="http://schemas.microsoft.com/office/drawing/2014/main" id="{F2E63B16-6B42-460E-A9A9-093B69C50FE5}"/>
              </a:ext>
            </a:extLst>
          </p:cNvPr>
          <p:cNvPicPr>
            <a:picLocks noChangeAspect="1"/>
          </p:cNvPicPr>
          <p:nvPr/>
        </p:nvPicPr>
        <p:blipFill>
          <a:blip r:embed="rId4"/>
          <a:stretch>
            <a:fillRect/>
          </a:stretch>
        </p:blipFill>
        <p:spPr>
          <a:xfrm>
            <a:off x="637290" y="1302327"/>
            <a:ext cx="6331546" cy="3519055"/>
          </a:xfrm>
          <a:prstGeom prst="rect">
            <a:avLst/>
          </a:prstGeom>
          <a:ln w="3175">
            <a:solidFill>
              <a:schemeClr val="tx1"/>
            </a:solidFill>
          </a:ln>
        </p:spPr>
      </p:pic>
      <p:sp>
        <p:nvSpPr>
          <p:cNvPr id="11" name="CuadroTexto 10">
            <a:extLst>
              <a:ext uri="{FF2B5EF4-FFF2-40B4-BE49-F238E27FC236}">
                <a16:creationId xmlns:a16="http://schemas.microsoft.com/office/drawing/2014/main" id="{DFD7FD80-5888-4C5F-9A39-8C8FEAB9B6B4}"/>
              </a:ext>
            </a:extLst>
          </p:cNvPr>
          <p:cNvSpPr txBox="1"/>
          <p:nvPr/>
        </p:nvSpPr>
        <p:spPr>
          <a:xfrm>
            <a:off x="7443968" y="963773"/>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spTree>
    <p:extLst>
      <p:ext uri="{BB962C8B-B14F-4D97-AF65-F5344CB8AC3E}">
        <p14:creationId xmlns:p14="http://schemas.microsoft.com/office/powerpoint/2010/main" val="402594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15803" y="2644079"/>
            <a:ext cx="2935935" cy="3063142"/>
          </a:xfrm>
          <a:prstGeom prst="rect">
            <a:avLst/>
          </a:prstGeom>
        </p:spPr>
      </p:pic>
      <p:pic>
        <p:nvPicPr>
          <p:cNvPr id="24" name="Imagen 23"/>
          <p:cNvPicPr>
            <a:picLocks noChangeAspect="1"/>
          </p:cNvPicPr>
          <p:nvPr/>
        </p:nvPicPr>
        <p:blipFill>
          <a:blip r:embed="rId3"/>
          <a:stretch>
            <a:fillRect/>
          </a:stretch>
        </p:blipFill>
        <p:spPr>
          <a:xfrm>
            <a:off x="481460" y="0"/>
            <a:ext cx="1059957" cy="181308"/>
          </a:xfrm>
          <a:prstGeom prst="rect">
            <a:avLst/>
          </a:prstGeom>
        </p:spPr>
      </p:pic>
      <p:sp>
        <p:nvSpPr>
          <p:cNvPr id="25" name="CuadroTexto 24"/>
          <p:cNvSpPr txBox="1"/>
          <p:nvPr/>
        </p:nvSpPr>
        <p:spPr>
          <a:xfrm>
            <a:off x="5342758" y="871946"/>
            <a:ext cx="2313528" cy="400110"/>
          </a:xfrm>
          <a:prstGeom prst="rect">
            <a:avLst/>
          </a:prstGeom>
          <a:noFill/>
        </p:spPr>
        <p:txBody>
          <a:bodyPr wrap="square" rtlCol="0">
            <a:spAutoFit/>
          </a:bodyPr>
          <a:lstStyle/>
          <a:p>
            <a:r>
              <a:rPr lang="es-CL" sz="2000" b="1" dirty="0">
                <a:solidFill>
                  <a:srgbClr val="5DA899"/>
                </a:solidFill>
              </a:rPr>
              <a:t>INTRODUCCIÓN</a:t>
            </a:r>
          </a:p>
        </p:txBody>
      </p:sp>
      <p:sp>
        <p:nvSpPr>
          <p:cNvPr id="28" name="CuadroTexto 27"/>
          <p:cNvSpPr txBox="1"/>
          <p:nvPr/>
        </p:nvSpPr>
        <p:spPr>
          <a:xfrm>
            <a:off x="5325035" y="1424019"/>
            <a:ext cx="6551655" cy="3754874"/>
          </a:xfrm>
          <a:prstGeom prst="rect">
            <a:avLst/>
          </a:prstGeom>
          <a:noFill/>
        </p:spPr>
        <p:txBody>
          <a:bodyPr wrap="square" rtlCol="0">
            <a:spAutoFit/>
          </a:bodyPr>
          <a:lstStyle/>
          <a:p>
            <a:pPr algn="just"/>
            <a:r>
              <a:rPr lang="es-ES" sz="1400" dirty="0"/>
              <a:t>Hace algunos años, la educación a distancia era considerada como una opción para aquellas personas que no tenían posibilidad de asistir a la educación presencial. </a:t>
            </a:r>
          </a:p>
          <a:p>
            <a:pPr algn="just"/>
            <a:endParaRPr lang="es-ES" sz="1400" dirty="0"/>
          </a:p>
          <a:p>
            <a:pPr algn="just"/>
            <a:r>
              <a:rPr lang="es-ES" sz="1400" dirty="0"/>
              <a:t>Sin embargo, con el surgimiento de las Tecnologías de la Información y la Comunicación (</a:t>
            </a:r>
            <a:r>
              <a:rPr lang="es-ES" sz="1400" dirty="0" err="1"/>
              <a:t>TIC’s</a:t>
            </a:r>
            <a:r>
              <a:rPr lang="es-ES" sz="1400" dirty="0"/>
              <a:t>), junto con una conceptualización de la educación como un proceso que se extiende a lo largo de la vida, han hecho que la educación a distancia pueda considerarse en estos momentos como una alternativa real a la educación presencial.</a:t>
            </a:r>
          </a:p>
          <a:p>
            <a:pPr algn="just"/>
            <a:endParaRPr lang="es-ES" sz="1400" dirty="0"/>
          </a:p>
          <a:p>
            <a:pPr algn="just"/>
            <a:r>
              <a:rPr lang="es-ES" sz="1400" dirty="0"/>
              <a:t>El uso de las tecnologías en la educación a distancia ha permitido una visión más moderna de este tipo de modalidad y ha conseguido, gracias a ellas, superar uno de los mayores obstáculos que históricamente habían impedido que se posicionara como una modalidad de enseñanza válida y eficiente; como era la posibilidad de interacción entre los propios participantes y tutores.</a:t>
            </a:r>
          </a:p>
          <a:p>
            <a:pPr algn="just"/>
            <a:endParaRPr lang="es-ES" sz="1400" dirty="0"/>
          </a:p>
          <a:p>
            <a:pPr algn="just"/>
            <a:r>
              <a:rPr lang="es-ES" sz="1400" dirty="0"/>
              <a:t>Por este motivo se desarrolló la nueva plataforma de gestión del aprendizaje virtual SENCE, Aula Digital. A continuación se explica en detalle como usar la plataforma y los diferentes componentes, para poder construir los módulos de aprendizaje.</a:t>
            </a:r>
            <a:endParaRPr lang="es-ES" sz="1400" b="1" dirty="0"/>
          </a:p>
        </p:txBody>
      </p:sp>
      <p:sp>
        <p:nvSpPr>
          <p:cNvPr id="2" name="Marcador de número de diapositiva 1"/>
          <p:cNvSpPr>
            <a:spLocks noGrp="1"/>
          </p:cNvSpPr>
          <p:nvPr>
            <p:ph type="sldNum" sz="quarter" idx="12"/>
          </p:nvPr>
        </p:nvSpPr>
        <p:spPr/>
        <p:txBody>
          <a:bodyPr/>
          <a:lstStyle/>
          <a:p>
            <a:fld id="{202050ED-F0FF-49F2-A8FB-59B3E53442F7}" type="slidenum">
              <a:rPr lang="es-CL" smtClean="0"/>
              <a:t>2</a:t>
            </a:fld>
            <a:endParaRPr lang="es-CL" dirty="0"/>
          </a:p>
        </p:txBody>
      </p:sp>
    </p:spTree>
    <p:extLst>
      <p:ext uri="{BB962C8B-B14F-4D97-AF65-F5344CB8AC3E}">
        <p14:creationId xmlns:p14="http://schemas.microsoft.com/office/powerpoint/2010/main" val="1770028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20</a:t>
            </a:fld>
            <a:endParaRPr lang="es-CL"/>
          </a:p>
        </p:txBody>
      </p:sp>
      <p:pic>
        <p:nvPicPr>
          <p:cNvPr id="13" name="Imagen 12"/>
          <p:cNvPicPr>
            <a:picLocks noChangeAspect="1"/>
          </p:cNvPicPr>
          <p:nvPr/>
        </p:nvPicPr>
        <p:blipFill>
          <a:blip r:embed="rId2"/>
          <a:stretch>
            <a:fillRect/>
          </a:stretch>
        </p:blipFill>
        <p:spPr>
          <a:xfrm>
            <a:off x="481460" y="0"/>
            <a:ext cx="1059957" cy="181308"/>
          </a:xfrm>
          <a:prstGeom prst="rect">
            <a:avLst/>
          </a:prstGeom>
        </p:spPr>
      </p:pic>
      <p:sp>
        <p:nvSpPr>
          <p:cNvPr id="14" name="CuadroTexto 13"/>
          <p:cNvSpPr txBox="1"/>
          <p:nvPr/>
        </p:nvSpPr>
        <p:spPr>
          <a:xfrm>
            <a:off x="6816436" y="1403725"/>
            <a:ext cx="5056910" cy="5047536"/>
          </a:xfrm>
          <a:prstGeom prst="rect">
            <a:avLst/>
          </a:prstGeom>
          <a:noFill/>
        </p:spPr>
        <p:txBody>
          <a:bodyPr wrap="square" rtlCol="0">
            <a:spAutoFit/>
          </a:bodyPr>
          <a:lstStyle/>
          <a:p>
            <a:pPr algn="just"/>
            <a:r>
              <a:rPr lang="es-CL" sz="1400" dirty="0"/>
              <a:t>Dentro de las restricciones de acceso configurables, se dispone de:</a:t>
            </a:r>
          </a:p>
          <a:p>
            <a:pPr algn="just"/>
            <a:endParaRPr lang="es-CL" sz="1400" dirty="0"/>
          </a:p>
          <a:p>
            <a:pPr marL="285750" indent="-285750" algn="just">
              <a:buFont typeface="Wingdings" panose="05000000000000000000" pitchFamily="2" charset="2"/>
              <a:buChar char="ü"/>
            </a:pPr>
            <a:r>
              <a:rPr lang="es-CL" sz="1400" b="1" dirty="0"/>
              <a:t>Finalización de actividad</a:t>
            </a:r>
            <a:r>
              <a:rPr lang="es-CL" sz="1400" dirty="0"/>
              <a:t>: Permite que la visualización del recurso se condicione a completar previamente una actividad.</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b="1" dirty="0"/>
              <a:t>Fecha</a:t>
            </a:r>
            <a:r>
              <a:rPr lang="es-CL" sz="1400" dirty="0"/>
              <a:t>: Permite configurar el acceso al recurso desde o hasta un día y hora predeterminada.</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b="1" dirty="0"/>
              <a:t>Calificación</a:t>
            </a:r>
            <a:r>
              <a:rPr lang="es-CL" sz="1400" dirty="0"/>
              <a:t>: Exige tener una calificación mínima dentro del curso para acceder al recurso.</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b="1" dirty="0"/>
              <a:t>Perfil de usuario</a:t>
            </a:r>
            <a:r>
              <a:rPr lang="es-CL" sz="1400" dirty="0"/>
              <a:t>: Controla el acceso al recurso, en base a los campos seleccionables, como tener un determinado apellido, ser de un país específico, etc.</a:t>
            </a:r>
          </a:p>
          <a:p>
            <a:pPr marL="285750" indent="-285750" algn="just">
              <a:buFont typeface="Wingdings" panose="05000000000000000000" pitchFamily="2" charset="2"/>
              <a:buChar char="ü"/>
            </a:pPr>
            <a:endParaRPr lang="es-CL" sz="1400" dirty="0"/>
          </a:p>
          <a:p>
            <a:pPr marL="285750" indent="-285750" algn="just">
              <a:buFont typeface="Wingdings" panose="05000000000000000000" pitchFamily="2" charset="2"/>
              <a:buChar char="ü"/>
            </a:pPr>
            <a:r>
              <a:rPr lang="es-CL" sz="1400" b="1" dirty="0"/>
              <a:t>Conjunto de restricciones</a:t>
            </a:r>
            <a:r>
              <a:rPr lang="es-CL" sz="1400" dirty="0"/>
              <a:t>: Permite aplicar un conjunto de las restricciones mencionadas con anterioridad. </a:t>
            </a:r>
          </a:p>
          <a:p>
            <a:pPr marL="285750" indent="-285750" algn="just">
              <a:buFontTx/>
              <a:buChar char="-"/>
            </a:pPr>
            <a:endParaRPr lang="es-CL" sz="1400" dirty="0"/>
          </a:p>
          <a:p>
            <a:pPr algn="just"/>
            <a:endParaRPr lang="es-CL" sz="1400" dirty="0"/>
          </a:p>
          <a:p>
            <a:pPr algn="just"/>
            <a:r>
              <a:rPr lang="es-CL" sz="1400" dirty="0"/>
              <a:t>Dentro de este grupo de restricciones, se recomienda utilizar la </a:t>
            </a:r>
            <a:r>
              <a:rPr lang="es-CL" sz="1400" b="1" dirty="0"/>
              <a:t>restricción de Finalización de actividad</a:t>
            </a:r>
            <a:r>
              <a:rPr lang="es-CL" sz="1400" dirty="0"/>
              <a:t>, que permitirá articular los contenidos del curso, dándoles un orden lógico a cada uno de ellos.</a:t>
            </a:r>
          </a:p>
          <a:p>
            <a:pPr marL="285750" indent="-285750" algn="just">
              <a:buFontTx/>
              <a:buChar char="-"/>
            </a:pPr>
            <a:endParaRPr lang="es-CL" sz="1400" dirty="0"/>
          </a:p>
        </p:txBody>
      </p:sp>
      <p:pic>
        <p:nvPicPr>
          <p:cNvPr id="11" name="Imagen 10" descr="Captura de pantalla que muestra las opciones de restricciones.">
            <a:extLst>
              <a:ext uri="{FF2B5EF4-FFF2-40B4-BE49-F238E27FC236}">
                <a16:creationId xmlns:a16="http://schemas.microsoft.com/office/drawing/2014/main" id="{EB20CC72-0B20-42D2-AAAB-337E5808DC3D}"/>
              </a:ext>
            </a:extLst>
          </p:cNvPr>
          <p:cNvPicPr>
            <a:picLocks noChangeAspect="1"/>
          </p:cNvPicPr>
          <p:nvPr/>
        </p:nvPicPr>
        <p:blipFill>
          <a:blip r:embed="rId3"/>
          <a:stretch>
            <a:fillRect/>
          </a:stretch>
        </p:blipFill>
        <p:spPr>
          <a:xfrm>
            <a:off x="1438594" y="1254906"/>
            <a:ext cx="4096494" cy="4746731"/>
          </a:xfrm>
          <a:prstGeom prst="rect">
            <a:avLst/>
          </a:prstGeom>
        </p:spPr>
      </p:pic>
      <p:sp>
        <p:nvSpPr>
          <p:cNvPr id="10" name="CuadroTexto 9">
            <a:extLst>
              <a:ext uri="{FF2B5EF4-FFF2-40B4-BE49-F238E27FC236}">
                <a16:creationId xmlns:a16="http://schemas.microsoft.com/office/drawing/2014/main" id="{DFD7FD80-5888-4C5F-9A39-8C8FEAB9B6B4}"/>
              </a:ext>
            </a:extLst>
          </p:cNvPr>
          <p:cNvSpPr txBox="1"/>
          <p:nvPr/>
        </p:nvSpPr>
        <p:spPr>
          <a:xfrm>
            <a:off x="6816436" y="916352"/>
            <a:ext cx="4732832" cy="338554"/>
          </a:xfrm>
          <a:prstGeom prst="rect">
            <a:avLst/>
          </a:prstGeom>
          <a:noFill/>
        </p:spPr>
        <p:txBody>
          <a:bodyPr wrap="square" rtlCol="0">
            <a:spAutoFit/>
          </a:bodyPr>
          <a:lstStyle/>
          <a:p>
            <a:r>
              <a:rPr lang="es-CL" sz="1600" b="1" dirty="0">
                <a:solidFill>
                  <a:srgbClr val="5DA899"/>
                </a:solidFill>
              </a:rPr>
              <a:t>3. CONFIGURACIÓN DE CONTENIDO</a:t>
            </a:r>
          </a:p>
        </p:txBody>
      </p:sp>
    </p:spTree>
    <p:extLst>
      <p:ext uri="{BB962C8B-B14F-4D97-AF65-F5344CB8AC3E}">
        <p14:creationId xmlns:p14="http://schemas.microsoft.com/office/powerpoint/2010/main" val="178639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21</a:t>
            </a:fld>
            <a:endParaRPr lang="es-CL"/>
          </a:p>
        </p:txBody>
      </p:sp>
      <p:pic>
        <p:nvPicPr>
          <p:cNvPr id="9" name="Imagen 8"/>
          <p:cNvPicPr>
            <a:picLocks noChangeAspect="1"/>
          </p:cNvPicPr>
          <p:nvPr/>
        </p:nvPicPr>
        <p:blipFill>
          <a:blip r:embed="rId2"/>
          <a:stretch>
            <a:fillRect/>
          </a:stretch>
        </p:blipFill>
        <p:spPr>
          <a:xfrm>
            <a:off x="481460" y="0"/>
            <a:ext cx="1059957" cy="181308"/>
          </a:xfrm>
          <a:prstGeom prst="rect">
            <a:avLst/>
          </a:prstGeom>
        </p:spPr>
      </p:pic>
      <p:sp>
        <p:nvSpPr>
          <p:cNvPr id="10" name="CuadroTexto 9"/>
          <p:cNvSpPr txBox="1"/>
          <p:nvPr/>
        </p:nvSpPr>
        <p:spPr>
          <a:xfrm>
            <a:off x="7475755" y="1502396"/>
            <a:ext cx="4466863" cy="4401205"/>
          </a:xfrm>
          <a:prstGeom prst="rect">
            <a:avLst/>
          </a:prstGeom>
          <a:noFill/>
        </p:spPr>
        <p:txBody>
          <a:bodyPr wrap="square" rtlCol="0">
            <a:spAutoFit/>
          </a:bodyPr>
          <a:lstStyle/>
          <a:p>
            <a:pPr algn="just"/>
            <a:r>
              <a:rPr lang="es-CL" sz="1400" dirty="0"/>
              <a:t>Para configurar la restricción de acceso de </a:t>
            </a:r>
            <a:r>
              <a:rPr lang="es-CL" sz="1400" b="1" dirty="0"/>
              <a:t>Finalización de actividad,</a:t>
            </a:r>
            <a:r>
              <a:rPr lang="es-CL" sz="1400" dirty="0"/>
              <a:t> se deberá seleccionar dicha opción, y luego elegir las siguientes opciones:</a:t>
            </a:r>
          </a:p>
          <a:p>
            <a:pPr algn="just"/>
            <a:endParaRPr lang="es-CL" sz="1400" dirty="0"/>
          </a:p>
          <a:p>
            <a:pPr algn="just"/>
            <a:r>
              <a:rPr lang="es-CL" sz="1400" b="1" dirty="0"/>
              <a:t>En Elegir</a:t>
            </a:r>
            <a:r>
              <a:rPr lang="es-CL" sz="1400" dirty="0"/>
              <a:t>, se debe seleccionar la actividad o recurso que debe ser consumida previamente, para visualizar el contenido que se está editando.</a:t>
            </a:r>
          </a:p>
          <a:p>
            <a:pPr algn="just"/>
            <a:endParaRPr lang="es-CL" sz="1400" dirty="0"/>
          </a:p>
          <a:p>
            <a:pPr algn="just"/>
            <a:r>
              <a:rPr lang="es-CL" sz="1400" dirty="0"/>
              <a:t>Al costado derecho, se debe seleccionar la opción “</a:t>
            </a:r>
            <a:r>
              <a:rPr lang="es-CL" sz="1400" b="1" dirty="0"/>
              <a:t>debe marcarse como completada</a:t>
            </a:r>
            <a:r>
              <a:rPr lang="es-CL" sz="1400" dirty="0"/>
              <a:t>”, para asegurar que el participante finalice la actividad previa, antes de pasar a visualizar el contenido que se está editando. Para finalizar, se debe presionar la opción </a:t>
            </a:r>
            <a:r>
              <a:rPr lang="es-CL" sz="1400" b="1" dirty="0"/>
              <a:t>“Guardar cambios y regresar al curso”</a:t>
            </a:r>
          </a:p>
          <a:p>
            <a:pPr algn="just"/>
            <a:endParaRPr lang="es-CL" sz="1400" dirty="0"/>
          </a:p>
          <a:p>
            <a:pPr algn="just"/>
            <a:r>
              <a:rPr lang="es-CL" sz="1400" dirty="0"/>
              <a:t>Como se puede observar en la imagen, el recurso </a:t>
            </a:r>
            <a:r>
              <a:rPr lang="es-CL" sz="1400" b="1" dirty="0"/>
              <a:t>“Prueba módulo 1”,</a:t>
            </a:r>
            <a:r>
              <a:rPr lang="es-CL" sz="1400" dirty="0"/>
              <a:t> quedó restringido y no estará disponible hasta que la actividad </a:t>
            </a:r>
            <a:r>
              <a:rPr lang="es-CL" sz="1400" b="1" dirty="0"/>
              <a:t>“Clase introductoria” </a:t>
            </a:r>
            <a:r>
              <a:rPr lang="es-CL" sz="1400" dirty="0"/>
              <a:t>esté marcada como realizada.</a:t>
            </a:r>
          </a:p>
          <a:p>
            <a:pPr algn="just"/>
            <a:endParaRPr lang="es-CL" sz="1400" dirty="0"/>
          </a:p>
        </p:txBody>
      </p:sp>
      <p:pic>
        <p:nvPicPr>
          <p:cNvPr id="5" name="Imagen 4" descr="Captura de pantalla de opción de finalización. ">
            <a:extLst>
              <a:ext uri="{FF2B5EF4-FFF2-40B4-BE49-F238E27FC236}">
                <a16:creationId xmlns:a16="http://schemas.microsoft.com/office/drawing/2014/main" id="{0F2322AE-7EE2-4D9F-B8B4-D7CD3CC3DED6}"/>
              </a:ext>
            </a:extLst>
          </p:cNvPr>
          <p:cNvPicPr>
            <a:picLocks noChangeAspect="1"/>
          </p:cNvPicPr>
          <p:nvPr/>
        </p:nvPicPr>
        <p:blipFill>
          <a:blip r:embed="rId3"/>
          <a:stretch>
            <a:fillRect/>
          </a:stretch>
        </p:blipFill>
        <p:spPr>
          <a:xfrm>
            <a:off x="627603" y="1388096"/>
            <a:ext cx="6202687" cy="1933575"/>
          </a:xfrm>
          <a:prstGeom prst="rect">
            <a:avLst/>
          </a:prstGeom>
          <a:ln w="3175">
            <a:solidFill>
              <a:schemeClr val="tx1"/>
            </a:solidFill>
          </a:ln>
        </p:spPr>
      </p:pic>
      <p:sp>
        <p:nvSpPr>
          <p:cNvPr id="15" name="CuadroTexto 14">
            <a:extLst>
              <a:ext uri="{FF2B5EF4-FFF2-40B4-BE49-F238E27FC236}">
                <a16:creationId xmlns:a16="http://schemas.microsoft.com/office/drawing/2014/main" id="{DFD7FD80-5888-4C5F-9A39-8C8FEAB9B6B4}"/>
              </a:ext>
            </a:extLst>
          </p:cNvPr>
          <p:cNvSpPr txBox="1"/>
          <p:nvPr/>
        </p:nvSpPr>
        <p:spPr>
          <a:xfrm>
            <a:off x="7475755" y="1049542"/>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7" name="Imagen 6"/>
          <p:cNvPicPr>
            <a:picLocks noChangeAspect="1"/>
          </p:cNvPicPr>
          <p:nvPr/>
        </p:nvPicPr>
        <p:blipFill>
          <a:blip r:embed="rId4"/>
          <a:stretch>
            <a:fillRect/>
          </a:stretch>
        </p:blipFill>
        <p:spPr>
          <a:xfrm>
            <a:off x="627603" y="3930362"/>
            <a:ext cx="6202686" cy="1657350"/>
          </a:xfrm>
          <a:prstGeom prst="rect">
            <a:avLst/>
          </a:prstGeom>
          <a:ln w="3175">
            <a:solidFill>
              <a:schemeClr val="tx1"/>
            </a:solidFill>
          </a:ln>
        </p:spPr>
      </p:pic>
    </p:spTree>
    <p:extLst>
      <p:ext uri="{BB962C8B-B14F-4D97-AF65-F5344CB8AC3E}">
        <p14:creationId xmlns:p14="http://schemas.microsoft.com/office/powerpoint/2010/main" val="424353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22</a:t>
            </a:fld>
            <a:endParaRPr lang="es-CL"/>
          </a:p>
        </p:txBody>
      </p:sp>
      <p:pic>
        <p:nvPicPr>
          <p:cNvPr id="9" name="Imagen 8"/>
          <p:cNvPicPr>
            <a:picLocks noChangeAspect="1"/>
          </p:cNvPicPr>
          <p:nvPr/>
        </p:nvPicPr>
        <p:blipFill>
          <a:blip r:embed="rId2"/>
          <a:stretch>
            <a:fillRect/>
          </a:stretch>
        </p:blipFill>
        <p:spPr>
          <a:xfrm>
            <a:off x="481460" y="0"/>
            <a:ext cx="1059957" cy="181308"/>
          </a:xfrm>
          <a:prstGeom prst="rect">
            <a:avLst/>
          </a:prstGeom>
        </p:spPr>
      </p:pic>
      <p:sp>
        <p:nvSpPr>
          <p:cNvPr id="10" name="CuadroTexto 9"/>
          <p:cNvSpPr txBox="1"/>
          <p:nvPr/>
        </p:nvSpPr>
        <p:spPr>
          <a:xfrm>
            <a:off x="7509162" y="1470642"/>
            <a:ext cx="4364181" cy="3754874"/>
          </a:xfrm>
          <a:prstGeom prst="rect">
            <a:avLst/>
          </a:prstGeom>
          <a:noFill/>
        </p:spPr>
        <p:txBody>
          <a:bodyPr wrap="square" rtlCol="0">
            <a:spAutoFit/>
          </a:bodyPr>
          <a:lstStyle/>
          <a:p>
            <a:pPr algn="just"/>
            <a:r>
              <a:rPr lang="es-CL" sz="1400" dirty="0"/>
              <a:t>Para configurar la restricción de acceso por módulos, se deberá en primer lugar, activar la edición del curso en cuestión</a:t>
            </a:r>
          </a:p>
          <a:p>
            <a:pPr algn="just"/>
            <a:endParaRPr lang="es-CL" sz="1400" dirty="0"/>
          </a:p>
          <a:p>
            <a:pPr algn="just"/>
            <a:r>
              <a:rPr lang="es-CL" sz="1400" dirty="0"/>
              <a:t>Luego, en el módulo a configurar la restricción, se debe seleccionar el menú </a:t>
            </a:r>
            <a:r>
              <a:rPr lang="es-CL" sz="1400" b="1" dirty="0"/>
              <a:t>“editar” </a:t>
            </a:r>
            <a:r>
              <a:rPr lang="es-CL" sz="1400" dirty="0"/>
              <a:t>que está al costado del nombre del módulo, y luego se debe hacer clic en la opción </a:t>
            </a:r>
            <a:r>
              <a:rPr lang="es-CL" sz="1400" b="1" dirty="0"/>
              <a:t>“editar tema”. </a:t>
            </a:r>
            <a:r>
              <a:rPr lang="es-CL" sz="1400" dirty="0"/>
              <a:t>( tema es módulo) </a:t>
            </a:r>
          </a:p>
          <a:p>
            <a:pPr algn="just"/>
            <a:endParaRPr lang="es-CL" sz="1400" dirty="0"/>
          </a:p>
          <a:p>
            <a:pPr algn="just"/>
            <a:r>
              <a:rPr lang="es-CL" sz="1400" dirty="0"/>
              <a:t>Posteriormente, se debe acceder al menú “</a:t>
            </a:r>
            <a:r>
              <a:rPr lang="es-CL" sz="1400" b="1" dirty="0"/>
              <a:t>Restricciones de acceso</a:t>
            </a:r>
            <a:r>
              <a:rPr lang="es-CL" sz="1400" dirty="0"/>
              <a:t>” y hacer clic en el botón </a:t>
            </a:r>
            <a:r>
              <a:rPr lang="es-CL" sz="1400" b="1" dirty="0"/>
              <a:t>“Añadir restricción”.</a:t>
            </a:r>
          </a:p>
          <a:p>
            <a:pPr algn="just"/>
            <a:endParaRPr lang="es-CL" sz="1400" dirty="0"/>
          </a:p>
          <a:p>
            <a:pPr algn="just"/>
            <a:r>
              <a:rPr lang="es-CL" sz="1400" dirty="0"/>
              <a:t>Finalmente, para configurar la fecha y hora en que se permitirá el acceso al módulo y sus contenidos, se debe seleccionar la opción </a:t>
            </a:r>
            <a:r>
              <a:rPr lang="es-CL" sz="1400" b="1" dirty="0"/>
              <a:t>“fecha”.</a:t>
            </a:r>
          </a:p>
          <a:p>
            <a:pPr algn="just"/>
            <a:endParaRPr lang="es-CL" sz="1400" dirty="0"/>
          </a:p>
          <a:p>
            <a:pPr algn="just"/>
            <a:endParaRPr lang="es-CL" sz="1400" dirty="0"/>
          </a:p>
        </p:txBody>
      </p:sp>
      <p:pic>
        <p:nvPicPr>
          <p:cNvPr id="7" name="Imagen 6" descr="Captura de pantalla de restricción de acceso por módulo.">
            <a:extLst>
              <a:ext uri="{FF2B5EF4-FFF2-40B4-BE49-F238E27FC236}">
                <a16:creationId xmlns:a16="http://schemas.microsoft.com/office/drawing/2014/main" id="{2741FF34-885A-462C-82C0-0D18C3943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60" y="1229535"/>
            <a:ext cx="6584358" cy="2118544"/>
          </a:xfrm>
          <a:prstGeom prst="rect">
            <a:avLst/>
          </a:prstGeom>
          <a:ln>
            <a:solidFill>
              <a:schemeClr val="tx1"/>
            </a:solidFill>
          </a:ln>
        </p:spPr>
      </p:pic>
      <p:pic>
        <p:nvPicPr>
          <p:cNvPr id="15" name="Imagen 14" descr="Interfaz de usuario gráfica, Aplicación&#10;&#10;Descripción generada automáticamente">
            <a:extLst>
              <a:ext uri="{FF2B5EF4-FFF2-40B4-BE49-F238E27FC236}">
                <a16:creationId xmlns:a16="http://schemas.microsoft.com/office/drawing/2014/main" id="{00418BD2-90F8-4EF3-BB7E-CAAD573F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473" y="3429001"/>
            <a:ext cx="2723330" cy="3082636"/>
          </a:xfrm>
          <a:prstGeom prst="rect">
            <a:avLst/>
          </a:prstGeom>
          <a:ln>
            <a:solidFill>
              <a:schemeClr val="tx1"/>
            </a:solidFill>
          </a:ln>
        </p:spPr>
      </p:pic>
      <p:sp>
        <p:nvSpPr>
          <p:cNvPr id="16" name="CuadroTexto 15">
            <a:extLst>
              <a:ext uri="{FF2B5EF4-FFF2-40B4-BE49-F238E27FC236}">
                <a16:creationId xmlns:a16="http://schemas.microsoft.com/office/drawing/2014/main" id="{DFD7FD80-5888-4C5F-9A39-8C8FEAB9B6B4}"/>
              </a:ext>
            </a:extLst>
          </p:cNvPr>
          <p:cNvSpPr txBox="1"/>
          <p:nvPr/>
        </p:nvSpPr>
        <p:spPr>
          <a:xfrm>
            <a:off x="7509162" y="978067"/>
            <a:ext cx="4364181" cy="338554"/>
          </a:xfrm>
          <a:prstGeom prst="rect">
            <a:avLst/>
          </a:prstGeom>
          <a:noFill/>
        </p:spPr>
        <p:txBody>
          <a:bodyPr wrap="square" rtlCol="0">
            <a:spAutoFit/>
          </a:bodyPr>
          <a:lstStyle/>
          <a:p>
            <a:r>
              <a:rPr lang="es-CL" sz="1600" b="1" dirty="0">
                <a:solidFill>
                  <a:srgbClr val="5DA899"/>
                </a:solidFill>
              </a:rPr>
              <a:t>3. CONFIGURACIÓN DE CONTENIDO</a:t>
            </a:r>
          </a:p>
        </p:txBody>
      </p:sp>
    </p:spTree>
    <p:extLst>
      <p:ext uri="{BB962C8B-B14F-4D97-AF65-F5344CB8AC3E}">
        <p14:creationId xmlns:p14="http://schemas.microsoft.com/office/powerpoint/2010/main" val="97238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23</a:t>
            </a:fld>
            <a:endParaRPr lang="es-CL" dirty="0"/>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536873" y="1427895"/>
            <a:ext cx="4322364" cy="1384995"/>
          </a:xfrm>
          <a:prstGeom prst="rect">
            <a:avLst/>
          </a:prstGeom>
          <a:noFill/>
        </p:spPr>
        <p:txBody>
          <a:bodyPr wrap="square" rtlCol="0">
            <a:spAutoFit/>
          </a:bodyPr>
          <a:lstStyle>
            <a:defPPr>
              <a:defRPr lang="es-CL"/>
            </a:defPPr>
            <a:lvl1pPr algn="just">
              <a:defRPr sz="1400"/>
            </a:lvl1pPr>
          </a:lstStyle>
          <a:p>
            <a:r>
              <a:rPr lang="es-CL" dirty="0"/>
              <a:t>Para revisar la configuración y correcta ejecución de actividades evaluativas como controles y evaluaciones diagnosticas  (Evaluaciones por Módulo, </a:t>
            </a:r>
            <a:r>
              <a:rPr lang="es-CL" dirty="0" err="1"/>
              <a:t>etc</a:t>
            </a:r>
            <a:r>
              <a:rPr lang="es-CL" dirty="0"/>
              <a:t>) creadas directamente en Aula Digital, se pueden previsualizar, haciendo clic en el recurso y luego en la opción “</a:t>
            </a:r>
            <a:r>
              <a:rPr lang="es-CL" b="1" dirty="0"/>
              <a:t>previsualizar el cuestionario ahora</a:t>
            </a:r>
            <a:r>
              <a:rPr lang="es-CL" dirty="0"/>
              <a:t>”.</a:t>
            </a:r>
          </a:p>
        </p:txBody>
      </p:sp>
      <p:sp>
        <p:nvSpPr>
          <p:cNvPr id="14" name="CuadroTexto 13">
            <a:extLst>
              <a:ext uri="{FF2B5EF4-FFF2-40B4-BE49-F238E27FC236}">
                <a16:creationId xmlns:a16="http://schemas.microsoft.com/office/drawing/2014/main" id="{DFD7FD80-5888-4C5F-9A39-8C8FEAB9B6B4}"/>
              </a:ext>
            </a:extLst>
          </p:cNvPr>
          <p:cNvSpPr txBox="1"/>
          <p:nvPr/>
        </p:nvSpPr>
        <p:spPr>
          <a:xfrm>
            <a:off x="7536873" y="930155"/>
            <a:ext cx="4341579"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2" name="Imagen 1" descr="Captura de pantalla de previsualización de cuestionario."/>
          <p:cNvPicPr>
            <a:picLocks noChangeAspect="1"/>
          </p:cNvPicPr>
          <p:nvPr/>
        </p:nvPicPr>
        <p:blipFill>
          <a:blip r:embed="rId3"/>
          <a:stretch>
            <a:fillRect/>
          </a:stretch>
        </p:blipFill>
        <p:spPr>
          <a:xfrm>
            <a:off x="481460" y="1268709"/>
            <a:ext cx="6639374" cy="3580382"/>
          </a:xfrm>
          <a:prstGeom prst="rect">
            <a:avLst/>
          </a:prstGeom>
        </p:spPr>
      </p:pic>
    </p:spTree>
    <p:extLst>
      <p:ext uri="{BB962C8B-B14F-4D97-AF65-F5344CB8AC3E}">
        <p14:creationId xmlns:p14="http://schemas.microsoft.com/office/powerpoint/2010/main" val="200269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24</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11" name="CuadroTexto 10">
            <a:extLst>
              <a:ext uri="{FF2B5EF4-FFF2-40B4-BE49-F238E27FC236}">
                <a16:creationId xmlns:a16="http://schemas.microsoft.com/office/drawing/2014/main" id="{12DCAF94-D898-4693-845B-3635548E9BB6}"/>
              </a:ext>
            </a:extLst>
          </p:cNvPr>
          <p:cNvSpPr txBox="1"/>
          <p:nvPr/>
        </p:nvSpPr>
        <p:spPr>
          <a:xfrm>
            <a:off x="7578436" y="1403773"/>
            <a:ext cx="4350328" cy="2031325"/>
          </a:xfrm>
          <a:prstGeom prst="rect">
            <a:avLst/>
          </a:prstGeom>
          <a:noFill/>
        </p:spPr>
        <p:txBody>
          <a:bodyPr wrap="square" rtlCol="0">
            <a:spAutoFit/>
          </a:bodyPr>
          <a:lstStyle>
            <a:defPPr>
              <a:defRPr lang="es-CL"/>
            </a:defPPr>
            <a:lvl1pPr algn="just">
              <a:defRPr sz="1400"/>
            </a:lvl1pPr>
          </a:lstStyle>
          <a:p>
            <a:r>
              <a:rPr lang="es-CL" dirty="0"/>
              <a:t>Una vez dentro del recurso evaluado, se podrán revisar las preguntas, sin importar el tipo de prueba, control de alternativas, evaluación con rubricas o interactivo. </a:t>
            </a:r>
          </a:p>
          <a:p>
            <a:endParaRPr lang="es-CL" dirty="0"/>
          </a:p>
          <a:p>
            <a:r>
              <a:rPr lang="es-CL" dirty="0"/>
              <a:t>Cuando la evaluación ya esté en ejecución  se podrá  verificar si al finalizar el intento de prueba  se genera una nota. De esta forma sabremos si se aplicó una correcta configuración de evaluación aplicada.</a:t>
            </a:r>
          </a:p>
          <a:p>
            <a:endParaRPr lang="es-CL" dirty="0"/>
          </a:p>
        </p:txBody>
      </p:sp>
      <p:sp>
        <p:nvSpPr>
          <p:cNvPr id="14" name="CuadroTexto 13">
            <a:extLst>
              <a:ext uri="{FF2B5EF4-FFF2-40B4-BE49-F238E27FC236}">
                <a16:creationId xmlns:a16="http://schemas.microsoft.com/office/drawing/2014/main" id="{DFD7FD80-5888-4C5F-9A39-8C8FEAB9B6B4}"/>
              </a:ext>
            </a:extLst>
          </p:cNvPr>
          <p:cNvSpPr txBox="1"/>
          <p:nvPr/>
        </p:nvSpPr>
        <p:spPr>
          <a:xfrm>
            <a:off x="7520168" y="970381"/>
            <a:ext cx="4466863" cy="338554"/>
          </a:xfrm>
          <a:prstGeom prst="rect">
            <a:avLst/>
          </a:prstGeom>
          <a:noFill/>
        </p:spPr>
        <p:txBody>
          <a:bodyPr wrap="square" rtlCol="0">
            <a:spAutoFit/>
          </a:bodyPr>
          <a:lstStyle/>
          <a:p>
            <a:r>
              <a:rPr lang="es-CL" sz="1600" b="1" dirty="0">
                <a:solidFill>
                  <a:srgbClr val="5DA899"/>
                </a:solidFill>
              </a:rPr>
              <a:t>3. CONFIGURACIÓN DE CONTENIDO</a:t>
            </a:r>
          </a:p>
        </p:txBody>
      </p:sp>
      <p:pic>
        <p:nvPicPr>
          <p:cNvPr id="8" name="Imagen 7" descr="Captura de pantalla de registro de calificaciones o actividades evaluativas.&#10;"/>
          <p:cNvPicPr>
            <a:picLocks noChangeAspect="1"/>
          </p:cNvPicPr>
          <p:nvPr/>
        </p:nvPicPr>
        <p:blipFill>
          <a:blip r:embed="rId3"/>
          <a:stretch>
            <a:fillRect/>
          </a:stretch>
        </p:blipFill>
        <p:spPr>
          <a:xfrm>
            <a:off x="481460" y="1308935"/>
            <a:ext cx="6713424" cy="4287754"/>
          </a:xfrm>
          <a:prstGeom prst="rect">
            <a:avLst/>
          </a:prstGeom>
          <a:ln w="3175">
            <a:solidFill>
              <a:schemeClr val="tx1"/>
            </a:solidFill>
          </a:ln>
        </p:spPr>
      </p:pic>
    </p:spTree>
    <p:extLst>
      <p:ext uri="{BB962C8B-B14F-4D97-AF65-F5344CB8AC3E}">
        <p14:creationId xmlns:p14="http://schemas.microsoft.com/office/powerpoint/2010/main" val="688641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5583382" y="1650379"/>
            <a:ext cx="6289963" cy="2785378"/>
          </a:xfrm>
          <a:prstGeom prst="rect">
            <a:avLst/>
          </a:prstGeom>
          <a:noFill/>
        </p:spPr>
        <p:txBody>
          <a:bodyPr wrap="square" rtlCol="0">
            <a:spAutoFit/>
          </a:bodyPr>
          <a:lstStyle/>
          <a:p>
            <a:pPr algn="just"/>
            <a:r>
              <a:rPr lang="es-CL" sz="1400" b="1" dirty="0"/>
              <a:t>             RECOMENDACIONES:</a:t>
            </a:r>
          </a:p>
          <a:p>
            <a:pPr lvl="0" algn="just"/>
            <a:endParaRPr lang="es-CL" sz="1400" dirty="0">
              <a:solidFill>
                <a:prstClr val="black"/>
              </a:solidFill>
            </a:endParaRPr>
          </a:p>
          <a:p>
            <a:pPr marL="742950" lvl="1" indent="-285750" algn="just">
              <a:lnSpc>
                <a:spcPct val="150000"/>
              </a:lnSpc>
              <a:buFont typeface="Wingdings" panose="05000000000000000000" pitchFamily="2" charset="2"/>
              <a:buChar char="ü"/>
              <a:defRPr/>
            </a:pPr>
            <a:r>
              <a:rPr lang="es-CL" sz="1400" dirty="0">
                <a:solidFill>
                  <a:prstClr val="black"/>
                </a:solidFill>
              </a:rPr>
              <a:t>Revisar que controles y pruebas, tengan la correcta configuración de notas</a:t>
            </a:r>
          </a:p>
          <a:p>
            <a:pPr marL="742950" lvl="1" indent="-285750" algn="just">
              <a:lnSpc>
                <a:spcPct val="150000"/>
              </a:lnSpc>
              <a:buFont typeface="Wingdings" panose="05000000000000000000" pitchFamily="2" charset="2"/>
              <a:buChar char="ü"/>
              <a:defRPr/>
            </a:pPr>
            <a:r>
              <a:rPr lang="es-CL" sz="1400" dirty="0">
                <a:solidFill>
                  <a:prstClr val="black"/>
                </a:solidFill>
              </a:rPr>
              <a:t>Revisar que el contenido obligatorio esté con la configuración correcta que asegure la realización por parte del estudiante.</a:t>
            </a:r>
          </a:p>
          <a:p>
            <a:pPr marL="742950" lvl="1" indent="-285750" algn="just">
              <a:lnSpc>
                <a:spcPct val="150000"/>
              </a:lnSpc>
              <a:buFont typeface="Wingdings" panose="05000000000000000000" pitchFamily="2" charset="2"/>
              <a:buChar char="ü"/>
              <a:defRPr/>
            </a:pPr>
            <a:r>
              <a:rPr lang="es-CL" sz="1400" dirty="0">
                <a:solidFill>
                  <a:prstClr val="black"/>
                </a:solidFill>
              </a:rPr>
              <a:t>Separar y destacar el contenido complementario dentro del curso.</a:t>
            </a:r>
          </a:p>
          <a:p>
            <a:pPr marL="742950" lvl="1" indent="-285750" algn="just">
              <a:lnSpc>
                <a:spcPct val="150000"/>
              </a:lnSpc>
              <a:buFont typeface="Wingdings" panose="05000000000000000000" pitchFamily="2" charset="2"/>
              <a:buChar char="ü"/>
              <a:defRPr/>
            </a:pPr>
            <a:r>
              <a:rPr lang="es-CL" sz="1400" dirty="0">
                <a:solidFill>
                  <a:prstClr val="black"/>
                </a:solidFill>
              </a:rPr>
              <a:t>Agregar Foros generales de soporte, para mantener una comunicación fluida con los participantes del curso.</a:t>
            </a:r>
          </a:p>
        </p:txBody>
      </p:sp>
      <p:sp>
        <p:nvSpPr>
          <p:cNvPr id="4" name="Marcador de número de diapositiva 3"/>
          <p:cNvSpPr>
            <a:spLocks noGrp="1"/>
          </p:cNvSpPr>
          <p:nvPr>
            <p:ph type="sldNum" sz="quarter" idx="12"/>
          </p:nvPr>
        </p:nvSpPr>
        <p:spPr/>
        <p:txBody>
          <a:bodyPr/>
          <a:lstStyle/>
          <a:p>
            <a:fld id="{202050ED-F0FF-49F2-A8FB-59B3E53442F7}" type="slidenum">
              <a:rPr lang="es-CL" smtClean="0"/>
              <a:t>25</a:t>
            </a:fld>
            <a:endParaRPr lang="es-CL"/>
          </a:p>
        </p:txBody>
      </p:sp>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33656" y="1547666"/>
            <a:ext cx="3886458" cy="3720370"/>
          </a:xfrm>
          <a:prstGeom prst="rect">
            <a:avLst/>
          </a:prstGeom>
        </p:spPr>
      </p:pic>
      <p:sp>
        <p:nvSpPr>
          <p:cNvPr id="12" name="CuadroTexto 11">
            <a:extLst>
              <a:ext uri="{FF2B5EF4-FFF2-40B4-BE49-F238E27FC236}">
                <a16:creationId xmlns:a16="http://schemas.microsoft.com/office/drawing/2014/main" id="{DFD7FD80-5888-4C5F-9A39-8C8FEAB9B6B4}"/>
              </a:ext>
            </a:extLst>
          </p:cNvPr>
          <p:cNvSpPr txBox="1"/>
          <p:nvPr/>
        </p:nvSpPr>
        <p:spPr>
          <a:xfrm>
            <a:off x="6166495" y="1005554"/>
            <a:ext cx="5342432" cy="338554"/>
          </a:xfrm>
          <a:prstGeom prst="rect">
            <a:avLst/>
          </a:prstGeom>
          <a:noFill/>
        </p:spPr>
        <p:txBody>
          <a:bodyPr wrap="square" rtlCol="0">
            <a:spAutoFit/>
          </a:bodyPr>
          <a:lstStyle/>
          <a:p>
            <a:r>
              <a:rPr lang="es-CL" sz="1600" b="1" dirty="0">
                <a:solidFill>
                  <a:srgbClr val="5DA899"/>
                </a:solidFill>
              </a:rPr>
              <a:t>3. CONFIGURACIÓN DE CONTENIDO</a:t>
            </a:r>
          </a:p>
        </p:txBody>
      </p:sp>
    </p:spTree>
    <p:extLst>
      <p:ext uri="{BB962C8B-B14F-4D97-AF65-F5344CB8AC3E}">
        <p14:creationId xmlns:p14="http://schemas.microsoft.com/office/powerpoint/2010/main" val="20883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t="7697" r="33901" b="44045"/>
          <a:stretch/>
        </p:blipFill>
        <p:spPr>
          <a:xfrm>
            <a:off x="6511158" y="2192103"/>
            <a:ext cx="5675587" cy="4665897"/>
          </a:xfrm>
          <a:prstGeom prst="rect">
            <a:avLst/>
          </a:prstGeom>
        </p:spPr>
      </p:pic>
      <p:pic>
        <p:nvPicPr>
          <p:cNvPr id="13" name="Imagen 12"/>
          <p:cNvPicPr>
            <a:picLocks noChangeAspect="1"/>
          </p:cNvPicPr>
          <p:nvPr/>
        </p:nvPicPr>
        <p:blipFill>
          <a:blip r:embed="rId3"/>
          <a:stretch>
            <a:fillRect/>
          </a:stretch>
        </p:blipFill>
        <p:spPr>
          <a:xfrm>
            <a:off x="481460" y="0"/>
            <a:ext cx="1059957" cy="181308"/>
          </a:xfrm>
          <a:prstGeom prst="rect">
            <a:avLst/>
          </a:prstGeom>
        </p:spPr>
      </p:pic>
      <p:sp>
        <p:nvSpPr>
          <p:cNvPr id="5128" name="CuadroTexto 2"/>
          <p:cNvSpPr txBox="1">
            <a:spLocks noChangeArrowheads="1"/>
          </p:cNvSpPr>
          <p:nvPr/>
        </p:nvSpPr>
        <p:spPr bwMode="auto">
          <a:xfrm>
            <a:off x="320674" y="930180"/>
            <a:ext cx="6524625" cy="830997"/>
          </a:xfrm>
          <a:prstGeom prst="rect">
            <a:avLst/>
          </a:prstGeom>
          <a:noFill/>
        </p:spPr>
        <p:txBody>
          <a:bodyPr wrap="square" rtlCol="0">
            <a:spAutoFit/>
          </a:bodyPr>
          <a:lstStyle>
            <a:defPPr>
              <a:defRPr lang="es-CL"/>
            </a:defPPr>
            <a:lvl1pPr>
              <a:defRPr sz="1900">
                <a:solidFill>
                  <a:srgbClr val="5DA899"/>
                </a:solidFill>
                <a:latin typeface="Gotham HTF Medium" pitchFamily="50" charset="0"/>
              </a:defRPr>
            </a:lvl1pPr>
          </a:lstStyle>
          <a:p>
            <a:r>
              <a:rPr lang="es-419" altLang="es-419" sz="1600" b="1" dirty="0">
                <a:latin typeface="+mn-lt"/>
              </a:rPr>
              <a:t>4. INICIO Y NAVEGACIÓN EN BIGBLUEBUTTON BBB</a:t>
            </a:r>
          </a:p>
          <a:p>
            <a:endParaRPr lang="es-419" altLang="es-419" sz="1600" b="1" dirty="0">
              <a:latin typeface="+mn-lt"/>
            </a:endParaRPr>
          </a:p>
          <a:p>
            <a:r>
              <a:rPr lang="es-419" altLang="es-419" sz="1600" b="1" dirty="0">
                <a:latin typeface="+mn-lt"/>
              </a:rPr>
              <a:t>¿QUÉ ES BIGBLUEBUTTON (BBB)? </a:t>
            </a:r>
          </a:p>
        </p:txBody>
      </p:sp>
      <p:sp>
        <p:nvSpPr>
          <p:cNvPr id="23" name="CuadroTexto 22"/>
          <p:cNvSpPr txBox="1"/>
          <p:nvPr/>
        </p:nvSpPr>
        <p:spPr>
          <a:xfrm>
            <a:off x="320674" y="2232743"/>
            <a:ext cx="5254625" cy="4185761"/>
          </a:xfrm>
          <a:prstGeom prst="rect">
            <a:avLst/>
          </a:prstGeom>
          <a:noFill/>
        </p:spPr>
        <p:txBody>
          <a:bodyPr wrap="square" rtlCol="0">
            <a:spAutoFit/>
          </a:bodyPr>
          <a:lstStyle>
            <a:defPPr>
              <a:defRPr lang="es-CL"/>
            </a:defPPr>
            <a:lvl1pPr algn="just">
              <a:defRPr sz="1100">
                <a:latin typeface="gobCL" pitchFamily="50" charset="0"/>
              </a:defRPr>
            </a:lvl1pPr>
          </a:lstStyle>
          <a:p>
            <a:r>
              <a:rPr lang="es-419" sz="1400" dirty="0">
                <a:latin typeface="+mn-lt"/>
              </a:rPr>
              <a:t>Es un sistema que se utiliza para el desarrollo de actividades, presentaciones (PDF, videos) y también puede ser utilizada para realizar reuniones de videoconferencia, permite una mejor comunicación (estudiante- tutor; estudiante-estudiante).</a:t>
            </a:r>
          </a:p>
          <a:p>
            <a:endParaRPr lang="es-419" sz="1400" dirty="0">
              <a:latin typeface="+mn-lt"/>
            </a:endParaRPr>
          </a:p>
          <a:p>
            <a:r>
              <a:rPr lang="es-419" sz="1400" dirty="0">
                <a:latin typeface="+mn-lt"/>
              </a:rPr>
              <a:t>Esta herramienta facilita la colaboración, como por ejemplo la mensajería instantánea, capacidad para compartir escritorio, documentos y grabar la sesión.</a:t>
            </a:r>
          </a:p>
          <a:p>
            <a:endParaRPr lang="es-419" sz="1400" dirty="0">
              <a:latin typeface="+mn-lt"/>
            </a:endParaRPr>
          </a:p>
          <a:p>
            <a:r>
              <a:rPr lang="es-419" sz="1400" b="1" dirty="0">
                <a:latin typeface="+mn-lt"/>
              </a:rPr>
              <a:t>El tutor Académico </a:t>
            </a:r>
            <a:r>
              <a:rPr lang="es-419" sz="1400" dirty="0">
                <a:latin typeface="+mn-lt"/>
              </a:rPr>
              <a:t>es el organizador, ya que invita a los participantes desde distintas ubicaciones geográficas para que se conecten en tiempo real con conexión a Internet. </a:t>
            </a:r>
          </a:p>
          <a:p>
            <a:endParaRPr lang="es-419" sz="1400" dirty="0">
              <a:latin typeface="+mn-lt"/>
            </a:endParaRPr>
          </a:p>
          <a:p>
            <a:r>
              <a:rPr lang="es-419" sz="1400" dirty="0">
                <a:latin typeface="+mn-lt"/>
              </a:rPr>
              <a:t>Se puede acceder a través de:</a:t>
            </a:r>
          </a:p>
          <a:p>
            <a:endParaRPr lang="es-419" sz="1400" dirty="0">
              <a:latin typeface="+mn-lt"/>
            </a:endParaRPr>
          </a:p>
          <a:p>
            <a:pPr marL="285750" indent="-285750">
              <a:buFont typeface="Wingdings" panose="05000000000000000000" pitchFamily="2" charset="2"/>
              <a:buChar char="ü"/>
            </a:pPr>
            <a:r>
              <a:rPr lang="es-419" sz="1400" dirty="0">
                <a:latin typeface="+mn-lt"/>
              </a:rPr>
              <a:t>Dispositivos móviles (Celular, Tablet)</a:t>
            </a:r>
          </a:p>
          <a:p>
            <a:pPr marL="285750" indent="-285750">
              <a:buFont typeface="Wingdings" panose="05000000000000000000" pitchFamily="2" charset="2"/>
              <a:buChar char="ü"/>
            </a:pPr>
            <a:r>
              <a:rPr lang="es-419" sz="1400" dirty="0">
                <a:latin typeface="+mn-lt"/>
              </a:rPr>
              <a:t>Computador</a:t>
            </a:r>
          </a:p>
          <a:p>
            <a:endParaRPr lang="es-419" sz="1400" dirty="0">
              <a:latin typeface="+mn-lt"/>
            </a:endParaRPr>
          </a:p>
          <a:p>
            <a:endParaRPr lang="es-419" sz="1400" dirty="0">
              <a:latin typeface="+mn-lt"/>
            </a:endParaRPr>
          </a:p>
        </p:txBody>
      </p:sp>
      <p:graphicFrame>
        <p:nvGraphicFramePr>
          <p:cNvPr id="4" name="Diagrama 3"/>
          <p:cNvGraphicFramePr/>
          <p:nvPr>
            <p:extLst>
              <p:ext uri="{D42A27DB-BD31-4B8C-83A1-F6EECF244321}">
                <p14:modId xmlns:p14="http://schemas.microsoft.com/office/powerpoint/2010/main" val="430645235"/>
              </p:ext>
            </p:extLst>
          </p:nvPr>
        </p:nvGraphicFramePr>
        <p:xfrm>
          <a:off x="5778774" y="1391845"/>
          <a:ext cx="6407971" cy="5328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Imagen 13"/>
          <p:cNvPicPr>
            <a:picLocks noChangeAspect="1"/>
          </p:cNvPicPr>
          <p:nvPr/>
        </p:nvPicPr>
        <p:blipFill rotWithShape="1">
          <a:blip r:embed="rId9"/>
          <a:srcRect t="20131"/>
          <a:stretch/>
        </p:blipFill>
        <p:spPr>
          <a:xfrm>
            <a:off x="7743161" y="-24357"/>
            <a:ext cx="1260000" cy="1334314"/>
          </a:xfrm>
          <a:prstGeom prst="rect">
            <a:avLst/>
          </a:prstGeom>
        </p:spPr>
      </p:pic>
      <p:sp>
        <p:nvSpPr>
          <p:cNvPr id="6" name="Marcador de número de diapositiva 5"/>
          <p:cNvSpPr>
            <a:spLocks noGrp="1"/>
          </p:cNvSpPr>
          <p:nvPr>
            <p:ph type="sldNum" sz="quarter" idx="12"/>
          </p:nvPr>
        </p:nvSpPr>
        <p:spPr/>
        <p:txBody>
          <a:bodyPr/>
          <a:lstStyle/>
          <a:p>
            <a:pPr>
              <a:defRPr/>
            </a:pPr>
            <a:fld id="{C4D2524C-17C5-427F-B795-7B92E4F37C86}" type="slidenum">
              <a:rPr lang="es-CL" smtClean="0"/>
              <a:pPr>
                <a:defRPr/>
              </a:pPr>
              <a:t>26</a:t>
            </a:fld>
            <a:endParaRPr lang="es-CL"/>
          </a:p>
        </p:txBody>
      </p:sp>
    </p:spTree>
    <p:extLst>
      <p:ext uri="{BB962C8B-B14F-4D97-AF65-F5344CB8AC3E}">
        <p14:creationId xmlns:p14="http://schemas.microsoft.com/office/powerpoint/2010/main" val="201192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uadroTexto 12"/>
          <p:cNvSpPr txBox="1">
            <a:spLocks noChangeArrowheads="1"/>
          </p:cNvSpPr>
          <p:nvPr/>
        </p:nvSpPr>
        <p:spPr bwMode="auto">
          <a:xfrm>
            <a:off x="6871855" y="1474239"/>
            <a:ext cx="5029200" cy="2031325"/>
          </a:xfrm>
          <a:prstGeom prst="rect">
            <a:avLst/>
          </a:prstGeom>
          <a:noFill/>
        </p:spPr>
        <p:txBody>
          <a:bodyPr wrap="square" rtlCol="0">
            <a:spAutoFit/>
          </a:bodyPr>
          <a:lstStyle>
            <a:defPPr>
              <a:defRPr lang="es-CL"/>
            </a:defPPr>
            <a:lvl1pPr algn="just">
              <a:defRPr sz="1400"/>
            </a:lvl1pPr>
          </a:lstStyle>
          <a:p>
            <a:r>
              <a:rPr lang="es-CL" dirty="0"/>
              <a:t>Para iniciar una actividad en el curso deberá tener creado el complemento de BBB  previamente.</a:t>
            </a:r>
          </a:p>
          <a:p>
            <a:endParaRPr lang="es-CL" dirty="0"/>
          </a:p>
          <a:p>
            <a:r>
              <a:rPr lang="es-CL" dirty="0"/>
              <a:t>Para agregar el complemento, se deben seguir los pasos señalados anteriormente sobre “creación de contenido. </a:t>
            </a:r>
            <a:r>
              <a:rPr lang="es-CL" b="1" dirty="0"/>
              <a:t>(1 y 2) </a:t>
            </a:r>
          </a:p>
          <a:p>
            <a:endParaRPr lang="es-CL" b="1" dirty="0"/>
          </a:p>
          <a:p>
            <a:r>
              <a:rPr lang="es-CL" b="1" dirty="0"/>
              <a:t>IMPORTANTE:</a:t>
            </a:r>
          </a:p>
          <a:p>
            <a:r>
              <a:rPr lang="es-CL" dirty="0"/>
              <a:t>Si todos los módulos tendrán actividades sincrónicas, se debe crear al menos un complemento de BBB por  cada módulo.</a:t>
            </a:r>
          </a:p>
        </p:txBody>
      </p:sp>
      <p:sp>
        <p:nvSpPr>
          <p:cNvPr id="7171" name="CuadroTexto 14"/>
          <p:cNvSpPr txBox="1">
            <a:spLocks noChangeArrowheads="1"/>
          </p:cNvSpPr>
          <p:nvPr/>
        </p:nvSpPr>
        <p:spPr bwMode="auto">
          <a:xfrm>
            <a:off x="6871855" y="3752810"/>
            <a:ext cx="4928755" cy="523220"/>
          </a:xfrm>
          <a:prstGeom prst="rect">
            <a:avLst/>
          </a:prstGeom>
          <a:noFill/>
        </p:spPr>
        <p:txBody>
          <a:bodyPr wrap="square" rtlCol="0">
            <a:spAutoFit/>
          </a:bodyPr>
          <a:lstStyle>
            <a:defPPr>
              <a:defRPr lang="es-CL"/>
            </a:defPPr>
            <a:lvl1pPr algn="just">
              <a:defRPr sz="1400"/>
            </a:lvl1pPr>
          </a:lstStyle>
          <a:p>
            <a:r>
              <a:rPr lang="es-CL" dirty="0"/>
              <a:t>Luego de agregar el complemento, para iniciar Haz clic en el icono de BBB y luego en  </a:t>
            </a:r>
            <a:r>
              <a:rPr lang="es-CL" b="1" dirty="0"/>
              <a:t>Unirse a la sesión.</a:t>
            </a:r>
            <a:endParaRPr lang="es-419" b="1" dirty="0"/>
          </a:p>
        </p:txBody>
      </p:sp>
      <p:pic>
        <p:nvPicPr>
          <p:cNvPr id="7175" name="Imagen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número de diapositiva 5"/>
          <p:cNvSpPr>
            <a:spLocks noGrp="1"/>
          </p:cNvSpPr>
          <p:nvPr>
            <p:ph type="sldNum" sz="quarter" idx="12"/>
          </p:nvPr>
        </p:nvSpPr>
        <p:spPr/>
        <p:txBody>
          <a:bodyPr/>
          <a:lstStyle/>
          <a:p>
            <a:pPr>
              <a:defRPr/>
            </a:pPr>
            <a:fld id="{1496EDDC-55BE-48F6-B1B2-1C351D67E64A}" type="slidenum">
              <a:rPr lang="es-CL" smtClean="0"/>
              <a:pPr>
                <a:defRPr/>
              </a:pPr>
              <a:t>27</a:t>
            </a:fld>
            <a:endParaRPr lang="es-CL"/>
          </a:p>
        </p:txBody>
      </p:sp>
      <p:sp>
        <p:nvSpPr>
          <p:cNvPr id="15" name="Rectángulo 14"/>
          <p:cNvSpPr/>
          <p:nvPr/>
        </p:nvSpPr>
        <p:spPr>
          <a:xfrm>
            <a:off x="6871855" y="888439"/>
            <a:ext cx="4858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4. INICIO Y NAVEGACIÓN EN BIGBLUEBUTTON</a:t>
            </a:r>
          </a:p>
        </p:txBody>
      </p:sp>
      <p:pic>
        <p:nvPicPr>
          <p:cNvPr id="17" name="Imagen 16">
            <a:extLst>
              <a:ext uri="{FF2B5EF4-FFF2-40B4-BE49-F238E27FC236}">
                <a16:creationId xmlns:a16="http://schemas.microsoft.com/office/drawing/2014/main" id="{CD16C660-7048-4B60-9B8F-147492B8C198}"/>
              </a:ext>
            </a:extLst>
          </p:cNvPr>
          <p:cNvPicPr>
            <a:picLocks noChangeAspect="1"/>
          </p:cNvPicPr>
          <p:nvPr/>
        </p:nvPicPr>
        <p:blipFill rotWithShape="1">
          <a:blip r:embed="rId3"/>
          <a:srcRect l="23379" t="50000" r="38711" b="22059"/>
          <a:stretch/>
        </p:blipFill>
        <p:spPr>
          <a:xfrm>
            <a:off x="6972300" y="4796867"/>
            <a:ext cx="4701875" cy="1742045"/>
          </a:xfrm>
          <a:prstGeom prst="rect">
            <a:avLst/>
          </a:prstGeom>
          <a:ln>
            <a:solidFill>
              <a:schemeClr val="tx1"/>
            </a:solidFill>
          </a:ln>
        </p:spPr>
      </p:pic>
      <p:pic>
        <p:nvPicPr>
          <p:cNvPr id="2" name="Imagen 1" descr="Captura de pabtalla de como configurar una sala virtual ,BBB"/>
          <p:cNvPicPr>
            <a:picLocks noChangeAspect="1"/>
          </p:cNvPicPr>
          <p:nvPr/>
        </p:nvPicPr>
        <p:blipFill>
          <a:blip r:embed="rId4"/>
          <a:stretch>
            <a:fillRect/>
          </a:stretch>
        </p:blipFill>
        <p:spPr>
          <a:xfrm>
            <a:off x="481013" y="1226993"/>
            <a:ext cx="5621411" cy="5314950"/>
          </a:xfrm>
          <a:prstGeom prst="rect">
            <a:avLst/>
          </a:prstGeom>
        </p:spPr>
      </p:pic>
    </p:spTree>
    <p:extLst>
      <p:ext uri="{BB962C8B-B14F-4D97-AF65-F5344CB8AC3E}">
        <p14:creationId xmlns:p14="http://schemas.microsoft.com/office/powerpoint/2010/main" val="2761453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uadroTexto 12"/>
          <p:cNvSpPr txBox="1">
            <a:spLocks noChangeArrowheads="1"/>
          </p:cNvSpPr>
          <p:nvPr/>
        </p:nvSpPr>
        <p:spPr bwMode="auto">
          <a:xfrm>
            <a:off x="6830291" y="1402142"/>
            <a:ext cx="509847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L" sz="1400" dirty="0">
                <a:latin typeface="+mn-lt"/>
              </a:rPr>
              <a:t>Para el control de acceso al sistema BBB, se  preguntará ¿cómo quieres unirte al audio? Deberá verificar si tiene disponible el micrófono del equipo a utilizar y luego elegir la opción.</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r>
              <a:rPr lang="es-419" sz="1400" b="1" dirty="0">
                <a:latin typeface="+mn-lt"/>
              </a:rPr>
              <a:t>Micrófono:</a:t>
            </a:r>
            <a:r>
              <a:rPr lang="es-419" sz="1400" dirty="0">
                <a:latin typeface="+mn-lt"/>
              </a:rPr>
              <a:t> al seleccionar esta opción se abrirá una pestaña donde realizarás una prueba de audio, aquí debes seleccionar Si o No según corresponda.   </a:t>
            </a:r>
          </a:p>
          <a:p>
            <a:pPr algn="just">
              <a:lnSpc>
                <a:spcPct val="100000"/>
              </a:lnSpc>
              <a:spcBef>
                <a:spcPct val="0"/>
              </a:spcBef>
              <a:buFontTx/>
              <a:buNone/>
            </a:pPr>
            <a:endParaRPr lang="es-419" sz="1400" dirty="0">
              <a:latin typeface="+mn-lt"/>
            </a:endParaRPr>
          </a:p>
          <a:p>
            <a:pPr algn="just">
              <a:lnSpc>
                <a:spcPct val="100000"/>
              </a:lnSpc>
              <a:spcBef>
                <a:spcPct val="0"/>
              </a:spcBef>
              <a:buFontTx/>
              <a:buNone/>
            </a:pPr>
            <a:r>
              <a:rPr lang="es-419" sz="1400" dirty="0">
                <a:latin typeface="+mn-lt"/>
              </a:rPr>
              <a:t>Esta prueba de eco, garantiza tener una calidad mínima, para poder realizar preguntas y  generar conversaciones fluidas.</a:t>
            </a:r>
          </a:p>
          <a:p>
            <a:pPr algn="just">
              <a:lnSpc>
                <a:spcPct val="100000"/>
              </a:lnSpc>
              <a:spcBef>
                <a:spcPct val="0"/>
              </a:spcBef>
              <a:buFontTx/>
              <a:buNone/>
            </a:pPr>
            <a:endParaRPr lang="es-CL" sz="1400" dirty="0">
              <a:latin typeface="+mn-lt"/>
            </a:endParaRPr>
          </a:p>
        </p:txBody>
      </p:sp>
      <p:sp>
        <p:nvSpPr>
          <p:cNvPr id="7" name="Marcador de número de diapositiva 6"/>
          <p:cNvSpPr>
            <a:spLocks noGrp="1"/>
          </p:cNvSpPr>
          <p:nvPr>
            <p:ph type="sldNum" sz="quarter" idx="12"/>
          </p:nvPr>
        </p:nvSpPr>
        <p:spPr/>
        <p:txBody>
          <a:bodyPr/>
          <a:lstStyle/>
          <a:p>
            <a:pPr>
              <a:defRPr/>
            </a:pPr>
            <a:fld id="{25CC3CAE-9E55-437C-AF24-C66F979B3BF3}" type="slidenum">
              <a:rPr lang="es-CL" smtClean="0"/>
              <a:pPr>
                <a:defRPr/>
              </a:pPr>
              <a:t>28</a:t>
            </a:fld>
            <a:endParaRPr lang="es-CL"/>
          </a:p>
        </p:txBody>
      </p:sp>
      <p:sp>
        <p:nvSpPr>
          <p:cNvPr id="17" name="Rectángulo 16"/>
          <p:cNvSpPr/>
          <p:nvPr/>
        </p:nvSpPr>
        <p:spPr>
          <a:xfrm>
            <a:off x="6830291" y="963576"/>
            <a:ext cx="48997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4. INICIO Y NAVEGACIÓN EN BIGBLUEBUTTON</a:t>
            </a:r>
          </a:p>
        </p:txBody>
      </p:sp>
      <p:pic>
        <p:nvPicPr>
          <p:cNvPr id="2" name="Imagen 1" descr="Dos Capturas de pantallas.&#10;la  primera muestra icono de microfono y de audifonos y la segunda muestra un dedo para arriba y otro para abajo para que pulses conforme a si escuchaste o no el audio."/>
          <p:cNvPicPr>
            <a:picLocks noChangeAspect="1"/>
          </p:cNvPicPr>
          <p:nvPr/>
        </p:nvPicPr>
        <p:blipFill>
          <a:blip r:embed="rId4"/>
          <a:stretch>
            <a:fillRect/>
          </a:stretch>
        </p:blipFill>
        <p:spPr>
          <a:xfrm>
            <a:off x="1541463" y="1302130"/>
            <a:ext cx="4206009" cy="2562225"/>
          </a:xfrm>
          <a:prstGeom prst="rect">
            <a:avLst/>
          </a:prstGeom>
          <a:ln w="3175">
            <a:solidFill>
              <a:schemeClr val="tx1"/>
            </a:solidFill>
          </a:ln>
        </p:spPr>
      </p:pic>
      <p:pic>
        <p:nvPicPr>
          <p:cNvPr id="3" name="Imagen 2"/>
          <p:cNvPicPr>
            <a:picLocks noChangeAspect="1"/>
          </p:cNvPicPr>
          <p:nvPr/>
        </p:nvPicPr>
        <p:blipFill>
          <a:blip r:embed="rId5"/>
          <a:stretch>
            <a:fillRect/>
          </a:stretch>
        </p:blipFill>
        <p:spPr>
          <a:xfrm>
            <a:off x="1541463" y="4124469"/>
            <a:ext cx="4206009" cy="2231881"/>
          </a:xfrm>
          <a:prstGeom prst="rect">
            <a:avLst/>
          </a:prstGeom>
          <a:ln w="3175">
            <a:solidFill>
              <a:schemeClr val="tx1"/>
            </a:solidFill>
          </a:ln>
        </p:spPr>
      </p:pic>
    </p:spTree>
    <p:extLst>
      <p:ext uri="{BB962C8B-B14F-4D97-AF65-F5344CB8AC3E}">
        <p14:creationId xmlns:p14="http://schemas.microsoft.com/office/powerpoint/2010/main" val="391974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uadroTexto 12"/>
          <p:cNvSpPr txBox="1">
            <a:spLocks noChangeArrowheads="1"/>
          </p:cNvSpPr>
          <p:nvPr/>
        </p:nvSpPr>
        <p:spPr bwMode="auto">
          <a:xfrm>
            <a:off x="6830291" y="1360551"/>
            <a:ext cx="5029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L" sz="1400" dirty="0">
                <a:latin typeface="+mn-lt"/>
              </a:rPr>
              <a:t>Según las opciones revisadas anteriormente, la segunda </a:t>
            </a:r>
            <a:r>
              <a:rPr lang="es-CL" sz="1400" b="1" dirty="0">
                <a:latin typeface="+mn-lt"/>
              </a:rPr>
              <a:t>“Solo escuchar”, </a:t>
            </a:r>
            <a:r>
              <a:rPr lang="es-CL" sz="1400" dirty="0">
                <a:latin typeface="+mn-lt"/>
              </a:rPr>
              <a:t>es ingresar a la sala solo en modalidad de escucha, esto en caso sea necesario para impartir la clase o en el caso que no contemos con  micrófono.</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r>
              <a:rPr lang="es-CL" sz="1400" b="1" dirty="0">
                <a:latin typeface="+mn-lt"/>
              </a:rPr>
              <a:t>Solo escuchar</a:t>
            </a:r>
            <a:r>
              <a:rPr lang="es-CL" sz="1400" dirty="0">
                <a:latin typeface="+mn-lt"/>
              </a:rPr>
              <a:t>: al seleccionar esta opción aparecerá un mensaje al costado derecho de la pantalla “</a:t>
            </a:r>
            <a:r>
              <a:rPr lang="es-CL" sz="1400" b="1" dirty="0">
                <a:latin typeface="+mn-lt"/>
              </a:rPr>
              <a:t>Has ingresado a la conferencia de audio</a:t>
            </a:r>
            <a:r>
              <a:rPr lang="es-CL" sz="1400" dirty="0">
                <a:latin typeface="+mn-lt"/>
              </a:rPr>
              <a:t>”, es decir, solo podremos escuchar y escribir por el chat, para realizar preguntas o generar  conversaciones.</a:t>
            </a:r>
          </a:p>
        </p:txBody>
      </p:sp>
      <p:sp>
        <p:nvSpPr>
          <p:cNvPr id="9" name="Marcador de número de diapositiva 8"/>
          <p:cNvSpPr>
            <a:spLocks noGrp="1"/>
          </p:cNvSpPr>
          <p:nvPr>
            <p:ph type="sldNum" sz="quarter" idx="12"/>
          </p:nvPr>
        </p:nvSpPr>
        <p:spPr/>
        <p:txBody>
          <a:bodyPr/>
          <a:lstStyle/>
          <a:p>
            <a:pPr>
              <a:defRPr/>
            </a:pPr>
            <a:fld id="{75C2EA2D-FB3F-4B10-846F-286FF595C697}" type="slidenum">
              <a:rPr lang="es-CL" smtClean="0"/>
              <a:pPr>
                <a:defRPr/>
              </a:pPr>
              <a:t>29</a:t>
            </a:fld>
            <a:endParaRPr lang="es-CL"/>
          </a:p>
        </p:txBody>
      </p:sp>
      <p:sp>
        <p:nvSpPr>
          <p:cNvPr id="15" name="Rectángulo 14"/>
          <p:cNvSpPr/>
          <p:nvPr/>
        </p:nvSpPr>
        <p:spPr>
          <a:xfrm>
            <a:off x="6830291" y="918752"/>
            <a:ext cx="48997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4. INICIO Y NAVEGACIÓN EN BIGBLUEBUTTON</a:t>
            </a:r>
          </a:p>
        </p:txBody>
      </p:sp>
      <p:pic>
        <p:nvPicPr>
          <p:cNvPr id="3" name="Imagen 2" descr=" Captura de pantalla que muestra icono de microfono y de audifonos."/>
          <p:cNvPicPr>
            <a:picLocks noChangeAspect="1"/>
          </p:cNvPicPr>
          <p:nvPr/>
        </p:nvPicPr>
        <p:blipFill>
          <a:blip r:embed="rId4"/>
          <a:stretch>
            <a:fillRect/>
          </a:stretch>
        </p:blipFill>
        <p:spPr>
          <a:xfrm>
            <a:off x="1011237" y="1360551"/>
            <a:ext cx="5057053" cy="2362200"/>
          </a:xfrm>
          <a:prstGeom prst="rect">
            <a:avLst/>
          </a:prstGeom>
          <a:ln w="3175">
            <a:solidFill>
              <a:schemeClr val="tx1"/>
            </a:solidFill>
          </a:ln>
        </p:spPr>
      </p:pic>
      <p:pic>
        <p:nvPicPr>
          <p:cNvPr id="5" name="Imagen 4"/>
          <p:cNvPicPr>
            <a:picLocks noChangeAspect="1"/>
          </p:cNvPicPr>
          <p:nvPr/>
        </p:nvPicPr>
        <p:blipFill>
          <a:blip r:embed="rId5"/>
          <a:stretch>
            <a:fillRect/>
          </a:stretch>
        </p:blipFill>
        <p:spPr>
          <a:xfrm>
            <a:off x="1011238" y="3794668"/>
            <a:ext cx="5057052" cy="914400"/>
          </a:xfrm>
          <a:prstGeom prst="rect">
            <a:avLst/>
          </a:prstGeom>
          <a:ln w="3175">
            <a:solidFill>
              <a:schemeClr val="tx1"/>
            </a:solidFill>
          </a:ln>
        </p:spPr>
      </p:pic>
    </p:spTree>
    <p:extLst>
      <p:ext uri="{BB962C8B-B14F-4D97-AF65-F5344CB8AC3E}">
        <p14:creationId xmlns:p14="http://schemas.microsoft.com/office/powerpoint/2010/main" val="534306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481460" y="0"/>
            <a:ext cx="1059957" cy="181308"/>
          </a:xfrm>
          <a:prstGeom prst="rect">
            <a:avLst/>
          </a:prstGeom>
        </p:spPr>
      </p:pic>
      <p:sp>
        <p:nvSpPr>
          <p:cNvPr id="25" name="CuadroTexto 24"/>
          <p:cNvSpPr txBox="1"/>
          <p:nvPr/>
        </p:nvSpPr>
        <p:spPr>
          <a:xfrm>
            <a:off x="6511153" y="934712"/>
            <a:ext cx="3560495" cy="646331"/>
          </a:xfrm>
          <a:prstGeom prst="rect">
            <a:avLst/>
          </a:prstGeom>
          <a:noFill/>
        </p:spPr>
        <p:txBody>
          <a:bodyPr wrap="square" rtlCol="0">
            <a:spAutoFit/>
          </a:bodyPr>
          <a:lstStyle/>
          <a:p>
            <a:r>
              <a:rPr lang="es-CL" b="1" dirty="0">
                <a:solidFill>
                  <a:srgbClr val="5DA899"/>
                </a:solidFill>
              </a:rPr>
              <a:t>MANUAL PARA EJECUTORES</a:t>
            </a:r>
          </a:p>
          <a:p>
            <a:r>
              <a:rPr lang="es-CL" b="1" dirty="0">
                <a:solidFill>
                  <a:srgbClr val="5DA899"/>
                </a:solidFill>
              </a:rPr>
              <a:t>AULA DIGITAL</a:t>
            </a:r>
          </a:p>
        </p:txBody>
      </p:sp>
      <p:pic>
        <p:nvPicPr>
          <p:cNvPr id="7" name="Imagen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4652" y="2933452"/>
            <a:ext cx="3754189" cy="3409416"/>
          </a:xfrm>
          <a:prstGeom prst="rect">
            <a:avLst/>
          </a:prstGeom>
        </p:spPr>
      </p:pic>
      <p:pic>
        <p:nvPicPr>
          <p:cNvPr id="2" name="Imagen 1"/>
          <p:cNvPicPr>
            <a:picLocks noChangeAspect="1"/>
          </p:cNvPicPr>
          <p:nvPr/>
        </p:nvPicPr>
        <p:blipFill rotWithShape="1">
          <a:blip r:embed="rId4"/>
          <a:srcRect t="20131"/>
          <a:stretch/>
        </p:blipFill>
        <p:spPr>
          <a:xfrm>
            <a:off x="3658841" y="-15766"/>
            <a:ext cx="1260000" cy="1334314"/>
          </a:xfrm>
          <a:prstGeom prst="rect">
            <a:avLst/>
          </a:prstGeom>
        </p:spPr>
      </p:pic>
      <p:sp>
        <p:nvSpPr>
          <p:cNvPr id="3" name="Marcador de número de diapositiva 2"/>
          <p:cNvSpPr>
            <a:spLocks noGrp="1"/>
          </p:cNvSpPr>
          <p:nvPr>
            <p:ph type="sldNum" sz="quarter" idx="12"/>
          </p:nvPr>
        </p:nvSpPr>
        <p:spPr/>
        <p:txBody>
          <a:bodyPr/>
          <a:lstStyle/>
          <a:p>
            <a:fld id="{202050ED-F0FF-49F2-A8FB-59B3E53442F7}" type="slidenum">
              <a:rPr lang="es-CL" smtClean="0"/>
              <a:t>3</a:t>
            </a:fld>
            <a:endParaRPr lang="es-CL"/>
          </a:p>
        </p:txBody>
      </p:sp>
      <p:sp>
        <p:nvSpPr>
          <p:cNvPr id="8" name="CuadroTexto 7">
            <a:hlinkClick r:id="rId5" action="ppaction://hlinksldjump"/>
          </p:cNvPr>
          <p:cNvSpPr txBox="1"/>
          <p:nvPr/>
        </p:nvSpPr>
        <p:spPr>
          <a:xfrm>
            <a:off x="6511153" y="1875067"/>
            <a:ext cx="5071248" cy="7201972"/>
          </a:xfrm>
          <a:prstGeom prst="rect">
            <a:avLst/>
          </a:prstGeom>
          <a:noFill/>
        </p:spPr>
        <p:txBody>
          <a:bodyPr wrap="square" rtlCol="0">
            <a:spAutoFit/>
          </a:bodyPr>
          <a:lstStyle/>
          <a:p>
            <a:pPr marL="342900" indent="-342900">
              <a:buAutoNum type="arabicPeriod"/>
            </a:pPr>
            <a:r>
              <a:rPr lang="es-CL" sz="1400" b="1" dirty="0">
                <a:solidFill>
                  <a:srgbClr val="335A80"/>
                </a:solidFill>
                <a:hlinkClick r:id="rId5" action="ppaction://hlinksldjump"/>
              </a:rPr>
              <a:t>INGRESO A AULA DIGITAL</a:t>
            </a:r>
            <a:endParaRPr lang="es-CL" sz="1400" b="1" dirty="0">
              <a:solidFill>
                <a:srgbClr val="335A80"/>
              </a:solidFill>
            </a:endParaRPr>
          </a:p>
          <a:p>
            <a:pPr marL="342900" indent="-342900">
              <a:buAutoNum type="arabicPeriod"/>
            </a:pPr>
            <a:endParaRPr lang="es-CL" sz="1400" b="1" dirty="0">
              <a:solidFill>
                <a:srgbClr val="335A80"/>
              </a:solidFill>
            </a:endParaRPr>
          </a:p>
          <a:p>
            <a:pPr marL="342900" indent="-342900">
              <a:buAutoNum type="arabicPeriod"/>
            </a:pPr>
            <a:r>
              <a:rPr lang="es-CL" sz="1400" b="1" dirty="0">
                <a:solidFill>
                  <a:srgbClr val="5DA899"/>
                </a:solidFill>
                <a:hlinkClick r:id="rId6" action="ppaction://hlinksldjump"/>
              </a:rPr>
              <a:t>ASPECTOS PREVIOS A CONSIDERAR</a:t>
            </a:r>
            <a:endParaRPr lang="es-CL" sz="1400" b="1" dirty="0">
              <a:solidFill>
                <a:srgbClr val="5DA899"/>
              </a:solidFill>
            </a:endParaRPr>
          </a:p>
          <a:p>
            <a:pPr marL="342900" indent="-342900">
              <a:buAutoNum type="arabicPeriod"/>
            </a:pPr>
            <a:endParaRPr lang="es-CL" sz="1400" b="1" dirty="0">
              <a:solidFill>
                <a:srgbClr val="5DA899"/>
              </a:solidFill>
            </a:endParaRPr>
          </a:p>
          <a:p>
            <a:pPr marL="342900" indent="-342900">
              <a:buFontTx/>
              <a:buAutoNum type="arabicPeriod"/>
            </a:pPr>
            <a:r>
              <a:rPr lang="es-CL" sz="1400" b="1" dirty="0">
                <a:solidFill>
                  <a:srgbClr val="335A80"/>
                </a:solidFill>
                <a:hlinkClick r:id="rId7" action="ppaction://hlinksldjump"/>
              </a:rPr>
              <a:t>¿CÓMO DISEÑO EL CURSO A EJECUTAR?</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CL" sz="1400" b="1" dirty="0">
                <a:solidFill>
                  <a:srgbClr val="335A80"/>
                </a:solidFill>
                <a:hlinkClick r:id="rId8" action="ppaction://hlinksldjump"/>
              </a:rPr>
              <a:t>INICIO Y NAVEGACION EN BIGBLUEBUTTON BBB</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CL" sz="1400" b="1" dirty="0">
                <a:solidFill>
                  <a:srgbClr val="335A80"/>
                </a:solidFill>
                <a:hlinkClick r:id="rId9" action="ppaction://hlinksldjump"/>
              </a:rPr>
              <a:t>HERRAMIENTAS PARA LAS CLASES EN BIGBLUEBUTTON</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CL" sz="1400" b="1" dirty="0">
                <a:solidFill>
                  <a:srgbClr val="335A80"/>
                </a:solidFill>
                <a:hlinkClick r:id="rId10" action="ppaction://hlinksldjump"/>
              </a:rPr>
              <a:t>ACCESIBILIDAD</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CL" sz="1400" b="1" dirty="0">
                <a:solidFill>
                  <a:srgbClr val="335A80"/>
                </a:solidFill>
                <a:hlinkClick r:id="rId11" action="ppaction://hlinksldjump"/>
              </a:rPr>
              <a:t>SOPORTE Y SEGUIMIENTO DE LOS PARTICIPANTES</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CL" sz="1400" b="1" dirty="0">
                <a:solidFill>
                  <a:srgbClr val="335A80"/>
                </a:solidFill>
                <a:hlinkClick r:id="rId12" action="ppaction://hlinksldjump"/>
              </a:rPr>
              <a:t>SOPORTE A EJECUTORES</a:t>
            </a:r>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r>
              <a:rPr lang="es-ES" sz="1400" b="1" dirty="0">
                <a:solidFill>
                  <a:srgbClr val="335A80"/>
                </a:solidFill>
                <a:hlinkClick r:id="rId13" action="ppaction://hlinksldjump"/>
              </a:rPr>
              <a:t>ANEXOS</a:t>
            </a:r>
            <a:endParaRPr lang="es-CL" sz="1400" b="1" dirty="0">
              <a:solidFill>
                <a:srgbClr val="335A80"/>
              </a:solidFill>
            </a:endParaRPr>
          </a:p>
          <a:p>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endParaRPr lang="es-CL" sz="1400" b="1" dirty="0">
              <a:solidFill>
                <a:srgbClr val="335A80"/>
              </a:solidFill>
            </a:endParaRPr>
          </a:p>
          <a:p>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AutoNum type="arabicPeriod"/>
            </a:pPr>
            <a:endParaRPr lang="es-ES" sz="1400" b="1" dirty="0">
              <a:solidFill>
                <a:srgbClr val="335A80"/>
              </a:solidFill>
            </a:endParaRPr>
          </a:p>
          <a:p>
            <a:pPr marL="342900" indent="-342900">
              <a:buFontTx/>
              <a:buAutoNum type="arabicPeriod"/>
            </a:pPr>
            <a:endParaRPr lang="es-CL" sz="1400" b="1" dirty="0">
              <a:solidFill>
                <a:srgbClr val="335A80"/>
              </a:solidFill>
            </a:endParaRPr>
          </a:p>
          <a:p>
            <a:endParaRPr lang="es-CL" sz="1400" b="1" dirty="0">
              <a:solidFill>
                <a:srgbClr val="335A80"/>
              </a:solidFill>
            </a:endParaRPr>
          </a:p>
          <a:p>
            <a:endParaRPr lang="es-CL" sz="1400" b="1" dirty="0">
              <a:solidFill>
                <a:srgbClr val="335A80"/>
              </a:solidFill>
            </a:endParaRPr>
          </a:p>
          <a:p>
            <a:endParaRPr lang="es-CL" sz="1400" b="1" dirty="0">
              <a:solidFill>
                <a:srgbClr val="335A80"/>
              </a:solidFill>
            </a:endParaRPr>
          </a:p>
          <a:p>
            <a:pPr marL="342900" indent="-342900">
              <a:buFontTx/>
              <a:buAutoNum type="arabicPeriod"/>
            </a:pPr>
            <a:endParaRPr lang="es-CL" sz="1400" b="1" dirty="0">
              <a:solidFill>
                <a:srgbClr val="335A80"/>
              </a:solidFill>
            </a:endParaRPr>
          </a:p>
          <a:p>
            <a:pPr marL="342900" indent="-342900">
              <a:buFontTx/>
              <a:buAutoNum type="arabicPeriod"/>
            </a:pPr>
            <a:endParaRPr lang="es-CL" sz="1400" b="1" dirty="0">
              <a:solidFill>
                <a:srgbClr val="335A80"/>
              </a:solidFill>
            </a:endParaRPr>
          </a:p>
          <a:p>
            <a:endParaRPr lang="es-CL" sz="1400" b="1" dirty="0">
              <a:solidFill>
                <a:srgbClr val="335A80"/>
              </a:solidFill>
            </a:endParaRPr>
          </a:p>
          <a:p>
            <a:pPr marL="342900" indent="-342900">
              <a:buAutoNum type="arabicPeriod"/>
            </a:pPr>
            <a:endParaRPr lang="es-CL" sz="1400" b="1" dirty="0">
              <a:solidFill>
                <a:srgbClr val="335A80"/>
              </a:solidFill>
            </a:endParaRPr>
          </a:p>
          <a:p>
            <a:endParaRPr lang="es-CL" sz="1400" b="1" dirty="0">
              <a:solidFill>
                <a:srgbClr val="335A80"/>
              </a:solidFill>
            </a:endParaRPr>
          </a:p>
        </p:txBody>
      </p:sp>
    </p:spTree>
    <p:extLst>
      <p:ext uri="{BB962C8B-B14F-4D97-AF65-F5344CB8AC3E}">
        <p14:creationId xmlns:p14="http://schemas.microsoft.com/office/powerpoint/2010/main" val="100071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Imagen 3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p:cNvSpPr txBox="1"/>
          <p:nvPr/>
        </p:nvSpPr>
        <p:spPr>
          <a:xfrm>
            <a:off x="6809508" y="1431071"/>
            <a:ext cx="49934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Dentro del sistema, al lado derecho de la pantalla, al hacer clic en           que muestra 3 puntos blancos,     se desplegará un menú, donde podrás: desplegar a pantalla completa, abrir configuración, ayuda, finalizar sesión y salir, estas son las funciones más utilizadas.</a:t>
            </a:r>
          </a:p>
        </p:txBody>
      </p:sp>
      <p:sp>
        <p:nvSpPr>
          <p:cNvPr id="31" name="CuadroTexto 30"/>
          <p:cNvSpPr txBox="1"/>
          <p:nvPr/>
        </p:nvSpPr>
        <p:spPr>
          <a:xfrm>
            <a:off x="6842656" y="2697440"/>
            <a:ext cx="49934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Puedes grabar la sesión haciendo clic en </a:t>
            </a:r>
            <a:r>
              <a:rPr lang="es-CL" sz="1400" b="1" dirty="0">
                <a:latin typeface="+mn-lt"/>
              </a:rPr>
              <a:t>“Iniciar grabación”. </a:t>
            </a:r>
          </a:p>
          <a:p>
            <a:endParaRPr lang="es-CL" sz="1400" dirty="0">
              <a:latin typeface="+mn-lt"/>
            </a:endParaRPr>
          </a:p>
          <a:p>
            <a:r>
              <a:rPr lang="es-CL" sz="1400" b="1" dirty="0">
                <a:latin typeface="+mn-lt"/>
              </a:rPr>
              <a:t>Nota : </a:t>
            </a:r>
            <a:r>
              <a:rPr lang="es-CL" sz="1400" dirty="0">
                <a:latin typeface="+mn-lt"/>
              </a:rPr>
              <a:t>Recuerda al abandonar la sala virtual debes parar la grabación para que así el sistema no siga con la grabación y no utilice espacio de grabación innecesaria.</a:t>
            </a:r>
          </a:p>
        </p:txBody>
      </p:sp>
      <p:sp>
        <p:nvSpPr>
          <p:cNvPr id="34" name="CuadroTexto 33"/>
          <p:cNvSpPr txBox="1"/>
          <p:nvPr/>
        </p:nvSpPr>
        <p:spPr>
          <a:xfrm>
            <a:off x="6830292" y="4422481"/>
            <a:ext cx="3843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b="1" dirty="0">
                <a:latin typeface="+mn-lt"/>
              </a:rPr>
              <a:t>Las siguientes funciones permiten:</a:t>
            </a:r>
          </a:p>
        </p:txBody>
      </p:sp>
      <p:grpSp>
        <p:nvGrpSpPr>
          <p:cNvPr id="4" name="Grupo 3"/>
          <p:cNvGrpSpPr/>
          <p:nvPr/>
        </p:nvGrpSpPr>
        <p:grpSpPr>
          <a:xfrm>
            <a:off x="6830292" y="5013325"/>
            <a:ext cx="4701573" cy="1343025"/>
            <a:chOff x="7111444" y="4907003"/>
            <a:chExt cx="3962956" cy="1343025"/>
          </a:xfrm>
        </p:grpSpPr>
        <p:sp>
          <p:nvSpPr>
            <p:cNvPr id="41" name="CuadroTexto 40"/>
            <p:cNvSpPr txBox="1"/>
            <p:nvPr/>
          </p:nvSpPr>
          <p:spPr>
            <a:xfrm>
              <a:off x="7551291" y="5469305"/>
              <a:ext cx="35231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dirty="0"/>
                <a:t>Compartir webcam.</a:t>
              </a:r>
            </a:p>
          </p:txBody>
        </p:sp>
        <p:pic>
          <p:nvPicPr>
            <p:cNvPr id="12308" name="Imagen 34"/>
            <p:cNvPicPr>
              <a:picLocks noChangeAspect="1" noChangeArrowheads="1"/>
            </p:cNvPicPr>
            <p:nvPr/>
          </p:nvPicPr>
          <p:blipFill>
            <a:blip r:embed="rId3">
              <a:extLst>
                <a:ext uri="{28A0092B-C50C-407E-A947-70E740481C1C}">
                  <a14:useLocalDpi xmlns:a14="http://schemas.microsoft.com/office/drawing/2010/main" val="0"/>
                </a:ext>
              </a:extLst>
            </a:blip>
            <a:srcRect l="65904" t="91541" r="29388" b="-4720"/>
            <a:stretch>
              <a:fillRect/>
            </a:stretch>
          </p:blipFill>
          <p:spPr bwMode="auto">
            <a:xfrm>
              <a:off x="7111444" y="4907003"/>
              <a:ext cx="33945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adroTexto 39"/>
            <p:cNvSpPr txBox="1"/>
            <p:nvPr/>
          </p:nvSpPr>
          <p:spPr>
            <a:xfrm>
              <a:off x="7544347" y="4937493"/>
              <a:ext cx="35231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dirty="0"/>
                <a:t>Abandonar el audio.</a:t>
              </a:r>
            </a:p>
          </p:txBody>
        </p:sp>
        <p:pic>
          <p:nvPicPr>
            <p:cNvPr id="12311" name="Imagen 36"/>
            <p:cNvPicPr>
              <a:picLocks noChangeAspect="1" noChangeArrowheads="1"/>
            </p:cNvPicPr>
            <p:nvPr/>
          </p:nvPicPr>
          <p:blipFill>
            <a:blip r:embed="rId3">
              <a:extLst>
                <a:ext uri="{28A0092B-C50C-407E-A947-70E740481C1C}">
                  <a14:useLocalDpi xmlns:a14="http://schemas.microsoft.com/office/drawing/2010/main" val="0"/>
                </a:ext>
              </a:extLst>
            </a:blip>
            <a:srcRect l="71486" t="91611" r="24500"/>
            <a:stretch>
              <a:fillRect/>
            </a:stretch>
          </p:blipFill>
          <p:spPr bwMode="auto">
            <a:xfrm>
              <a:off x="7111444" y="5397540"/>
              <a:ext cx="33945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Imagen 38"/>
            <p:cNvPicPr>
              <a:picLocks noChangeAspect="1" noChangeArrowheads="1"/>
            </p:cNvPicPr>
            <p:nvPr/>
          </p:nvPicPr>
          <p:blipFill>
            <a:blip r:embed="rId3">
              <a:extLst>
                <a:ext uri="{28A0092B-C50C-407E-A947-70E740481C1C}">
                  <a14:useLocalDpi xmlns:a14="http://schemas.microsoft.com/office/drawing/2010/main" val="0"/>
                </a:ext>
              </a:extLst>
            </a:blip>
            <a:srcRect l="76096" t="90768" r="19199"/>
            <a:stretch>
              <a:fillRect/>
            </a:stretch>
          </p:blipFill>
          <p:spPr bwMode="auto">
            <a:xfrm>
              <a:off x="7121866" y="5880140"/>
              <a:ext cx="337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uadroTexto 41"/>
            <p:cNvSpPr txBox="1"/>
            <p:nvPr/>
          </p:nvSpPr>
          <p:spPr>
            <a:xfrm>
              <a:off x="7538591" y="5988418"/>
              <a:ext cx="35231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dirty="0"/>
                <a:t>Compartir pantalla (escritorio).</a:t>
              </a:r>
            </a:p>
          </p:txBody>
        </p:sp>
      </p:grpSp>
      <p:sp>
        <p:nvSpPr>
          <p:cNvPr id="6" name="Marcador de número de diapositiva 5"/>
          <p:cNvSpPr>
            <a:spLocks noGrp="1"/>
          </p:cNvSpPr>
          <p:nvPr>
            <p:ph type="sldNum" sz="quarter" idx="12"/>
          </p:nvPr>
        </p:nvSpPr>
        <p:spPr/>
        <p:txBody>
          <a:bodyPr/>
          <a:lstStyle/>
          <a:p>
            <a:pPr>
              <a:defRPr/>
            </a:pPr>
            <a:fld id="{83A79E78-0A11-44DC-829C-BC0286AB9CC8}" type="slidenum">
              <a:rPr lang="es-CL" smtClean="0"/>
              <a:pPr>
                <a:defRPr/>
              </a:pPr>
              <a:t>30</a:t>
            </a:fld>
            <a:endParaRPr lang="es-CL"/>
          </a:p>
        </p:txBody>
      </p:sp>
      <p:sp>
        <p:nvSpPr>
          <p:cNvPr id="25" name="Rectángulo 24"/>
          <p:cNvSpPr/>
          <p:nvPr/>
        </p:nvSpPr>
        <p:spPr>
          <a:xfrm>
            <a:off x="6788726" y="862438"/>
            <a:ext cx="5034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3" name="Imagen 2" descr="Captura de pantalla que muestra  las opciones del BBB como Tutor academico."/>
          <p:cNvPicPr>
            <a:picLocks noChangeAspect="1"/>
          </p:cNvPicPr>
          <p:nvPr/>
        </p:nvPicPr>
        <p:blipFill>
          <a:blip r:embed="rId4"/>
          <a:stretch>
            <a:fillRect/>
          </a:stretch>
        </p:blipFill>
        <p:spPr>
          <a:xfrm>
            <a:off x="481014" y="1317812"/>
            <a:ext cx="5989059" cy="4248003"/>
          </a:xfrm>
          <a:prstGeom prst="rect">
            <a:avLst/>
          </a:prstGeom>
        </p:spPr>
      </p:pic>
      <p:pic>
        <p:nvPicPr>
          <p:cNvPr id="21" name="Imagen 20"/>
          <p:cNvPicPr>
            <a:picLocks noChangeAspect="1"/>
          </p:cNvPicPr>
          <p:nvPr/>
        </p:nvPicPr>
        <p:blipFill>
          <a:blip r:embed="rId5"/>
          <a:stretch>
            <a:fillRect/>
          </a:stretch>
        </p:blipFill>
        <p:spPr>
          <a:xfrm>
            <a:off x="9201575" y="1650195"/>
            <a:ext cx="171025" cy="273641"/>
          </a:xfrm>
          <a:prstGeom prst="rect">
            <a:avLst/>
          </a:prstGeom>
        </p:spPr>
      </p:pic>
    </p:spTree>
    <p:extLst>
      <p:ext uri="{BB962C8B-B14F-4D97-AF65-F5344CB8AC3E}">
        <p14:creationId xmlns:p14="http://schemas.microsoft.com/office/powerpoint/2010/main" val="131099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Imagen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uadroTexto 32"/>
          <p:cNvSpPr txBox="1"/>
          <p:nvPr/>
        </p:nvSpPr>
        <p:spPr>
          <a:xfrm>
            <a:off x="6899562" y="2135439"/>
            <a:ext cx="50232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Estas opciones te permitirán habilitar y deshabilitar distintas opciones a los participantes para así personalizar la sala virtual . La opción señalada en la imagen se encuentra al costado superior izquierdo de la ventana principal.</a:t>
            </a:r>
          </a:p>
        </p:txBody>
      </p:sp>
      <p:sp>
        <p:nvSpPr>
          <p:cNvPr id="6" name="Marcador de número de diapositiva 5"/>
          <p:cNvSpPr>
            <a:spLocks noGrp="1"/>
          </p:cNvSpPr>
          <p:nvPr>
            <p:ph type="sldNum" sz="quarter" idx="12"/>
          </p:nvPr>
        </p:nvSpPr>
        <p:spPr/>
        <p:txBody>
          <a:bodyPr/>
          <a:lstStyle/>
          <a:p>
            <a:pPr>
              <a:defRPr/>
            </a:pPr>
            <a:fld id="{6F0E2FEE-4F1E-4B6A-B76E-DAFB8D8CDD11}" type="slidenum">
              <a:rPr lang="es-CL" smtClean="0"/>
              <a:pPr>
                <a:defRPr/>
              </a:pPr>
              <a:t>31</a:t>
            </a:fld>
            <a:endParaRPr lang="es-CL"/>
          </a:p>
        </p:txBody>
      </p:sp>
      <p:sp>
        <p:nvSpPr>
          <p:cNvPr id="16" name="CuadroTexto 15"/>
          <p:cNvSpPr txBox="1"/>
          <p:nvPr/>
        </p:nvSpPr>
        <p:spPr>
          <a:xfrm>
            <a:off x="6899563" y="1367456"/>
            <a:ext cx="5023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En el </a:t>
            </a:r>
            <a:r>
              <a:rPr lang="es-CL" sz="1400" b="1" dirty="0">
                <a:latin typeface="+mn-lt"/>
              </a:rPr>
              <a:t>ícono del engranaje</a:t>
            </a:r>
            <a:r>
              <a:rPr lang="es-CL" sz="1400" dirty="0">
                <a:latin typeface="+mn-lt"/>
              </a:rPr>
              <a:t>, se encuentra el panel de restricciones de la sesión para el administrador principal (Tutor Académico) .</a:t>
            </a:r>
          </a:p>
        </p:txBody>
      </p:sp>
      <p:sp>
        <p:nvSpPr>
          <p:cNvPr id="18" name="CuadroTexto 17"/>
          <p:cNvSpPr txBox="1"/>
          <p:nvPr/>
        </p:nvSpPr>
        <p:spPr>
          <a:xfrm>
            <a:off x="6899562" y="3176156"/>
            <a:ext cx="487080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pPr marL="285750" indent="-285750">
              <a:buFont typeface="Wingdings" panose="05000000000000000000" pitchFamily="2" charset="2"/>
              <a:buChar char="ü"/>
            </a:pPr>
            <a:r>
              <a:rPr lang="es-419" sz="1400" dirty="0">
                <a:latin typeface="+mn-lt"/>
              </a:rPr>
              <a:t>Borrar todos los íconos de estado: consiste en eliminar los íconos utilizados por los participantes.</a:t>
            </a:r>
          </a:p>
          <a:p>
            <a:pPr marL="285750" indent="-285750">
              <a:buFont typeface="Wingdings" panose="05000000000000000000" pitchFamily="2" charset="2"/>
              <a:buChar char="ü"/>
            </a:pPr>
            <a:r>
              <a:rPr lang="es-419" sz="1400" dirty="0">
                <a:latin typeface="+mn-lt"/>
              </a:rPr>
              <a:t>Deshabilitar audio a todos los participantes.</a:t>
            </a:r>
          </a:p>
          <a:p>
            <a:pPr marL="285750" indent="-285750">
              <a:buFont typeface="Wingdings" panose="05000000000000000000" pitchFamily="2" charset="2"/>
              <a:buChar char="ü"/>
            </a:pPr>
            <a:r>
              <a:rPr lang="es-419" sz="1400" dirty="0">
                <a:latin typeface="+mn-lt"/>
              </a:rPr>
              <a:t>Deshabilitar audio a todos los participantes excepto a presentador.</a:t>
            </a:r>
          </a:p>
          <a:p>
            <a:pPr marL="285750" indent="-285750">
              <a:buFont typeface="Wingdings" panose="05000000000000000000" pitchFamily="2" charset="2"/>
              <a:buChar char="ü"/>
            </a:pPr>
            <a:r>
              <a:rPr lang="es-419" sz="1400" dirty="0">
                <a:latin typeface="+mn-lt"/>
              </a:rPr>
              <a:t>Guardar nombres de usuario: obtener el listado de todos los participantes conectados.</a:t>
            </a:r>
          </a:p>
          <a:p>
            <a:pPr marL="285750" indent="-285750">
              <a:buFont typeface="Wingdings" panose="05000000000000000000" pitchFamily="2" charset="2"/>
              <a:buChar char="ü"/>
            </a:pPr>
            <a:r>
              <a:rPr lang="es-419" sz="1400" dirty="0">
                <a:latin typeface="+mn-lt"/>
              </a:rPr>
              <a:t>Bloquear espectadores</a:t>
            </a:r>
          </a:p>
          <a:p>
            <a:endParaRPr lang="es-419" sz="1400" dirty="0">
              <a:latin typeface="+mn-lt"/>
            </a:endParaRPr>
          </a:p>
          <a:p>
            <a:endParaRPr lang="es-419" sz="1400" dirty="0">
              <a:latin typeface="+mn-lt"/>
            </a:endParaRPr>
          </a:p>
          <a:p>
            <a:endParaRPr lang="es-419" sz="1400" dirty="0">
              <a:latin typeface="+mn-lt"/>
            </a:endParaRPr>
          </a:p>
        </p:txBody>
      </p:sp>
      <p:sp>
        <p:nvSpPr>
          <p:cNvPr id="21" name="Rectángulo 20"/>
          <p:cNvSpPr/>
          <p:nvPr/>
        </p:nvSpPr>
        <p:spPr>
          <a:xfrm>
            <a:off x="6747164" y="924958"/>
            <a:ext cx="5444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de las opciones que tiene el tutor academico."/>
          <p:cNvPicPr>
            <a:picLocks noChangeAspect="1"/>
          </p:cNvPicPr>
          <p:nvPr/>
        </p:nvPicPr>
        <p:blipFill>
          <a:blip r:embed="rId3"/>
          <a:stretch>
            <a:fillRect/>
          </a:stretch>
        </p:blipFill>
        <p:spPr>
          <a:xfrm>
            <a:off x="481013" y="1331419"/>
            <a:ext cx="6266151" cy="3516254"/>
          </a:xfrm>
          <a:prstGeom prst="rect">
            <a:avLst/>
          </a:prstGeom>
          <a:ln w="3175">
            <a:solidFill>
              <a:schemeClr val="tx1"/>
            </a:solidFill>
          </a:ln>
        </p:spPr>
      </p:pic>
    </p:spTree>
    <p:extLst>
      <p:ext uri="{BB962C8B-B14F-4D97-AF65-F5344CB8AC3E}">
        <p14:creationId xmlns:p14="http://schemas.microsoft.com/office/powerpoint/2010/main" val="1464027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agen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6781243" y="1405359"/>
            <a:ext cx="50424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Otra funcionalidad es el </a:t>
            </a:r>
            <a:r>
              <a:rPr lang="es-CL" sz="1400" b="1" dirty="0">
                <a:latin typeface="+mn-lt"/>
              </a:rPr>
              <a:t>Chat público y privado</a:t>
            </a:r>
            <a:r>
              <a:rPr lang="es-CL" sz="1400" dirty="0">
                <a:latin typeface="+mn-lt"/>
              </a:rPr>
              <a:t>; cada participante  podrá escribir un texto que será visible a todos los demás usuarios o directamente al tutor.</a:t>
            </a:r>
          </a:p>
        </p:txBody>
      </p:sp>
      <p:sp>
        <p:nvSpPr>
          <p:cNvPr id="21" name="CuadroTexto 20"/>
          <p:cNvSpPr txBox="1"/>
          <p:nvPr/>
        </p:nvSpPr>
        <p:spPr>
          <a:xfrm>
            <a:off x="6781243" y="2302854"/>
            <a:ext cx="49487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Al hacer clic en              se desprenderá un menú que te permitirá: guardar, copiar y limpiar el chat.     </a:t>
            </a:r>
          </a:p>
        </p:txBody>
      </p:sp>
      <p:pic>
        <p:nvPicPr>
          <p:cNvPr id="21514" name="Imagen 21"/>
          <p:cNvPicPr>
            <a:picLocks noChangeAspect="1" noChangeArrowheads="1"/>
          </p:cNvPicPr>
          <p:nvPr/>
        </p:nvPicPr>
        <p:blipFill>
          <a:blip r:embed="rId4">
            <a:extLst>
              <a:ext uri="{28A0092B-C50C-407E-A947-70E740481C1C}">
                <a14:useLocalDpi xmlns:a14="http://schemas.microsoft.com/office/drawing/2010/main" val="0"/>
              </a:ext>
            </a:extLst>
          </a:blip>
          <a:srcRect l="91389" t="2399" r="2110" b="89574"/>
          <a:stretch>
            <a:fillRect/>
          </a:stretch>
        </p:blipFill>
        <p:spPr bwMode="auto">
          <a:xfrm>
            <a:off x="8064457" y="2258076"/>
            <a:ext cx="377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número de diapositiva 4"/>
          <p:cNvSpPr>
            <a:spLocks noGrp="1"/>
          </p:cNvSpPr>
          <p:nvPr>
            <p:ph type="sldNum" sz="quarter" idx="12"/>
          </p:nvPr>
        </p:nvSpPr>
        <p:spPr/>
        <p:txBody>
          <a:bodyPr/>
          <a:lstStyle/>
          <a:p>
            <a:pPr>
              <a:defRPr/>
            </a:pPr>
            <a:fld id="{F0F8C64C-8CE8-4B75-B40B-A75B1B0DFE53}" type="slidenum">
              <a:rPr lang="es-CL" smtClean="0"/>
              <a:pPr>
                <a:defRPr/>
              </a:pPr>
              <a:t>32</a:t>
            </a:fld>
            <a:endParaRPr lang="es-CL"/>
          </a:p>
        </p:txBody>
      </p:sp>
      <p:pic>
        <p:nvPicPr>
          <p:cNvPr id="13" name="Imagen 12"/>
          <p:cNvPicPr>
            <a:picLocks noChangeAspect="1"/>
          </p:cNvPicPr>
          <p:nvPr/>
        </p:nvPicPr>
        <p:blipFill rotWithShape="1">
          <a:blip r:embed="rId5"/>
          <a:srcRect t="43014" r="74093" b="47003"/>
          <a:stretch/>
        </p:blipFill>
        <p:spPr>
          <a:xfrm>
            <a:off x="6781244" y="3143736"/>
            <a:ext cx="3723858" cy="730272"/>
          </a:xfrm>
          <a:prstGeom prst="rect">
            <a:avLst/>
          </a:prstGeom>
          <a:ln>
            <a:solidFill>
              <a:schemeClr val="tx1"/>
            </a:solidFill>
          </a:ln>
        </p:spPr>
      </p:pic>
      <p:sp>
        <p:nvSpPr>
          <p:cNvPr id="16" name="CuadroTexto 15"/>
          <p:cNvSpPr txBox="1"/>
          <p:nvPr/>
        </p:nvSpPr>
        <p:spPr>
          <a:xfrm>
            <a:off x="6781244" y="4191670"/>
            <a:ext cx="50424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Para iniciar un </a:t>
            </a:r>
            <a:r>
              <a:rPr lang="es-CL" sz="1400" b="1" dirty="0">
                <a:latin typeface="+mn-lt"/>
              </a:rPr>
              <a:t>chat privado</a:t>
            </a:r>
            <a:r>
              <a:rPr lang="es-CL" sz="1400" dirty="0">
                <a:latin typeface="+mn-lt"/>
              </a:rPr>
              <a:t>, se debe hacer clic derecho sobre el usuario con el cual se desea iniciar este tipo de chat y seleccionar la opción </a:t>
            </a:r>
            <a:r>
              <a:rPr lang="es-CL" sz="1400" b="1" dirty="0">
                <a:latin typeface="+mn-lt"/>
              </a:rPr>
              <a:t>Iniciar el chat privado.</a:t>
            </a:r>
          </a:p>
        </p:txBody>
      </p:sp>
      <p:sp>
        <p:nvSpPr>
          <p:cNvPr id="18" name="Rectángulo 17"/>
          <p:cNvSpPr/>
          <p:nvPr/>
        </p:nvSpPr>
        <p:spPr>
          <a:xfrm>
            <a:off x="6781243" y="936902"/>
            <a:ext cx="5042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8" name="Imagen 7" descr="Captura de pantalla de la funcionalidad del chat."/>
          <p:cNvPicPr>
            <a:picLocks noChangeAspect="1"/>
          </p:cNvPicPr>
          <p:nvPr/>
        </p:nvPicPr>
        <p:blipFill>
          <a:blip r:embed="rId6"/>
          <a:stretch>
            <a:fillRect/>
          </a:stretch>
        </p:blipFill>
        <p:spPr>
          <a:xfrm>
            <a:off x="851355" y="1275456"/>
            <a:ext cx="5512375" cy="4957683"/>
          </a:xfrm>
          <a:prstGeom prst="rect">
            <a:avLst/>
          </a:prstGeom>
          <a:ln w="3175">
            <a:solidFill>
              <a:schemeClr val="tx1"/>
            </a:solidFill>
          </a:ln>
        </p:spPr>
      </p:pic>
    </p:spTree>
    <p:extLst>
      <p:ext uri="{BB962C8B-B14F-4D97-AF65-F5344CB8AC3E}">
        <p14:creationId xmlns:p14="http://schemas.microsoft.com/office/powerpoint/2010/main" val="154053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Imagen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6813598" y="1423445"/>
            <a:ext cx="501010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En </a:t>
            </a:r>
            <a:r>
              <a:rPr lang="es-CL" sz="1400" b="1" dirty="0">
                <a:latin typeface="+mn-lt"/>
              </a:rPr>
              <a:t>“Usuarios” </a:t>
            </a:r>
            <a:r>
              <a:rPr lang="es-CL" sz="1400" dirty="0">
                <a:latin typeface="+mn-lt"/>
              </a:rPr>
              <a:t>aparecerán todos los participantes conectados. Al hacer clic en el ícono de engranaje el rol de Tutor académico podrás realizar entre otras funcionalidades, el deshabilitar audio de todos los usuarios.</a:t>
            </a:r>
          </a:p>
          <a:p>
            <a:endParaRPr lang="es-CL" sz="1400" dirty="0">
              <a:latin typeface="+mn-lt"/>
            </a:endParaRPr>
          </a:p>
          <a:p>
            <a:r>
              <a:rPr lang="es-CL" sz="1400" dirty="0">
                <a:latin typeface="+mn-lt"/>
              </a:rPr>
              <a:t>.</a:t>
            </a:r>
          </a:p>
        </p:txBody>
      </p:sp>
      <p:sp>
        <p:nvSpPr>
          <p:cNvPr id="5" name="Marcador de número de diapositiva 4"/>
          <p:cNvSpPr>
            <a:spLocks noGrp="1"/>
          </p:cNvSpPr>
          <p:nvPr>
            <p:ph type="sldNum" sz="quarter" idx="12"/>
          </p:nvPr>
        </p:nvSpPr>
        <p:spPr/>
        <p:txBody>
          <a:bodyPr/>
          <a:lstStyle/>
          <a:p>
            <a:pPr>
              <a:defRPr/>
            </a:pPr>
            <a:fld id="{1E9E0D7D-DC16-43B0-ACFF-EEA07D9A5D76}" type="slidenum">
              <a:rPr lang="es-CL" smtClean="0"/>
              <a:pPr>
                <a:defRPr/>
              </a:pPr>
              <a:t>33</a:t>
            </a:fld>
            <a:endParaRPr lang="es-CL"/>
          </a:p>
        </p:txBody>
      </p:sp>
      <p:sp>
        <p:nvSpPr>
          <p:cNvPr id="17" name="Rectángulo 16"/>
          <p:cNvSpPr/>
          <p:nvPr/>
        </p:nvSpPr>
        <p:spPr>
          <a:xfrm>
            <a:off x="6813598" y="864965"/>
            <a:ext cx="5010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10" name="Imagen 9" descr="Captura de pantalla de la funcionalidad del tutor academico respecto de los otros participantes."/>
          <p:cNvPicPr>
            <a:picLocks noChangeAspect="1"/>
          </p:cNvPicPr>
          <p:nvPr/>
        </p:nvPicPr>
        <p:blipFill>
          <a:blip r:embed="rId3"/>
          <a:stretch>
            <a:fillRect/>
          </a:stretch>
        </p:blipFill>
        <p:spPr>
          <a:xfrm>
            <a:off x="1011238" y="1203519"/>
            <a:ext cx="4933950" cy="5429250"/>
          </a:xfrm>
          <a:prstGeom prst="rect">
            <a:avLst/>
          </a:prstGeom>
        </p:spPr>
      </p:pic>
    </p:spTree>
    <p:extLst>
      <p:ext uri="{BB962C8B-B14F-4D97-AF65-F5344CB8AC3E}">
        <p14:creationId xmlns:p14="http://schemas.microsoft.com/office/powerpoint/2010/main" val="2638926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Imagen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uadroTexto 22"/>
          <p:cNvSpPr txBox="1"/>
          <p:nvPr/>
        </p:nvSpPr>
        <p:spPr>
          <a:xfrm>
            <a:off x="6752681" y="2162882"/>
            <a:ext cx="503497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Al hacer clic en       esta opción le permitirá Importar/Exportar la información ingresada.</a:t>
            </a:r>
          </a:p>
          <a:p>
            <a:endParaRPr lang="es-CL" sz="1400" dirty="0">
              <a:latin typeface="+mn-lt"/>
            </a:endParaRPr>
          </a:p>
          <a:p>
            <a:r>
              <a:rPr lang="es-CL" sz="1400" dirty="0">
                <a:latin typeface="+mn-lt"/>
              </a:rPr>
              <a:t>El beneficio de esto, a diferencia de la opción de chat, es dejar una bitácora colaborativa de apuntes de los participantes o información relevante entregada por parte del tutor, en caso de evaluaciones posteriores del módulo cursado.</a:t>
            </a:r>
          </a:p>
        </p:txBody>
      </p:sp>
      <p:sp>
        <p:nvSpPr>
          <p:cNvPr id="12" name="CuadroTexto 11"/>
          <p:cNvSpPr txBox="1"/>
          <p:nvPr/>
        </p:nvSpPr>
        <p:spPr>
          <a:xfrm>
            <a:off x="6752681" y="1428794"/>
            <a:ext cx="50349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También es posible ingresar a </a:t>
            </a:r>
            <a:r>
              <a:rPr lang="es-CL" sz="1400" b="1" dirty="0">
                <a:latin typeface="+mn-lt"/>
              </a:rPr>
              <a:t>“Notas compartidas”.  </a:t>
            </a:r>
            <a:r>
              <a:rPr lang="es-CL" sz="1400" dirty="0">
                <a:latin typeface="+mn-lt"/>
              </a:rPr>
              <a:t>Aquí tanto el estudiante como el tutor pueden ingresar información.</a:t>
            </a:r>
          </a:p>
        </p:txBody>
      </p:sp>
      <p:sp>
        <p:nvSpPr>
          <p:cNvPr id="5" name="Marcador de número de diapositiva 4"/>
          <p:cNvSpPr>
            <a:spLocks noGrp="1"/>
          </p:cNvSpPr>
          <p:nvPr>
            <p:ph type="sldNum" sz="quarter" idx="12"/>
          </p:nvPr>
        </p:nvSpPr>
        <p:spPr/>
        <p:txBody>
          <a:bodyPr/>
          <a:lstStyle/>
          <a:p>
            <a:pPr>
              <a:defRPr/>
            </a:pPr>
            <a:fld id="{78C57EFC-7BE7-467F-803C-25AA1A8382A5}" type="slidenum">
              <a:rPr lang="es-CL" smtClean="0"/>
              <a:pPr>
                <a:defRPr/>
              </a:pPr>
              <a:t>34</a:t>
            </a:fld>
            <a:endParaRPr lang="es-CL"/>
          </a:p>
        </p:txBody>
      </p:sp>
      <p:pic>
        <p:nvPicPr>
          <p:cNvPr id="2" name="Imagen 1"/>
          <p:cNvPicPr>
            <a:picLocks noChangeAspect="1"/>
          </p:cNvPicPr>
          <p:nvPr/>
        </p:nvPicPr>
        <p:blipFill>
          <a:blip r:embed="rId3"/>
          <a:stretch>
            <a:fillRect/>
          </a:stretch>
        </p:blipFill>
        <p:spPr>
          <a:xfrm>
            <a:off x="7964316" y="2162882"/>
            <a:ext cx="374142" cy="197761"/>
          </a:xfrm>
          <a:prstGeom prst="rect">
            <a:avLst/>
          </a:prstGeom>
        </p:spPr>
      </p:pic>
      <p:sp>
        <p:nvSpPr>
          <p:cNvPr id="18" name="Rectángulo 17"/>
          <p:cNvSpPr/>
          <p:nvPr/>
        </p:nvSpPr>
        <p:spPr>
          <a:xfrm>
            <a:off x="6752682" y="944320"/>
            <a:ext cx="5034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8" name="Imagen 7" descr="Captura de pantalla,  de funcionalidad de notas compartidas."/>
          <p:cNvPicPr>
            <a:picLocks noChangeAspect="1"/>
          </p:cNvPicPr>
          <p:nvPr/>
        </p:nvPicPr>
        <p:blipFill>
          <a:blip r:embed="rId4"/>
          <a:stretch>
            <a:fillRect/>
          </a:stretch>
        </p:blipFill>
        <p:spPr>
          <a:xfrm>
            <a:off x="1011238" y="1282875"/>
            <a:ext cx="5563733" cy="4290612"/>
          </a:xfrm>
          <a:prstGeom prst="rect">
            <a:avLst/>
          </a:prstGeom>
          <a:ln w="3175">
            <a:solidFill>
              <a:schemeClr val="tx1"/>
            </a:solidFill>
          </a:ln>
        </p:spPr>
      </p:pic>
    </p:spTree>
    <p:extLst>
      <p:ext uri="{BB962C8B-B14F-4D97-AF65-F5344CB8AC3E}">
        <p14:creationId xmlns:p14="http://schemas.microsoft.com/office/powerpoint/2010/main" val="1292921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Imagen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6827405" y="1383552"/>
            <a:ext cx="5029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Esta opción, sirve para dividir la clase en grupos de trabajo más pequeños, para aplicar actividades o evaluaciones grupales.</a:t>
            </a:r>
          </a:p>
          <a:p>
            <a:r>
              <a:rPr lang="es-CL" sz="1400" dirty="0">
                <a:latin typeface="+mn-lt"/>
              </a:rPr>
              <a:t> </a:t>
            </a:r>
            <a:br>
              <a:rPr lang="es-CL" sz="1400" dirty="0">
                <a:latin typeface="+mn-lt"/>
              </a:rPr>
            </a:br>
            <a:r>
              <a:rPr lang="es-CL" sz="1400" dirty="0">
                <a:latin typeface="+mn-lt"/>
              </a:rPr>
              <a:t>Al hacer clic en </a:t>
            </a:r>
            <a:r>
              <a:rPr lang="es-CL" sz="1400" b="1" dirty="0">
                <a:latin typeface="+mn-lt"/>
              </a:rPr>
              <a:t>“Creación de grupo” </a:t>
            </a:r>
            <a:r>
              <a:rPr lang="es-CL" sz="1400" dirty="0">
                <a:latin typeface="+mn-lt"/>
              </a:rPr>
              <a:t>permitirá realizar las siguientes acciones:  </a:t>
            </a:r>
          </a:p>
        </p:txBody>
      </p:sp>
      <p:sp>
        <p:nvSpPr>
          <p:cNvPr id="5" name="CuadroTexto 4"/>
          <p:cNvSpPr txBox="1"/>
          <p:nvPr/>
        </p:nvSpPr>
        <p:spPr>
          <a:xfrm>
            <a:off x="6830291" y="2895547"/>
            <a:ext cx="50263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pPr marL="285750" indent="-285750">
              <a:buFont typeface="Wingdings" panose="05000000000000000000" pitchFamily="2" charset="2"/>
              <a:buChar char="ü"/>
            </a:pPr>
            <a:r>
              <a:rPr lang="es-419" sz="1400" b="1" dirty="0">
                <a:latin typeface="+mn-lt"/>
              </a:rPr>
              <a:t>Número de salas:</a:t>
            </a:r>
            <a:r>
              <a:rPr lang="es-419" sz="1400" dirty="0">
                <a:latin typeface="+mn-lt"/>
              </a:rPr>
              <a:t> puedes crear hasta 8 salas.</a:t>
            </a:r>
          </a:p>
          <a:p>
            <a:pPr marL="285750" indent="-285750">
              <a:buFont typeface="Wingdings" panose="05000000000000000000" pitchFamily="2" charset="2"/>
              <a:buChar char="ü"/>
            </a:pPr>
            <a:r>
              <a:rPr lang="es-419" sz="1400" b="1" dirty="0">
                <a:latin typeface="+mn-lt"/>
              </a:rPr>
              <a:t>Duración (minutos): </a:t>
            </a:r>
            <a:r>
              <a:rPr lang="es-419" sz="1400" dirty="0">
                <a:latin typeface="+mn-lt"/>
              </a:rPr>
              <a:t>esta opción permite definir el tiempo que designarás por actividad.</a:t>
            </a:r>
          </a:p>
          <a:p>
            <a:pPr marL="285750" indent="-285750">
              <a:buFont typeface="Wingdings" panose="05000000000000000000" pitchFamily="2" charset="2"/>
              <a:buChar char="ü"/>
            </a:pPr>
            <a:r>
              <a:rPr lang="es-419" sz="1400" dirty="0">
                <a:latin typeface="+mn-lt"/>
              </a:rPr>
              <a:t>El estudiante puede elegir en qué grupo de sala desea participar, esto va a depender de la configuración que realiza el tutor haciendo clic en “Permitir a los usuarios seleccionar el grupo de trabajo a ingresar”.</a:t>
            </a:r>
          </a:p>
          <a:p>
            <a:pPr marL="285750" indent="-285750">
              <a:buFont typeface="Wingdings" panose="05000000000000000000" pitchFamily="2" charset="2"/>
              <a:buChar char="ü"/>
            </a:pPr>
            <a:r>
              <a:rPr lang="es-419" sz="1400" b="1" dirty="0">
                <a:latin typeface="+mn-lt"/>
              </a:rPr>
              <a:t>En la opción “No asignado” </a:t>
            </a:r>
            <a:r>
              <a:rPr lang="es-419" sz="1400" dirty="0">
                <a:latin typeface="+mn-lt"/>
              </a:rPr>
              <a:t>deberás arrastrar el nombre del participante a la sala que deseas asignar.</a:t>
            </a:r>
          </a:p>
          <a:p>
            <a:pPr marL="285750" indent="-285750">
              <a:buFont typeface="Wingdings" panose="05000000000000000000" pitchFamily="2" charset="2"/>
              <a:buChar char="ü"/>
            </a:pPr>
            <a:r>
              <a:rPr lang="es-419" sz="1400" dirty="0">
                <a:latin typeface="+mn-lt"/>
              </a:rPr>
              <a:t>Finalmente, haz clic en </a:t>
            </a:r>
            <a:r>
              <a:rPr lang="es-419" sz="1400" b="1" dirty="0">
                <a:latin typeface="+mn-lt"/>
              </a:rPr>
              <a:t>“Crear”</a:t>
            </a:r>
            <a:r>
              <a:rPr lang="es-419" sz="1400" dirty="0">
                <a:latin typeface="+mn-lt"/>
              </a:rPr>
              <a:t>.</a:t>
            </a:r>
          </a:p>
        </p:txBody>
      </p:sp>
      <p:sp>
        <p:nvSpPr>
          <p:cNvPr id="6" name="Marcador de número de diapositiva 5"/>
          <p:cNvSpPr>
            <a:spLocks noGrp="1"/>
          </p:cNvSpPr>
          <p:nvPr>
            <p:ph type="sldNum" sz="quarter" idx="12"/>
          </p:nvPr>
        </p:nvSpPr>
        <p:spPr/>
        <p:txBody>
          <a:bodyPr/>
          <a:lstStyle/>
          <a:p>
            <a:pPr>
              <a:defRPr/>
            </a:pPr>
            <a:fld id="{DB211B46-7F1D-427B-BE32-4301395FAAD9}" type="slidenum">
              <a:rPr lang="es-CL" smtClean="0"/>
              <a:pPr>
                <a:defRPr/>
              </a:pPr>
              <a:t>35</a:t>
            </a:fld>
            <a:endParaRPr lang="es-CL"/>
          </a:p>
        </p:txBody>
      </p:sp>
      <p:sp>
        <p:nvSpPr>
          <p:cNvPr id="17" name="Rectángulo 16"/>
          <p:cNvSpPr/>
          <p:nvPr/>
        </p:nvSpPr>
        <p:spPr>
          <a:xfrm>
            <a:off x="6830291" y="894999"/>
            <a:ext cx="51735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de la configuración de grupos de trabajo."/>
          <p:cNvPicPr>
            <a:picLocks noChangeAspect="1"/>
          </p:cNvPicPr>
          <p:nvPr/>
        </p:nvPicPr>
        <p:blipFill>
          <a:blip r:embed="rId3"/>
          <a:stretch>
            <a:fillRect/>
          </a:stretch>
        </p:blipFill>
        <p:spPr>
          <a:xfrm>
            <a:off x="481013" y="1233552"/>
            <a:ext cx="6122987" cy="4329047"/>
          </a:xfrm>
          <a:prstGeom prst="rect">
            <a:avLst/>
          </a:prstGeom>
          <a:ln w="3175">
            <a:solidFill>
              <a:schemeClr val="tx1"/>
            </a:solidFill>
          </a:ln>
        </p:spPr>
      </p:pic>
    </p:spTree>
    <p:extLst>
      <p:ext uri="{BB962C8B-B14F-4D97-AF65-F5344CB8AC3E}">
        <p14:creationId xmlns:p14="http://schemas.microsoft.com/office/powerpoint/2010/main" val="3768560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agen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6788725" y="1135615"/>
            <a:ext cx="503497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La opción </a:t>
            </a:r>
            <a:r>
              <a:rPr lang="es-CL" sz="1400" b="1" dirty="0">
                <a:latin typeface="+mn-lt"/>
              </a:rPr>
              <a:t>“Escribir subtítulos” </a:t>
            </a:r>
            <a:r>
              <a:rPr lang="es-CL" sz="1400" dirty="0">
                <a:latin typeface="+mn-lt"/>
              </a:rPr>
              <a:t>se utiliza cuando algún participante no tiene acceso al audio o tiene discapacidad auditiva, por lo tanto, esta herramienta permite que todos participen.</a:t>
            </a:r>
          </a:p>
          <a:p>
            <a:endParaRPr lang="es-CL" sz="1400" dirty="0">
              <a:latin typeface="+mn-lt"/>
            </a:endParaRPr>
          </a:p>
          <a:p>
            <a:r>
              <a:rPr lang="es-CL" sz="1400" dirty="0">
                <a:latin typeface="+mn-lt"/>
              </a:rPr>
              <a:t>Una vez realizado el clic en </a:t>
            </a:r>
            <a:r>
              <a:rPr lang="es-CL" sz="1400" b="1" dirty="0">
                <a:latin typeface="+mn-lt"/>
              </a:rPr>
              <a:t>“Escribir subtítulo</a:t>
            </a:r>
            <a:r>
              <a:rPr lang="es-CL" sz="1400" dirty="0">
                <a:latin typeface="+mn-lt"/>
              </a:rPr>
              <a:t>” se abrirá una ventana, donde tendrás que seleccionar el idioma y estilos a utilizar. Luego haz clic en </a:t>
            </a:r>
            <a:r>
              <a:rPr lang="es-CL" sz="1400" b="1" dirty="0">
                <a:latin typeface="+mn-lt"/>
              </a:rPr>
              <a:t>“Iniciar”,</a:t>
            </a:r>
            <a:r>
              <a:rPr lang="es-CL" sz="1400" dirty="0"/>
              <a:t> Al costado izquierdo de la pantalla se habilitará un espacio para escribir lo que deseas mostrar como subtítulo. al hacer clic en el botón    ,, podrás seleccionar: color de texto, color de fondo y tamaño del texto. </a:t>
            </a:r>
          </a:p>
          <a:p>
            <a:endParaRPr lang="es-CL" sz="1400" dirty="0"/>
          </a:p>
          <a:p>
            <a:r>
              <a:rPr lang="es-CL" sz="1400" dirty="0"/>
              <a:t>Los subtítulos se visualizarán dentro de la sala virtual, según los ajustes antes aplicados y los textos escritos.</a:t>
            </a:r>
          </a:p>
          <a:p>
            <a:endParaRPr lang="es-CL" sz="1400" dirty="0"/>
          </a:p>
          <a:p>
            <a:endParaRPr lang="es-CL" sz="1400" dirty="0">
              <a:latin typeface="+mn-lt"/>
            </a:endParaRPr>
          </a:p>
        </p:txBody>
      </p:sp>
      <p:sp>
        <p:nvSpPr>
          <p:cNvPr id="6" name="Marcador de número de diapositiva 5"/>
          <p:cNvSpPr>
            <a:spLocks noGrp="1"/>
          </p:cNvSpPr>
          <p:nvPr>
            <p:ph type="sldNum" sz="quarter" idx="12"/>
          </p:nvPr>
        </p:nvSpPr>
        <p:spPr/>
        <p:txBody>
          <a:bodyPr/>
          <a:lstStyle/>
          <a:p>
            <a:pPr>
              <a:defRPr/>
            </a:pPr>
            <a:fld id="{AF2E2B85-08A8-4A8D-A23C-178A3E8B56F0}" type="slidenum">
              <a:rPr lang="es-CL" smtClean="0"/>
              <a:pPr>
                <a:defRPr/>
              </a:pPr>
              <a:t>36</a:t>
            </a:fld>
            <a:endParaRPr lang="es-CL"/>
          </a:p>
        </p:txBody>
      </p:sp>
      <p:sp>
        <p:nvSpPr>
          <p:cNvPr id="20" name="Rectángulo 19"/>
          <p:cNvSpPr/>
          <p:nvPr/>
        </p:nvSpPr>
        <p:spPr>
          <a:xfrm>
            <a:off x="6788723" y="730250"/>
            <a:ext cx="5034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15" name="Imagen 14"/>
          <p:cNvPicPr>
            <a:picLocks noChangeAspect="1"/>
          </p:cNvPicPr>
          <p:nvPr/>
        </p:nvPicPr>
        <p:blipFill>
          <a:blip r:embed="rId3"/>
          <a:stretch>
            <a:fillRect/>
          </a:stretch>
        </p:blipFill>
        <p:spPr>
          <a:xfrm>
            <a:off x="10837590" y="2797608"/>
            <a:ext cx="334489" cy="430058"/>
          </a:xfrm>
          <a:prstGeom prst="rect">
            <a:avLst/>
          </a:prstGeom>
        </p:spPr>
      </p:pic>
      <p:pic>
        <p:nvPicPr>
          <p:cNvPr id="3" name="Imagen 2"/>
          <p:cNvPicPr>
            <a:picLocks noChangeAspect="1"/>
          </p:cNvPicPr>
          <p:nvPr/>
        </p:nvPicPr>
        <p:blipFill>
          <a:blip r:embed="rId4"/>
          <a:stretch>
            <a:fillRect/>
          </a:stretch>
        </p:blipFill>
        <p:spPr>
          <a:xfrm>
            <a:off x="359229" y="3861026"/>
            <a:ext cx="6248400" cy="2601686"/>
          </a:xfrm>
          <a:prstGeom prst="rect">
            <a:avLst/>
          </a:prstGeom>
          <a:ln w="6350">
            <a:solidFill>
              <a:schemeClr val="tx1"/>
            </a:solidFill>
          </a:ln>
        </p:spPr>
      </p:pic>
      <p:pic>
        <p:nvPicPr>
          <p:cNvPr id="4" name="Imagen 3" descr="Captura de pantalla de como agregar subtitulos en vivo en la sesion de BBB. "/>
          <p:cNvPicPr>
            <a:picLocks noChangeAspect="1"/>
          </p:cNvPicPr>
          <p:nvPr/>
        </p:nvPicPr>
        <p:blipFill>
          <a:blip r:embed="rId5"/>
          <a:stretch>
            <a:fillRect/>
          </a:stretch>
        </p:blipFill>
        <p:spPr>
          <a:xfrm>
            <a:off x="359229" y="879702"/>
            <a:ext cx="6248400" cy="2864984"/>
          </a:xfrm>
          <a:prstGeom prst="rect">
            <a:avLst/>
          </a:prstGeom>
        </p:spPr>
      </p:pic>
    </p:spTree>
    <p:extLst>
      <p:ext uri="{BB962C8B-B14F-4D97-AF65-F5344CB8AC3E}">
        <p14:creationId xmlns:p14="http://schemas.microsoft.com/office/powerpoint/2010/main" val="1541766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Imagen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781245" y="1355840"/>
            <a:ext cx="5161374" cy="2031325"/>
          </a:xfrm>
          <a:prstGeom prst="rect">
            <a:avLst/>
          </a:prstGeom>
          <a:noFill/>
          <a:ln w="9525">
            <a:noFill/>
            <a:miter lim="800000"/>
            <a:headEnd/>
            <a:tailEnd/>
          </a:ln>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Para realizar una presentación o mostrar un documento dentro de la clase que se transmite en vivo, debes hacer clic en </a:t>
            </a:r>
            <a:r>
              <a:rPr lang="es-CL" sz="1400" b="1" dirty="0">
                <a:latin typeface="+mn-lt"/>
              </a:rPr>
              <a:t>“Subir una presentación”.</a:t>
            </a:r>
            <a:r>
              <a:rPr lang="es-CL" sz="1400" dirty="0">
                <a:latin typeface="+mn-lt"/>
              </a:rPr>
              <a:t> Dentro de la misma pantalla se abrirá la opción que te permitirá cargar un archivo. </a:t>
            </a:r>
          </a:p>
          <a:p>
            <a:endParaRPr lang="es-CL" sz="1400" dirty="0">
              <a:latin typeface="+mn-lt"/>
            </a:endParaRPr>
          </a:p>
          <a:p>
            <a:r>
              <a:rPr lang="es-CL" sz="1400" dirty="0">
                <a:latin typeface="+mn-lt"/>
              </a:rPr>
              <a:t>Al hacer clic sobre el recuadro, debes buscar en tu computador o móvil el archivo (PDF, Word, Excel, PowerPoint) que deseas mostrar, también puedes arrastrar el archivo directamente hacia el recuadro. </a:t>
            </a:r>
          </a:p>
          <a:p>
            <a:endParaRPr lang="es-CL" sz="1400" dirty="0">
              <a:latin typeface="+mn-lt"/>
            </a:endParaRPr>
          </a:p>
        </p:txBody>
      </p:sp>
      <p:sp>
        <p:nvSpPr>
          <p:cNvPr id="5" name="Marcador de número de diapositiva 4"/>
          <p:cNvSpPr>
            <a:spLocks noGrp="1"/>
          </p:cNvSpPr>
          <p:nvPr>
            <p:ph type="sldNum" sz="quarter" idx="12"/>
          </p:nvPr>
        </p:nvSpPr>
        <p:spPr/>
        <p:txBody>
          <a:bodyPr/>
          <a:lstStyle/>
          <a:p>
            <a:pPr>
              <a:defRPr/>
            </a:pPr>
            <a:fld id="{BA1EE0B6-DEF6-4FCC-A53D-64E252C1135D}" type="slidenum">
              <a:rPr lang="es-CL" smtClean="0"/>
              <a:pPr>
                <a:defRPr/>
              </a:pPr>
              <a:t>37</a:t>
            </a:fld>
            <a:endParaRPr lang="es-CL"/>
          </a:p>
        </p:txBody>
      </p:sp>
      <p:sp>
        <p:nvSpPr>
          <p:cNvPr id="20" name="Rectángulo 19"/>
          <p:cNvSpPr/>
          <p:nvPr/>
        </p:nvSpPr>
        <p:spPr>
          <a:xfrm>
            <a:off x="6781244" y="781305"/>
            <a:ext cx="5042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que muestra como subir una presentacion."/>
          <p:cNvPicPr>
            <a:picLocks noChangeAspect="1"/>
          </p:cNvPicPr>
          <p:nvPr/>
        </p:nvPicPr>
        <p:blipFill>
          <a:blip r:embed="rId3"/>
          <a:stretch>
            <a:fillRect/>
          </a:stretch>
        </p:blipFill>
        <p:spPr>
          <a:xfrm>
            <a:off x="481013" y="1355840"/>
            <a:ext cx="4930219" cy="3707800"/>
          </a:xfrm>
          <a:prstGeom prst="rect">
            <a:avLst/>
          </a:prstGeom>
          <a:ln w="3175">
            <a:solidFill>
              <a:schemeClr val="tx1"/>
            </a:solidFill>
          </a:ln>
        </p:spPr>
      </p:pic>
      <p:pic>
        <p:nvPicPr>
          <p:cNvPr id="10" name="Image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983" y="3623146"/>
            <a:ext cx="3810261" cy="26153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64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n 2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781244" y="1316182"/>
            <a:ext cx="50424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Una vez seleccionado el archivo, se visualizará en la lista de documentos cargados. Finalmente haz clic en </a:t>
            </a:r>
            <a:r>
              <a:rPr lang="es-CL" sz="1400" b="1" dirty="0">
                <a:latin typeface="+mn-lt"/>
              </a:rPr>
              <a:t>“Cargar”. </a:t>
            </a:r>
            <a:r>
              <a:rPr lang="es-CL" sz="1400" dirty="0">
                <a:latin typeface="+mn-lt"/>
              </a:rPr>
              <a:t>Además, esta lista te permitirá seleccionar el documento que deseas mostrar, haciendo clic en el ticket (círculo), podrás tener una lista pre-cargada, para utilizar archivos diferentes en el transcurso de la clase.</a:t>
            </a:r>
          </a:p>
          <a:p>
            <a:endParaRPr lang="es-CL" sz="1400" dirty="0">
              <a:latin typeface="+mn-lt"/>
            </a:endParaRPr>
          </a:p>
          <a:p>
            <a:r>
              <a:rPr lang="es-CL" sz="1400" dirty="0">
                <a:latin typeface="+mn-lt"/>
              </a:rPr>
              <a:t>Finalmente, se mostrará el documento cargado. El sistema transformará todos los archivos a PDF, una vez cargados, para evitar perder el formato y los participantes podrán ver en vivo, cada archivo compartido.</a:t>
            </a:r>
          </a:p>
          <a:p>
            <a:endParaRPr lang="es-CL" sz="1400" dirty="0">
              <a:latin typeface="+mn-lt"/>
            </a:endParaRPr>
          </a:p>
        </p:txBody>
      </p:sp>
      <p:sp>
        <p:nvSpPr>
          <p:cNvPr id="5" name="Marcador de número de diapositiva 4"/>
          <p:cNvSpPr>
            <a:spLocks noGrp="1"/>
          </p:cNvSpPr>
          <p:nvPr>
            <p:ph type="sldNum" sz="quarter" idx="12"/>
          </p:nvPr>
        </p:nvSpPr>
        <p:spPr/>
        <p:txBody>
          <a:bodyPr/>
          <a:lstStyle/>
          <a:p>
            <a:pPr>
              <a:defRPr/>
            </a:pPr>
            <a:fld id="{215444C0-6611-4DF1-85B5-E2B8F250A776}" type="slidenum">
              <a:rPr lang="es-CL" smtClean="0"/>
              <a:pPr>
                <a:defRPr/>
              </a:pPr>
              <a:t>38</a:t>
            </a:fld>
            <a:endParaRPr lang="es-CL"/>
          </a:p>
        </p:txBody>
      </p:sp>
      <p:sp>
        <p:nvSpPr>
          <p:cNvPr id="17" name="Rectángulo 16"/>
          <p:cNvSpPr/>
          <p:nvPr/>
        </p:nvSpPr>
        <p:spPr>
          <a:xfrm>
            <a:off x="6781244" y="878411"/>
            <a:ext cx="5042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que muestra como el archivo se carga."/>
          <p:cNvPicPr>
            <a:picLocks noChangeAspect="1"/>
          </p:cNvPicPr>
          <p:nvPr/>
        </p:nvPicPr>
        <p:blipFill>
          <a:blip r:embed="rId3"/>
          <a:stretch>
            <a:fillRect/>
          </a:stretch>
        </p:blipFill>
        <p:spPr>
          <a:xfrm>
            <a:off x="481012" y="1316182"/>
            <a:ext cx="5010150" cy="3686175"/>
          </a:xfrm>
          <a:prstGeom prst="rect">
            <a:avLst/>
          </a:prstGeom>
          <a:ln w="3175">
            <a:solidFill>
              <a:schemeClr val="tx1"/>
            </a:solidFill>
          </a:ln>
        </p:spPr>
      </p:pic>
      <p:pic>
        <p:nvPicPr>
          <p:cNvPr id="10" name="Imagen 9"/>
          <p:cNvPicPr>
            <a:picLocks noChangeAspect="1"/>
          </p:cNvPicPr>
          <p:nvPr/>
        </p:nvPicPr>
        <p:blipFill>
          <a:blip r:embed="rId4"/>
          <a:stretch>
            <a:fillRect/>
          </a:stretch>
        </p:blipFill>
        <p:spPr>
          <a:xfrm>
            <a:off x="4325374" y="3207816"/>
            <a:ext cx="2331575" cy="3018636"/>
          </a:xfrm>
          <a:prstGeom prst="rect">
            <a:avLst/>
          </a:prstGeom>
          <a:ln w="3175">
            <a:solidFill>
              <a:schemeClr val="tx1"/>
            </a:solidFill>
          </a:ln>
        </p:spPr>
      </p:pic>
    </p:spTree>
    <p:extLst>
      <p:ext uri="{BB962C8B-B14F-4D97-AF65-F5344CB8AC3E}">
        <p14:creationId xmlns:p14="http://schemas.microsoft.com/office/powerpoint/2010/main" val="2894786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Imagen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781244" y="1221424"/>
            <a:ext cx="50424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En base al procedimiento anterior, para permitir que los participantes descarguen el documento que estás mostrando, debes hacer clic en el ícono               y luego cargar.</a:t>
            </a:r>
          </a:p>
        </p:txBody>
      </p:sp>
      <p:sp>
        <p:nvSpPr>
          <p:cNvPr id="18" name="CuadroTexto 17"/>
          <p:cNvSpPr txBox="1"/>
          <p:nvPr/>
        </p:nvSpPr>
        <p:spPr>
          <a:xfrm>
            <a:off x="6781243" y="2165441"/>
            <a:ext cx="50424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Así, el clic de descarga con el ícono       se habilitará para los participantes donde descargará el documento original subido en la presentación..</a:t>
            </a:r>
          </a:p>
        </p:txBody>
      </p:sp>
      <p:pic>
        <p:nvPicPr>
          <p:cNvPr id="18444" name="Imagen 2"/>
          <p:cNvPicPr>
            <a:picLocks noChangeAspect="1" noChangeArrowheads="1"/>
          </p:cNvPicPr>
          <p:nvPr/>
        </p:nvPicPr>
        <p:blipFill>
          <a:blip r:embed="rId3">
            <a:extLst>
              <a:ext uri="{28A0092B-C50C-407E-A947-70E740481C1C}">
                <a14:useLocalDpi xmlns:a14="http://schemas.microsoft.com/office/drawing/2010/main" val="0"/>
              </a:ext>
            </a:extLst>
          </a:blip>
          <a:srcRect l="83589" t="43898" r="12718" b="47694"/>
          <a:stretch>
            <a:fillRect/>
          </a:stretch>
        </p:blipFill>
        <p:spPr bwMode="auto">
          <a:xfrm>
            <a:off x="8993969" y="1626816"/>
            <a:ext cx="233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Imagen 3"/>
          <p:cNvPicPr>
            <a:picLocks noChangeAspect="1" noChangeArrowheads="1"/>
          </p:cNvPicPr>
          <p:nvPr/>
        </p:nvPicPr>
        <p:blipFill>
          <a:blip r:embed="rId4">
            <a:extLst>
              <a:ext uri="{28A0092B-C50C-407E-A947-70E740481C1C}">
                <a14:useLocalDpi xmlns:a14="http://schemas.microsoft.com/office/drawing/2010/main" val="0"/>
              </a:ext>
            </a:extLst>
          </a:blip>
          <a:srcRect l="6757" t="85501" r="91003" b="8417"/>
          <a:stretch>
            <a:fillRect/>
          </a:stretch>
        </p:blipFill>
        <p:spPr bwMode="auto">
          <a:xfrm>
            <a:off x="9734352" y="2207943"/>
            <a:ext cx="16827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número de diapositiva 4"/>
          <p:cNvSpPr>
            <a:spLocks noGrp="1"/>
          </p:cNvSpPr>
          <p:nvPr>
            <p:ph type="sldNum" sz="quarter" idx="12"/>
          </p:nvPr>
        </p:nvSpPr>
        <p:spPr/>
        <p:txBody>
          <a:bodyPr/>
          <a:lstStyle/>
          <a:p>
            <a:pPr>
              <a:defRPr/>
            </a:pPr>
            <a:fld id="{2C3025F6-1454-4B58-894E-56EFDE6298E3}" type="slidenum">
              <a:rPr lang="es-CL" smtClean="0"/>
              <a:pPr>
                <a:defRPr/>
              </a:pPr>
              <a:t>39</a:t>
            </a:fld>
            <a:endParaRPr lang="es-CL" dirty="0"/>
          </a:p>
        </p:txBody>
      </p:sp>
      <p:pic>
        <p:nvPicPr>
          <p:cNvPr id="7" name="Imagen 6"/>
          <p:cNvPicPr>
            <a:picLocks noChangeAspect="1"/>
          </p:cNvPicPr>
          <p:nvPr/>
        </p:nvPicPr>
        <p:blipFill>
          <a:blip r:embed="rId5"/>
          <a:stretch>
            <a:fillRect/>
          </a:stretch>
        </p:blipFill>
        <p:spPr>
          <a:xfrm>
            <a:off x="7101464" y="3151960"/>
            <a:ext cx="4252336" cy="3184307"/>
          </a:xfrm>
          <a:prstGeom prst="rect">
            <a:avLst/>
          </a:prstGeom>
          <a:ln w="3175">
            <a:solidFill>
              <a:schemeClr val="tx1"/>
            </a:solidFill>
          </a:ln>
        </p:spPr>
      </p:pic>
      <p:sp>
        <p:nvSpPr>
          <p:cNvPr id="16" name="Rectángulo 15"/>
          <p:cNvSpPr/>
          <p:nvPr/>
        </p:nvSpPr>
        <p:spPr>
          <a:xfrm>
            <a:off x="7230627" y="5529233"/>
            <a:ext cx="472681" cy="738769"/>
          </a:xfrm>
          <a:prstGeom prst="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419" dirty="0"/>
          </a:p>
        </p:txBody>
      </p:sp>
      <p:sp>
        <p:nvSpPr>
          <p:cNvPr id="22" name="Rectángulo 21"/>
          <p:cNvSpPr/>
          <p:nvPr/>
        </p:nvSpPr>
        <p:spPr>
          <a:xfrm>
            <a:off x="6781244" y="861619"/>
            <a:ext cx="5042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de como habilitar que se descargue el documento antes subido. "/>
          <p:cNvPicPr>
            <a:picLocks noChangeAspect="1"/>
          </p:cNvPicPr>
          <p:nvPr/>
        </p:nvPicPr>
        <p:blipFill>
          <a:blip r:embed="rId6"/>
          <a:stretch>
            <a:fillRect/>
          </a:stretch>
        </p:blipFill>
        <p:spPr>
          <a:xfrm>
            <a:off x="481014" y="1285060"/>
            <a:ext cx="5975204" cy="3733800"/>
          </a:xfrm>
          <a:prstGeom prst="rect">
            <a:avLst/>
          </a:prstGeom>
          <a:ln w="3175">
            <a:solidFill>
              <a:schemeClr val="tx1"/>
            </a:solidFill>
          </a:ln>
        </p:spPr>
      </p:pic>
    </p:spTree>
    <p:extLst>
      <p:ext uri="{BB962C8B-B14F-4D97-AF65-F5344CB8AC3E}">
        <p14:creationId xmlns:p14="http://schemas.microsoft.com/office/powerpoint/2010/main" val="293447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1460" y="0"/>
            <a:ext cx="1059957" cy="181308"/>
          </a:xfrm>
          <a:prstGeom prst="rect">
            <a:avLst/>
          </a:prstGeom>
        </p:spPr>
      </p:pic>
      <p:sp>
        <p:nvSpPr>
          <p:cNvPr id="8" name="CuadroTexto 7"/>
          <p:cNvSpPr txBox="1"/>
          <p:nvPr/>
        </p:nvSpPr>
        <p:spPr>
          <a:xfrm>
            <a:off x="7474045" y="1325084"/>
            <a:ext cx="4371114" cy="1169551"/>
          </a:xfrm>
          <a:prstGeom prst="rect">
            <a:avLst/>
          </a:prstGeom>
          <a:noFill/>
        </p:spPr>
        <p:txBody>
          <a:bodyPr wrap="square" rtlCol="0">
            <a:spAutoFit/>
          </a:bodyPr>
          <a:lstStyle>
            <a:defPPr>
              <a:defRPr lang="es-CL"/>
            </a:defPPr>
            <a:lvl1pPr algn="just">
              <a:defRPr sz="1100">
                <a:latin typeface="gobCL" pitchFamily="50" charset="0"/>
              </a:defRPr>
            </a:lvl1pPr>
          </a:lstStyle>
          <a:p>
            <a:r>
              <a:rPr lang="es-CL" sz="1400" dirty="0">
                <a:latin typeface="+mn-lt"/>
              </a:rPr>
              <a:t>Como primer paso, para acceder al sistema de Aula Digital SENCE, deberá usar el siguiente link </a:t>
            </a:r>
            <a:r>
              <a:rPr lang="es-CL" sz="1400" dirty="0">
                <a:latin typeface="+mn-lt"/>
                <a:hlinkClick r:id="rId3"/>
              </a:rPr>
              <a:t>https://auladigital.sence.cl/</a:t>
            </a:r>
            <a:r>
              <a:rPr lang="es-CL" sz="1400" dirty="0">
                <a:latin typeface="+mn-lt"/>
              </a:rPr>
              <a:t> .</a:t>
            </a:r>
          </a:p>
          <a:p>
            <a:endParaRPr lang="es-CL" sz="1400" dirty="0">
              <a:latin typeface="+mn-lt"/>
            </a:endParaRPr>
          </a:p>
          <a:p>
            <a:endParaRPr lang="es-CL" sz="1400" dirty="0">
              <a:latin typeface="+mn-lt"/>
            </a:endParaRP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4</a:t>
            </a:fld>
            <a:endParaRPr lang="es-CL"/>
          </a:p>
        </p:txBody>
      </p:sp>
      <p:sp>
        <p:nvSpPr>
          <p:cNvPr id="10" name="CuadroTexto 9"/>
          <p:cNvSpPr txBox="1"/>
          <p:nvPr/>
        </p:nvSpPr>
        <p:spPr>
          <a:xfrm>
            <a:off x="7474045" y="986530"/>
            <a:ext cx="3883911" cy="338554"/>
          </a:xfrm>
          <a:prstGeom prst="rect">
            <a:avLst/>
          </a:prstGeom>
          <a:noFill/>
        </p:spPr>
        <p:txBody>
          <a:bodyPr wrap="square" rtlCol="0">
            <a:spAutoFit/>
          </a:bodyPr>
          <a:lstStyle/>
          <a:p>
            <a:r>
              <a:rPr lang="es-CL" sz="1600" b="1" dirty="0">
                <a:solidFill>
                  <a:srgbClr val="5DA899"/>
                </a:solidFill>
              </a:rPr>
              <a:t>1. INGRESO A AULA DIGITAL</a:t>
            </a:r>
          </a:p>
        </p:txBody>
      </p:sp>
      <p:pic>
        <p:nvPicPr>
          <p:cNvPr id="7" name="Imagen 6">
            <a:extLst>
              <a:ext uri="{FF2B5EF4-FFF2-40B4-BE49-F238E27FC236}">
                <a16:creationId xmlns:a16="http://schemas.microsoft.com/office/drawing/2014/main" id="{2AD9F5D5-0026-433A-A07E-8CA45CA9E95F}"/>
              </a:ext>
            </a:extLst>
          </p:cNvPr>
          <p:cNvPicPr>
            <a:picLocks noChangeAspect="1"/>
          </p:cNvPicPr>
          <p:nvPr/>
        </p:nvPicPr>
        <p:blipFill>
          <a:blip r:embed="rId4"/>
          <a:stretch>
            <a:fillRect/>
          </a:stretch>
        </p:blipFill>
        <p:spPr>
          <a:xfrm>
            <a:off x="481460" y="1483360"/>
            <a:ext cx="6752460" cy="3537167"/>
          </a:xfrm>
          <a:prstGeom prst="rect">
            <a:avLst/>
          </a:prstGeom>
        </p:spPr>
      </p:pic>
    </p:spTree>
    <p:extLst>
      <p:ext uri="{BB962C8B-B14F-4D97-AF65-F5344CB8AC3E}">
        <p14:creationId xmlns:p14="http://schemas.microsoft.com/office/powerpoint/2010/main" val="2142244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6788725" y="1309253"/>
            <a:ext cx="5034973" cy="738664"/>
          </a:xfrm>
          <a:prstGeom prst="rect">
            <a:avLst/>
          </a:prstGeom>
          <a:noFill/>
        </p:spPr>
        <p:txBody>
          <a:bodyPr wrap="square" rtlCol="0">
            <a:spAutoFit/>
          </a:bodyPr>
          <a:lstStyle>
            <a:defPPr>
              <a:defRPr lang="es-CL"/>
            </a:defPPr>
            <a:lvl1pPr algn="just">
              <a:defRPr sz="1100">
                <a:latin typeface="gobCL" pitchFamily="50" charset="0"/>
              </a:defRPr>
            </a:lvl1pPr>
          </a:lstStyle>
          <a:p>
            <a:r>
              <a:rPr lang="es-CL" sz="1400" dirty="0">
                <a:latin typeface="+mn-lt"/>
              </a:rPr>
              <a:t>Para poder explicar de mejor forma el contenido a presentar, tenemos 4 herramientas diferentes de </a:t>
            </a:r>
            <a:r>
              <a:rPr lang="es-CL" sz="1400" b="1" dirty="0">
                <a:latin typeface="+mn-lt"/>
              </a:rPr>
              <a:t>pizarra virtual</a:t>
            </a:r>
            <a:r>
              <a:rPr lang="es-CL" sz="1400" dirty="0">
                <a:latin typeface="+mn-lt"/>
              </a:rPr>
              <a:t>. Estas pueden ser utilizadas solo si el tutor lo permite.</a:t>
            </a:r>
          </a:p>
        </p:txBody>
      </p:sp>
      <p:pic>
        <p:nvPicPr>
          <p:cNvPr id="9226"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561" y="2447198"/>
            <a:ext cx="425239" cy="40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737" y="3235892"/>
            <a:ext cx="422064" cy="43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n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561" y="4088380"/>
            <a:ext cx="425239" cy="4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Imagen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499" y="4945630"/>
            <a:ext cx="417301" cy="41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7664662" y="2328230"/>
            <a:ext cx="4159036" cy="954107"/>
          </a:xfrm>
          <a:prstGeom prst="rect">
            <a:avLst/>
          </a:prstGeom>
          <a:noFill/>
        </p:spPr>
        <p:txBody>
          <a:bodyPr wrap="square" rtlCol="0">
            <a:spAutoFit/>
          </a:bodyPr>
          <a:lstStyle>
            <a:defPPr>
              <a:defRPr lang="es-CL"/>
            </a:defPPr>
            <a:lvl1pPr algn="just">
              <a:defRPr sz="1100">
                <a:latin typeface="gobCL" pitchFamily="50" charset="0"/>
              </a:defRPr>
            </a:lvl1pPr>
          </a:lstStyle>
          <a:p>
            <a:r>
              <a:rPr lang="es-419" sz="1400" dirty="0">
                <a:latin typeface="+mn-lt"/>
              </a:rPr>
              <a:t>Al hacer clic sobre este ícono, se desprenderán diferentes opciones, como por ejemplo destacar un título (texto, línea, elipse, triángulo, rectángulo, lápiz, panorama).</a:t>
            </a:r>
          </a:p>
        </p:txBody>
      </p:sp>
      <p:sp>
        <p:nvSpPr>
          <p:cNvPr id="13" name="CuadroTexto 12"/>
          <p:cNvSpPr txBox="1"/>
          <p:nvPr/>
        </p:nvSpPr>
        <p:spPr>
          <a:xfrm>
            <a:off x="7829548" y="3222398"/>
            <a:ext cx="3994150" cy="738664"/>
          </a:xfrm>
          <a:prstGeom prst="rect">
            <a:avLst/>
          </a:prstGeom>
          <a:noFill/>
        </p:spPr>
        <p:txBody>
          <a:bodyPr wrap="square" rtlCol="0">
            <a:spAutoFit/>
          </a:bodyPr>
          <a:lstStyle>
            <a:defPPr>
              <a:defRPr lang="es-CL"/>
            </a:defPPr>
            <a:lvl1pPr algn="just">
              <a:defRPr sz="1100">
                <a:latin typeface="gobCL" pitchFamily="50" charset="0"/>
              </a:defRPr>
            </a:lvl1pPr>
          </a:lstStyle>
          <a:p>
            <a:endParaRPr lang="es-419" sz="1400" dirty="0">
              <a:latin typeface="+mn-lt"/>
            </a:endParaRPr>
          </a:p>
          <a:p>
            <a:r>
              <a:rPr lang="es-419" sz="1400" dirty="0">
                <a:latin typeface="+mn-lt"/>
              </a:rPr>
              <a:t>Se utiliza para deshacer las anotaciones realizadas con el ícono anterior. </a:t>
            </a:r>
          </a:p>
        </p:txBody>
      </p:sp>
      <p:sp>
        <p:nvSpPr>
          <p:cNvPr id="23" name="CuadroTexto 22"/>
          <p:cNvSpPr txBox="1"/>
          <p:nvPr/>
        </p:nvSpPr>
        <p:spPr>
          <a:xfrm>
            <a:off x="7664660" y="4229831"/>
            <a:ext cx="4159037" cy="523220"/>
          </a:xfrm>
          <a:prstGeom prst="rect">
            <a:avLst/>
          </a:prstGeom>
          <a:noFill/>
        </p:spPr>
        <p:txBody>
          <a:bodyPr wrap="square" rtlCol="0">
            <a:spAutoFit/>
          </a:bodyPr>
          <a:lstStyle>
            <a:defPPr>
              <a:defRPr lang="es-CL"/>
            </a:defPPr>
            <a:lvl1pPr algn="just">
              <a:defRPr sz="1100">
                <a:latin typeface="gobCL" pitchFamily="50" charset="0"/>
              </a:defRPr>
            </a:lvl1pPr>
          </a:lstStyle>
          <a:p>
            <a:r>
              <a:rPr lang="es-419" sz="1400" dirty="0">
                <a:latin typeface="+mn-lt"/>
              </a:rPr>
              <a:t>Esta herramienta sirve para eliminar todas las anotaciones.</a:t>
            </a:r>
          </a:p>
        </p:txBody>
      </p:sp>
      <p:sp>
        <p:nvSpPr>
          <p:cNvPr id="24" name="CuadroTexto 23"/>
          <p:cNvSpPr txBox="1"/>
          <p:nvPr/>
        </p:nvSpPr>
        <p:spPr>
          <a:xfrm>
            <a:off x="7675774" y="4984047"/>
            <a:ext cx="4147923" cy="738664"/>
          </a:xfrm>
          <a:prstGeom prst="rect">
            <a:avLst/>
          </a:prstGeom>
          <a:noFill/>
        </p:spPr>
        <p:txBody>
          <a:bodyPr wrap="square" rtlCol="0">
            <a:spAutoFit/>
          </a:bodyPr>
          <a:lstStyle>
            <a:defPPr>
              <a:defRPr lang="es-CL"/>
            </a:defPPr>
            <a:lvl1pPr algn="just">
              <a:defRPr sz="1100">
                <a:latin typeface="gobCL" pitchFamily="50" charset="0"/>
              </a:defRPr>
            </a:lvl1pPr>
          </a:lstStyle>
          <a:p>
            <a:r>
              <a:rPr lang="es-419" sz="1400" dirty="0">
                <a:latin typeface="+mn-lt"/>
              </a:rPr>
              <a:t>Activa el modo multiusuario de pizarra, permite que los participantes también utilicen todas las herramientas antes mencionadas. </a:t>
            </a:r>
          </a:p>
        </p:txBody>
      </p:sp>
      <p:pic>
        <p:nvPicPr>
          <p:cNvPr id="21" name="Imagen 20"/>
          <p:cNvPicPr>
            <a:picLocks noChangeAspect="1"/>
          </p:cNvPicPr>
          <p:nvPr/>
        </p:nvPicPr>
        <p:blipFill>
          <a:blip r:embed="rId7"/>
          <a:stretch>
            <a:fillRect/>
          </a:stretch>
        </p:blipFill>
        <p:spPr>
          <a:xfrm>
            <a:off x="481460" y="0"/>
            <a:ext cx="1059957" cy="181308"/>
          </a:xfrm>
          <a:prstGeom prst="rect">
            <a:avLst/>
          </a:prstGeom>
        </p:spPr>
      </p:pic>
      <p:sp>
        <p:nvSpPr>
          <p:cNvPr id="20" name="Marcador de número de diapositiva 4"/>
          <p:cNvSpPr>
            <a:spLocks noGrp="1"/>
          </p:cNvSpPr>
          <p:nvPr>
            <p:ph type="sldNum" sz="quarter" idx="12"/>
          </p:nvPr>
        </p:nvSpPr>
        <p:spPr>
          <a:xfrm>
            <a:off x="8610600" y="6356350"/>
            <a:ext cx="2743200" cy="365125"/>
          </a:xfrm>
        </p:spPr>
        <p:txBody>
          <a:bodyPr/>
          <a:lstStyle/>
          <a:p>
            <a:pPr>
              <a:defRPr/>
            </a:pPr>
            <a:r>
              <a:rPr lang="es-CL" dirty="0"/>
              <a:t>45</a:t>
            </a:r>
          </a:p>
        </p:txBody>
      </p:sp>
      <p:sp>
        <p:nvSpPr>
          <p:cNvPr id="26" name="Rectángulo 25"/>
          <p:cNvSpPr/>
          <p:nvPr/>
        </p:nvSpPr>
        <p:spPr>
          <a:xfrm>
            <a:off x="6788725" y="956669"/>
            <a:ext cx="5034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descr="Captura de pantalla de la sala BBB"/>
          <p:cNvPicPr>
            <a:picLocks noChangeAspect="1"/>
          </p:cNvPicPr>
          <p:nvPr/>
        </p:nvPicPr>
        <p:blipFill>
          <a:blip r:embed="rId8"/>
          <a:stretch>
            <a:fillRect/>
          </a:stretch>
        </p:blipFill>
        <p:spPr>
          <a:xfrm>
            <a:off x="481459" y="1286680"/>
            <a:ext cx="5947049" cy="4610100"/>
          </a:xfrm>
          <a:prstGeom prst="rect">
            <a:avLst/>
          </a:prstGeom>
          <a:ln w="3175">
            <a:solidFill>
              <a:schemeClr val="tx1"/>
            </a:solidFill>
          </a:ln>
        </p:spPr>
      </p:pic>
    </p:spTree>
    <p:extLst>
      <p:ext uri="{BB962C8B-B14F-4D97-AF65-F5344CB8AC3E}">
        <p14:creationId xmlns:p14="http://schemas.microsoft.com/office/powerpoint/2010/main" val="3730254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Imagen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768502" y="1380091"/>
            <a:ext cx="504882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j-lt"/>
              </a:rPr>
              <a:t>Otra opción de material para compartir en vivo, es la opción de video, para esto debes hacer clic en “Buscar un video externo”. </a:t>
            </a:r>
          </a:p>
          <a:p>
            <a:endParaRPr lang="es-CL" sz="1400" dirty="0">
              <a:latin typeface="+mj-lt"/>
            </a:endParaRPr>
          </a:p>
          <a:p>
            <a:r>
              <a:rPr lang="es-CL" sz="1400" dirty="0">
                <a:latin typeface="+mj-lt"/>
              </a:rPr>
              <a:t>Se abrirá una ventana que te permitirá ingresar la URL (YouTube, </a:t>
            </a:r>
            <a:r>
              <a:rPr lang="es-CL" sz="1400" dirty="0" err="1">
                <a:latin typeface="+mj-lt"/>
              </a:rPr>
              <a:t>Vimeo</a:t>
            </a:r>
            <a:r>
              <a:rPr lang="es-CL" sz="1400" dirty="0">
                <a:latin typeface="+mj-lt"/>
              </a:rPr>
              <a:t>). Finalmente, haz clic en “Compartir un nuevo video”. Y este se visualizará para todos los alumnos presentes en la sala virtual el momento de transmitir la clase.</a:t>
            </a:r>
          </a:p>
          <a:p>
            <a:endParaRPr lang="es-CL" sz="1400" dirty="0">
              <a:latin typeface="+mj-lt"/>
            </a:endParaRPr>
          </a:p>
        </p:txBody>
      </p:sp>
      <p:sp>
        <p:nvSpPr>
          <p:cNvPr id="5" name="Marcador de número de diapositiva 4"/>
          <p:cNvSpPr>
            <a:spLocks noGrp="1"/>
          </p:cNvSpPr>
          <p:nvPr>
            <p:ph type="sldNum" sz="quarter" idx="12"/>
          </p:nvPr>
        </p:nvSpPr>
        <p:spPr/>
        <p:txBody>
          <a:bodyPr/>
          <a:lstStyle/>
          <a:p>
            <a:pPr>
              <a:defRPr/>
            </a:pPr>
            <a:fld id="{0699DFFB-4173-46C3-A07E-9E868B758327}" type="slidenum">
              <a:rPr lang="es-CL" smtClean="0"/>
              <a:pPr>
                <a:defRPr/>
              </a:pPr>
              <a:t>41</a:t>
            </a:fld>
            <a:endParaRPr lang="es-CL"/>
          </a:p>
        </p:txBody>
      </p:sp>
      <p:sp>
        <p:nvSpPr>
          <p:cNvPr id="17" name="Rectángulo 16"/>
          <p:cNvSpPr/>
          <p:nvPr/>
        </p:nvSpPr>
        <p:spPr>
          <a:xfrm>
            <a:off x="6774873" y="942894"/>
            <a:ext cx="5042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3" name="Imagen 2" descr="Captura de pantalla que muestra como compartir material en vivo."/>
          <p:cNvPicPr>
            <a:picLocks noChangeAspect="1"/>
          </p:cNvPicPr>
          <p:nvPr/>
        </p:nvPicPr>
        <p:blipFill>
          <a:blip r:embed="rId3"/>
          <a:stretch>
            <a:fillRect/>
          </a:stretch>
        </p:blipFill>
        <p:spPr>
          <a:xfrm>
            <a:off x="481013" y="1281448"/>
            <a:ext cx="5086350" cy="3829050"/>
          </a:xfrm>
          <a:prstGeom prst="rect">
            <a:avLst/>
          </a:prstGeom>
        </p:spPr>
      </p:pic>
      <p:pic>
        <p:nvPicPr>
          <p:cNvPr id="11" name="Imagen 10"/>
          <p:cNvPicPr>
            <a:picLocks noChangeAspect="1"/>
          </p:cNvPicPr>
          <p:nvPr/>
        </p:nvPicPr>
        <p:blipFill>
          <a:blip r:embed="rId4"/>
          <a:stretch>
            <a:fillRect/>
          </a:stretch>
        </p:blipFill>
        <p:spPr>
          <a:xfrm>
            <a:off x="3641582" y="3703947"/>
            <a:ext cx="4221947" cy="2813102"/>
          </a:xfrm>
          <a:prstGeom prst="rect">
            <a:avLst/>
          </a:prstGeom>
          <a:ln>
            <a:solidFill>
              <a:schemeClr val="tx1"/>
            </a:solidFill>
          </a:ln>
        </p:spPr>
      </p:pic>
    </p:spTree>
    <p:extLst>
      <p:ext uri="{BB962C8B-B14F-4D97-AF65-F5344CB8AC3E}">
        <p14:creationId xmlns:p14="http://schemas.microsoft.com/office/powerpoint/2010/main" val="3478807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n 17"/>
          <p:cNvPicPr>
            <a:picLocks noChangeAspect="1"/>
          </p:cNvPicPr>
          <p:nvPr/>
        </p:nvPicPr>
        <p:blipFill>
          <a:blip r:embed="rId2" cstate="print">
            <a:extLst>
              <a:ext uri="{28A0092B-C50C-407E-A947-70E740481C1C}">
                <a14:useLocalDpi xmlns:a14="http://schemas.microsoft.com/office/drawing/2010/main" val="0"/>
              </a:ext>
            </a:extLst>
          </a:blip>
          <a:srcRect t="7697" r="33900" b="44044"/>
          <a:stretch>
            <a:fillRect/>
          </a:stretch>
        </p:blipFill>
        <p:spPr bwMode="auto">
          <a:xfrm>
            <a:off x="6511925" y="2192338"/>
            <a:ext cx="5675313"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agen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uadroTexto 27"/>
          <p:cNvSpPr txBox="1"/>
          <p:nvPr/>
        </p:nvSpPr>
        <p:spPr>
          <a:xfrm>
            <a:off x="6830289" y="1337346"/>
            <a:ext cx="499340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Otra herramienta para usar en las clases en vivo, son las encuestas rápidas, las cuales nos permiten dar énfasis a una pregunta que podamos efectuar transmitida por voz y que los estudiantes puedan marcar la respuesta que creen correcta. Para acceder a ella, deberás seleccionar la opción “I</a:t>
            </a:r>
            <a:r>
              <a:rPr lang="es-CL" sz="1400" b="1" dirty="0">
                <a:latin typeface="+mn-lt"/>
              </a:rPr>
              <a:t>niciar una encuesta</a:t>
            </a:r>
            <a:r>
              <a:rPr lang="es-CL" sz="1400" dirty="0">
                <a:latin typeface="+mn-lt"/>
              </a:rPr>
              <a:t>”.</a:t>
            </a:r>
          </a:p>
          <a:p>
            <a:endParaRPr lang="es-CL" sz="1400" dirty="0">
              <a:latin typeface="+mn-lt"/>
            </a:endParaRPr>
          </a:p>
          <a:p>
            <a:r>
              <a:rPr lang="es-CL" sz="1400" dirty="0">
                <a:latin typeface="+mn-lt"/>
              </a:rPr>
              <a:t>Selecciona una de las opciones para iniciar tu encuesta, según el tipo de pregunta que realizarás al grupo de estudiantes y temática. También puedes hacer una encuesta más personalizada, para eso haz clic en </a:t>
            </a:r>
            <a:r>
              <a:rPr lang="es-CL" sz="1400" b="1" dirty="0">
                <a:latin typeface="+mn-lt"/>
              </a:rPr>
              <a:t>“Encuesta personalizada”. </a:t>
            </a:r>
          </a:p>
          <a:p>
            <a:endParaRPr lang="es-CL" sz="1400" dirty="0">
              <a:latin typeface="+mn-lt"/>
            </a:endParaRPr>
          </a:p>
        </p:txBody>
      </p:sp>
      <p:sp>
        <p:nvSpPr>
          <p:cNvPr id="5" name="Marcador de número de diapositiva 4"/>
          <p:cNvSpPr>
            <a:spLocks noGrp="1"/>
          </p:cNvSpPr>
          <p:nvPr>
            <p:ph type="sldNum" sz="quarter" idx="12"/>
          </p:nvPr>
        </p:nvSpPr>
        <p:spPr/>
        <p:txBody>
          <a:bodyPr/>
          <a:lstStyle/>
          <a:p>
            <a:pPr>
              <a:defRPr/>
            </a:pPr>
            <a:fld id="{FC62DC87-642E-44AC-A1A4-3A6E771BD1D4}" type="slidenum">
              <a:rPr lang="es-CL" smtClean="0"/>
              <a:pPr>
                <a:defRPr/>
              </a:pPr>
              <a:t>42</a:t>
            </a:fld>
            <a:endParaRPr lang="es-CL"/>
          </a:p>
        </p:txBody>
      </p:sp>
      <p:sp>
        <p:nvSpPr>
          <p:cNvPr id="16" name="Rectángulo 15"/>
          <p:cNvSpPr/>
          <p:nvPr/>
        </p:nvSpPr>
        <p:spPr>
          <a:xfrm>
            <a:off x="6830289" y="862267"/>
            <a:ext cx="5181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10" name="Imagen 9" descr="Captura depantalla como crear una encuesta."/>
          <p:cNvPicPr>
            <a:picLocks noChangeAspect="1"/>
          </p:cNvPicPr>
          <p:nvPr/>
        </p:nvPicPr>
        <p:blipFill>
          <a:blip r:embed="rId4"/>
          <a:stretch>
            <a:fillRect/>
          </a:stretch>
        </p:blipFill>
        <p:spPr>
          <a:xfrm>
            <a:off x="481013" y="1171176"/>
            <a:ext cx="5086350" cy="3829050"/>
          </a:xfrm>
          <a:prstGeom prst="rect">
            <a:avLst/>
          </a:prstGeom>
        </p:spPr>
      </p:pic>
      <p:pic>
        <p:nvPicPr>
          <p:cNvPr id="11" name="Imagen 5"/>
          <p:cNvPicPr>
            <a:picLocks noChangeAspect="1" noChangeArrowheads="1"/>
          </p:cNvPicPr>
          <p:nvPr/>
        </p:nvPicPr>
        <p:blipFill rotWithShape="1">
          <a:blip r:embed="rId5">
            <a:extLst>
              <a:ext uri="{28A0092B-C50C-407E-A947-70E740481C1C}">
                <a14:useLocalDpi xmlns:a14="http://schemas.microsoft.com/office/drawing/2010/main" val="0"/>
              </a:ext>
            </a:extLst>
          </a:blip>
          <a:srcRect r="2269" b="26917"/>
          <a:stretch/>
        </p:blipFill>
        <p:spPr bwMode="auto">
          <a:xfrm>
            <a:off x="3754911" y="3629020"/>
            <a:ext cx="2689069" cy="27424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527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n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801767" y="1359310"/>
            <a:ext cx="468052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Se desplegarán 5 casillas, donde será posible agregar respuestas de encuesta (rojo, negro). </a:t>
            </a:r>
          </a:p>
          <a:p>
            <a:endParaRPr lang="es-CL" sz="1400" dirty="0">
              <a:latin typeface="+mn-lt"/>
            </a:endParaRPr>
          </a:p>
          <a:p>
            <a:r>
              <a:rPr lang="es-CL" sz="1400" dirty="0">
                <a:latin typeface="+mn-lt"/>
              </a:rPr>
              <a:t>Al hacer clic en </a:t>
            </a:r>
            <a:r>
              <a:rPr lang="es-CL" sz="1400" b="1" dirty="0">
                <a:latin typeface="+mn-lt"/>
              </a:rPr>
              <a:t>“Iniciar encuesta personalizada” </a:t>
            </a:r>
            <a:r>
              <a:rPr lang="es-CL" sz="1400" dirty="0">
                <a:latin typeface="+mn-lt"/>
              </a:rPr>
              <a:t>o seleccionar una encuesta predeterminada, podrás observar las respuestas en vivo. </a:t>
            </a:r>
          </a:p>
          <a:p>
            <a:endParaRPr lang="es-CL" sz="1400" dirty="0">
              <a:latin typeface="+mn-lt"/>
            </a:endParaRPr>
          </a:p>
        </p:txBody>
      </p:sp>
      <p:sp>
        <p:nvSpPr>
          <p:cNvPr id="5" name="Marcador de número de diapositiva 4"/>
          <p:cNvSpPr>
            <a:spLocks noGrp="1"/>
          </p:cNvSpPr>
          <p:nvPr>
            <p:ph type="sldNum" sz="quarter" idx="12"/>
          </p:nvPr>
        </p:nvSpPr>
        <p:spPr/>
        <p:txBody>
          <a:bodyPr/>
          <a:lstStyle/>
          <a:p>
            <a:pPr>
              <a:defRPr/>
            </a:pPr>
            <a:fld id="{5EB3BB25-AA15-48D8-B554-F16F51F0100F}" type="slidenum">
              <a:rPr lang="es-CL" smtClean="0"/>
              <a:pPr>
                <a:defRPr/>
              </a:pPr>
              <a:t>43</a:t>
            </a:fld>
            <a:endParaRPr lang="es-CL"/>
          </a:p>
        </p:txBody>
      </p:sp>
      <p:sp>
        <p:nvSpPr>
          <p:cNvPr id="19" name="Rectángulo 18"/>
          <p:cNvSpPr/>
          <p:nvPr/>
        </p:nvSpPr>
        <p:spPr>
          <a:xfrm>
            <a:off x="6801767" y="825030"/>
            <a:ext cx="51596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pic>
        <p:nvPicPr>
          <p:cNvPr id="2" name="Imagen 1"/>
          <p:cNvPicPr>
            <a:picLocks noChangeAspect="1"/>
          </p:cNvPicPr>
          <p:nvPr/>
        </p:nvPicPr>
        <p:blipFill>
          <a:blip r:embed="rId3"/>
          <a:stretch>
            <a:fillRect/>
          </a:stretch>
        </p:blipFill>
        <p:spPr>
          <a:xfrm>
            <a:off x="481013" y="1163584"/>
            <a:ext cx="3449781" cy="4214698"/>
          </a:xfrm>
          <a:prstGeom prst="rect">
            <a:avLst/>
          </a:prstGeom>
          <a:ln w="3175">
            <a:solidFill>
              <a:schemeClr val="tx1"/>
            </a:solidFill>
          </a:ln>
        </p:spPr>
      </p:pic>
      <p:pic>
        <p:nvPicPr>
          <p:cNvPr id="3" name="Imagen 2" descr="Captura  de pantalla que muestra como agregar preguntas a encuesta."/>
          <p:cNvPicPr>
            <a:picLocks noChangeAspect="1"/>
          </p:cNvPicPr>
          <p:nvPr/>
        </p:nvPicPr>
        <p:blipFill>
          <a:blip r:embed="rId4"/>
          <a:stretch>
            <a:fillRect/>
          </a:stretch>
        </p:blipFill>
        <p:spPr>
          <a:xfrm>
            <a:off x="3380510" y="3155950"/>
            <a:ext cx="2840181" cy="3200400"/>
          </a:xfrm>
          <a:prstGeom prst="rect">
            <a:avLst/>
          </a:prstGeom>
          <a:ln w="3175">
            <a:solidFill>
              <a:schemeClr val="tx1"/>
            </a:solidFill>
          </a:ln>
        </p:spPr>
      </p:pic>
    </p:spTree>
    <p:extLst>
      <p:ext uri="{BB962C8B-B14F-4D97-AF65-F5344CB8AC3E}">
        <p14:creationId xmlns:p14="http://schemas.microsoft.com/office/powerpoint/2010/main" val="393481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7111444" y="2708587"/>
            <a:ext cx="3902392" cy="3226978"/>
          </a:xfrm>
          <a:prstGeom prst="rect">
            <a:avLst/>
          </a:prstGeom>
          <a:ln>
            <a:solidFill>
              <a:schemeClr val="tx1"/>
            </a:solidFill>
          </a:ln>
        </p:spPr>
      </p:pic>
      <p:pic>
        <p:nvPicPr>
          <p:cNvPr id="15363"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adroTexto 20"/>
          <p:cNvSpPr txBox="1"/>
          <p:nvPr/>
        </p:nvSpPr>
        <p:spPr>
          <a:xfrm>
            <a:off x="6844144" y="1363279"/>
            <a:ext cx="48111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L"/>
            </a:defPPr>
            <a:lvl1pPr algn="just">
              <a:lnSpc>
                <a:spcPct val="100000"/>
              </a:lnSpc>
              <a:buFontTx/>
              <a:buNone/>
              <a:defRPr sz="1100">
                <a:latin typeface="gobCL" pitchFamily="50"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L" sz="1400" dirty="0">
                <a:latin typeface="+mn-lt"/>
              </a:rPr>
              <a:t>Si deseas que los participantes vean los resultados, haz clic en </a:t>
            </a:r>
            <a:r>
              <a:rPr lang="es-CL" sz="1400" b="1" dirty="0">
                <a:latin typeface="+mn-lt"/>
              </a:rPr>
              <a:t>“Publicar resultados de la cuenta” </a:t>
            </a:r>
            <a:r>
              <a:rPr lang="es-CL" sz="1400" dirty="0">
                <a:latin typeface="+mn-lt"/>
              </a:rPr>
              <a:t>y se visualizarán al costado derecho de la pantalla.</a:t>
            </a:r>
          </a:p>
        </p:txBody>
      </p:sp>
      <p:cxnSp>
        <p:nvCxnSpPr>
          <p:cNvPr id="24" name="Conector: angular 23"/>
          <p:cNvCxnSpPr>
            <a:cxnSpLocks/>
          </p:cNvCxnSpPr>
          <p:nvPr/>
        </p:nvCxnSpPr>
        <p:spPr>
          <a:xfrm>
            <a:off x="3567197" y="2639828"/>
            <a:ext cx="6080791" cy="2472205"/>
          </a:xfrm>
          <a:prstGeom prst="bentConnector3">
            <a:avLst/>
          </a:prstGeom>
          <a:ln w="381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Marcador de número de diapositiva 4"/>
          <p:cNvSpPr>
            <a:spLocks noGrp="1"/>
          </p:cNvSpPr>
          <p:nvPr>
            <p:ph type="sldNum" sz="quarter" idx="12"/>
          </p:nvPr>
        </p:nvSpPr>
        <p:spPr/>
        <p:txBody>
          <a:bodyPr/>
          <a:lstStyle/>
          <a:p>
            <a:pPr>
              <a:defRPr/>
            </a:pPr>
            <a:fld id="{A4240B33-D925-4C02-B1E9-55863973DF6A}" type="slidenum">
              <a:rPr lang="es-CL" smtClean="0"/>
              <a:pPr>
                <a:defRPr/>
              </a:pPr>
              <a:t>44</a:t>
            </a:fld>
            <a:endParaRPr lang="es-CL"/>
          </a:p>
        </p:txBody>
      </p:sp>
      <p:sp>
        <p:nvSpPr>
          <p:cNvPr id="3" name="Rectángulo 2"/>
          <p:cNvSpPr/>
          <p:nvPr/>
        </p:nvSpPr>
        <p:spPr>
          <a:xfrm>
            <a:off x="643301" y="1514045"/>
            <a:ext cx="2850397" cy="55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p:cNvSpPr/>
          <p:nvPr/>
        </p:nvSpPr>
        <p:spPr>
          <a:xfrm>
            <a:off x="481013" y="1392865"/>
            <a:ext cx="3012685" cy="67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descr="Captura de pantalla que muestra como publicar  los resultados. "/>
          <p:cNvPicPr>
            <a:picLocks noChangeAspect="1"/>
          </p:cNvPicPr>
          <p:nvPr/>
        </p:nvPicPr>
        <p:blipFill>
          <a:blip r:embed="rId4"/>
          <a:stretch>
            <a:fillRect/>
          </a:stretch>
        </p:blipFill>
        <p:spPr>
          <a:xfrm>
            <a:off x="481013" y="1101850"/>
            <a:ext cx="3232005" cy="3462828"/>
          </a:xfrm>
          <a:prstGeom prst="rect">
            <a:avLst/>
          </a:prstGeom>
          <a:ln>
            <a:solidFill>
              <a:schemeClr val="tx1"/>
            </a:solidFill>
          </a:ln>
        </p:spPr>
      </p:pic>
      <p:sp>
        <p:nvSpPr>
          <p:cNvPr id="17" name="Rectángulo 16"/>
          <p:cNvSpPr/>
          <p:nvPr/>
        </p:nvSpPr>
        <p:spPr>
          <a:xfrm>
            <a:off x="6844144" y="890680"/>
            <a:ext cx="5070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419" altLang="es-419" sz="1600" b="1" dirty="0">
                <a:solidFill>
                  <a:srgbClr val="5DA899"/>
                </a:solidFill>
              </a:rPr>
              <a:t>5. HERRAMIENTAS PARA LAS CLASES EN BIGBLUEBUTTON</a:t>
            </a:r>
          </a:p>
        </p:txBody>
      </p:sp>
    </p:spTree>
    <p:extLst>
      <p:ext uri="{BB962C8B-B14F-4D97-AF65-F5344CB8AC3E}">
        <p14:creationId xmlns:p14="http://schemas.microsoft.com/office/powerpoint/2010/main" val="3040144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uadroTexto 12"/>
          <p:cNvSpPr txBox="1">
            <a:spLocks noChangeArrowheads="1"/>
          </p:cNvSpPr>
          <p:nvPr/>
        </p:nvSpPr>
        <p:spPr bwMode="auto">
          <a:xfrm>
            <a:off x="6935787" y="1456291"/>
            <a:ext cx="490984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L" sz="1400" dirty="0">
                <a:latin typeface="+mn-lt"/>
              </a:rPr>
              <a:t>Dentro de la plataforma, se encontrará la opción de barra de accesibilidad, la cual cuenta con diferentes opciones de uso: </a:t>
            </a:r>
          </a:p>
          <a:p>
            <a:pPr algn="just">
              <a:lnSpc>
                <a:spcPct val="100000"/>
              </a:lnSpc>
              <a:spcBef>
                <a:spcPct val="0"/>
              </a:spcBef>
              <a:buFontTx/>
              <a:buNone/>
            </a:pPr>
            <a:endParaRPr lang="es-CL" sz="1400" dirty="0">
              <a:latin typeface="+mn-lt"/>
            </a:endParaRPr>
          </a:p>
          <a:p>
            <a:pPr marL="285750" indent="-285750" algn="just">
              <a:lnSpc>
                <a:spcPct val="100000"/>
              </a:lnSpc>
              <a:spcBef>
                <a:spcPct val="0"/>
              </a:spcBef>
              <a:buFont typeface="Wingdings" panose="05000000000000000000" pitchFamily="2" charset="2"/>
              <a:buChar char="ü"/>
            </a:pPr>
            <a:r>
              <a:rPr lang="es-CL" sz="1400" dirty="0">
                <a:latin typeface="+mn-lt"/>
              </a:rPr>
              <a:t>Aumentar o disminuir de forma automática la letra de la plataforma usando los botones con los iconos de lupas, </a:t>
            </a:r>
          </a:p>
          <a:p>
            <a:pPr marL="285750" indent="-285750" algn="just">
              <a:lnSpc>
                <a:spcPct val="100000"/>
              </a:lnSpc>
              <a:spcBef>
                <a:spcPct val="0"/>
              </a:spcBef>
              <a:buFont typeface="Wingdings" panose="05000000000000000000" pitchFamily="2" charset="2"/>
              <a:buChar char="ü"/>
            </a:pPr>
            <a:r>
              <a:rPr lang="es-CL" sz="1400" dirty="0">
                <a:latin typeface="+mn-lt"/>
              </a:rPr>
              <a:t>Cambiar la fuente de las páginas con el ícono con la letra T, </a:t>
            </a:r>
          </a:p>
          <a:p>
            <a:pPr marL="285750" indent="-285750" algn="just">
              <a:lnSpc>
                <a:spcPct val="100000"/>
              </a:lnSpc>
              <a:spcBef>
                <a:spcPct val="0"/>
              </a:spcBef>
              <a:buFont typeface="Wingdings" panose="05000000000000000000" pitchFamily="2" charset="2"/>
              <a:buChar char="ü"/>
            </a:pPr>
            <a:r>
              <a:rPr lang="es-CL" sz="1400" dirty="0">
                <a:latin typeface="+mn-lt"/>
              </a:rPr>
              <a:t>Buscar sinónimos de palabras seleccionando una palabra y luego presionando el ícono de libro</a:t>
            </a:r>
          </a:p>
          <a:p>
            <a:pPr marL="285750" indent="-285750" algn="just">
              <a:lnSpc>
                <a:spcPct val="100000"/>
              </a:lnSpc>
              <a:spcBef>
                <a:spcPct val="0"/>
              </a:spcBef>
              <a:buFont typeface="Wingdings" panose="05000000000000000000" pitchFamily="2" charset="2"/>
              <a:buChar char="ü"/>
            </a:pPr>
            <a:r>
              <a:rPr lang="es-CL" sz="1400" dirty="0">
                <a:latin typeface="+mn-lt"/>
              </a:rPr>
              <a:t>Leer los textos con audio, al seleccionar una palabra y luego hacer clic en el ícono de parlante, </a:t>
            </a:r>
          </a:p>
          <a:p>
            <a:pPr marL="285750" indent="-285750" algn="just">
              <a:lnSpc>
                <a:spcPct val="100000"/>
              </a:lnSpc>
              <a:spcBef>
                <a:spcPct val="0"/>
              </a:spcBef>
              <a:buFont typeface="Wingdings" panose="05000000000000000000" pitchFamily="2" charset="2"/>
              <a:buChar char="ü"/>
            </a:pPr>
            <a:r>
              <a:rPr lang="es-CL" sz="1400" dirty="0">
                <a:latin typeface="+mn-lt"/>
              </a:rPr>
              <a:t>Cambiar los contrastes del sitio, con la opción del botón de 4 colores.</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r>
              <a:rPr lang="es-CL" sz="1400" dirty="0">
                <a:latin typeface="+mn-lt"/>
              </a:rPr>
              <a:t>Para devolver los cambios, se puede hacer clic en el icono con la fecha azul que apunta a la izquierda y para finalmente cerrar la barra, se usa el icono con la cruz roja.</a:t>
            </a:r>
          </a:p>
        </p:txBody>
      </p:sp>
      <p:sp>
        <p:nvSpPr>
          <p:cNvPr id="7" name="Marcador de número de diapositiva 6"/>
          <p:cNvSpPr>
            <a:spLocks noGrp="1"/>
          </p:cNvSpPr>
          <p:nvPr>
            <p:ph type="sldNum" sz="quarter" idx="12"/>
          </p:nvPr>
        </p:nvSpPr>
        <p:spPr/>
        <p:txBody>
          <a:bodyPr/>
          <a:lstStyle/>
          <a:p>
            <a:pPr>
              <a:defRPr/>
            </a:pPr>
            <a:fld id="{25CC3CAE-9E55-437C-AF24-C66F979B3BF3}" type="slidenum">
              <a:rPr lang="es-CL" smtClean="0"/>
              <a:pPr>
                <a:defRPr/>
              </a:pPr>
              <a:t>45</a:t>
            </a:fld>
            <a:endParaRPr lang="es-CL"/>
          </a:p>
        </p:txBody>
      </p:sp>
      <p:sp>
        <p:nvSpPr>
          <p:cNvPr id="16" name="Rectángulo 15"/>
          <p:cNvSpPr/>
          <p:nvPr/>
        </p:nvSpPr>
        <p:spPr>
          <a:xfrm>
            <a:off x="6935787" y="1010161"/>
            <a:ext cx="46471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s-419" altLang="es-419" sz="1600" b="1" dirty="0">
                <a:solidFill>
                  <a:srgbClr val="5DA899"/>
                </a:solidFill>
              </a:rPr>
              <a:t>6. ACCESIBILIDAD</a:t>
            </a:r>
            <a:endParaRPr lang="es-CL" sz="1600" b="1" dirty="0">
              <a:solidFill>
                <a:srgbClr val="5DA899"/>
              </a:solidFill>
            </a:endParaRPr>
          </a:p>
        </p:txBody>
      </p:sp>
      <p:pic>
        <p:nvPicPr>
          <p:cNvPr id="2" name="Imagen 1" descr="Captura de pantalla de la barra ATbar"/>
          <p:cNvPicPr>
            <a:picLocks noChangeAspect="1"/>
          </p:cNvPicPr>
          <p:nvPr/>
        </p:nvPicPr>
        <p:blipFill>
          <a:blip r:embed="rId4"/>
          <a:stretch>
            <a:fillRect/>
          </a:stretch>
        </p:blipFill>
        <p:spPr>
          <a:xfrm>
            <a:off x="1359795" y="1348715"/>
            <a:ext cx="5010150" cy="1114425"/>
          </a:xfrm>
          <a:prstGeom prst="rect">
            <a:avLst/>
          </a:prstGeom>
          <a:ln w="3175">
            <a:solidFill>
              <a:schemeClr val="tx1"/>
            </a:solidFill>
          </a:ln>
        </p:spPr>
      </p:pic>
    </p:spTree>
    <p:extLst>
      <p:ext uri="{BB962C8B-B14F-4D97-AF65-F5344CB8AC3E}">
        <p14:creationId xmlns:p14="http://schemas.microsoft.com/office/powerpoint/2010/main" val="279067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n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0"/>
            <a:ext cx="10604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uadroTexto 12"/>
          <p:cNvSpPr txBox="1">
            <a:spLocks noChangeArrowheads="1"/>
          </p:cNvSpPr>
          <p:nvPr/>
        </p:nvSpPr>
        <p:spPr bwMode="auto">
          <a:xfrm>
            <a:off x="6801316" y="1476261"/>
            <a:ext cx="4909849"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s-CL" sz="1400" dirty="0">
                <a:latin typeface="+mn-lt"/>
              </a:rPr>
              <a:t>Otra opción de accesibilidad que estará presente en Aula Digital, es un bloque presente al costado derecho del sitio, el cual nos permitirá cambiar al contraste del sitio, como lo muestran los iconos amarillo, celeste y negro, los cuales cambiarán los contrastes según cada color.</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r>
              <a:rPr lang="es-CL" sz="1400" dirty="0">
                <a:latin typeface="+mn-lt"/>
              </a:rPr>
              <a:t>Otra opción será la de guardar la configuración, la cual se activa al hacer clic en el icono con la flecha azul. Podremos de igual forma disminuir y aumentar los tamaños de las letras con el icono A- y A+.</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r>
              <a:rPr lang="es-CL" sz="1400" dirty="0">
                <a:latin typeface="+mn-lt"/>
              </a:rPr>
              <a:t>Finalmente, desde este bloque, podemos ocultar o dejar disponible la barra revisada anteriormente con la opción de desplegar, la cual  también permite ocultar la barra,  o dejarla fija como viene por defecto.</a:t>
            </a:r>
          </a:p>
          <a:p>
            <a:pPr algn="just">
              <a:lnSpc>
                <a:spcPct val="100000"/>
              </a:lnSpc>
              <a:spcBef>
                <a:spcPct val="0"/>
              </a:spcBef>
              <a:buFontTx/>
              <a:buNone/>
            </a:pPr>
            <a:endParaRPr lang="es-CL" sz="1400" dirty="0">
              <a:latin typeface="+mn-lt"/>
            </a:endParaRPr>
          </a:p>
          <a:p>
            <a:pPr algn="just">
              <a:lnSpc>
                <a:spcPct val="100000"/>
              </a:lnSpc>
              <a:spcBef>
                <a:spcPct val="0"/>
              </a:spcBef>
              <a:buFontTx/>
              <a:buNone/>
            </a:pPr>
            <a:endParaRPr lang="es-CL" sz="1400" dirty="0">
              <a:latin typeface="+mn-lt"/>
            </a:endParaRPr>
          </a:p>
        </p:txBody>
      </p:sp>
      <p:sp>
        <p:nvSpPr>
          <p:cNvPr id="7" name="Marcador de número de diapositiva 6"/>
          <p:cNvSpPr>
            <a:spLocks noGrp="1"/>
          </p:cNvSpPr>
          <p:nvPr>
            <p:ph type="sldNum" sz="quarter" idx="12"/>
          </p:nvPr>
        </p:nvSpPr>
        <p:spPr/>
        <p:txBody>
          <a:bodyPr/>
          <a:lstStyle/>
          <a:p>
            <a:pPr>
              <a:defRPr/>
            </a:pPr>
            <a:fld id="{25CC3CAE-9E55-437C-AF24-C66F979B3BF3}" type="slidenum">
              <a:rPr lang="es-CL" smtClean="0"/>
              <a:pPr>
                <a:defRPr/>
              </a:pPr>
              <a:t>46</a:t>
            </a:fld>
            <a:endParaRPr lang="es-CL"/>
          </a:p>
        </p:txBody>
      </p:sp>
      <p:sp>
        <p:nvSpPr>
          <p:cNvPr id="11" name="Rectángulo 10"/>
          <p:cNvSpPr/>
          <p:nvPr/>
        </p:nvSpPr>
        <p:spPr>
          <a:xfrm>
            <a:off x="6801316" y="927783"/>
            <a:ext cx="46471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s-419" altLang="es-419" sz="1600" b="1" dirty="0">
                <a:solidFill>
                  <a:srgbClr val="5DA899"/>
                </a:solidFill>
              </a:rPr>
              <a:t>6. ACCESIBILIDAD</a:t>
            </a:r>
            <a:endParaRPr lang="es-CL" sz="1600" b="1" dirty="0">
              <a:solidFill>
                <a:srgbClr val="5DA899"/>
              </a:solidFill>
            </a:endParaRPr>
          </a:p>
        </p:txBody>
      </p:sp>
      <p:pic>
        <p:nvPicPr>
          <p:cNvPr id="3" name="Imagen 2" descr="Captura de pantalla del bloque de accesibilidad."/>
          <p:cNvPicPr>
            <a:picLocks noChangeAspect="1"/>
          </p:cNvPicPr>
          <p:nvPr/>
        </p:nvPicPr>
        <p:blipFill>
          <a:blip r:embed="rId4"/>
          <a:stretch>
            <a:fillRect/>
          </a:stretch>
        </p:blipFill>
        <p:spPr>
          <a:xfrm>
            <a:off x="481013" y="1355237"/>
            <a:ext cx="5975205" cy="4186581"/>
          </a:xfrm>
          <a:prstGeom prst="rect">
            <a:avLst/>
          </a:prstGeom>
          <a:ln w="3175">
            <a:solidFill>
              <a:schemeClr val="tx1"/>
            </a:solidFill>
          </a:ln>
        </p:spPr>
      </p:pic>
    </p:spTree>
    <p:extLst>
      <p:ext uri="{BB962C8B-B14F-4D97-AF65-F5344CB8AC3E}">
        <p14:creationId xmlns:p14="http://schemas.microsoft.com/office/powerpoint/2010/main" val="3572085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47</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12" name="CuadroTexto 11">
            <a:extLst>
              <a:ext uri="{FF2B5EF4-FFF2-40B4-BE49-F238E27FC236}">
                <a16:creationId xmlns:a16="http://schemas.microsoft.com/office/drawing/2014/main" id="{06C2BFF6-B9B2-4CD9-8282-7CF4865E5F8A}"/>
              </a:ext>
            </a:extLst>
          </p:cNvPr>
          <p:cNvSpPr txBox="1"/>
          <p:nvPr/>
        </p:nvSpPr>
        <p:spPr>
          <a:xfrm>
            <a:off x="7481455" y="1451013"/>
            <a:ext cx="4391890" cy="3108543"/>
          </a:xfrm>
          <a:prstGeom prst="rect">
            <a:avLst/>
          </a:prstGeom>
          <a:noFill/>
        </p:spPr>
        <p:txBody>
          <a:bodyPr wrap="square" rtlCol="0">
            <a:spAutoFit/>
          </a:bodyPr>
          <a:lstStyle>
            <a:defPPr>
              <a:defRPr lang="es-CL"/>
            </a:defPPr>
            <a:lvl1pPr algn="just">
              <a:defRPr sz="1400"/>
            </a:lvl1pPr>
          </a:lstStyle>
          <a:p>
            <a:r>
              <a:rPr lang="es-CL" dirty="0"/>
              <a:t>Para poder revisar el avance en línea del grupo de estudiantes, podemos revisar la opción </a:t>
            </a:r>
            <a:r>
              <a:rPr lang="es-CL" b="1" dirty="0"/>
              <a:t>Calificaciones</a:t>
            </a:r>
            <a:r>
              <a:rPr lang="es-CL" dirty="0"/>
              <a:t>, la cual se encuentra en el menú del costado izquierdo, lo cual nos puede servir para enviar recordatorios y correos de seguimiento para estudiantes con atraso en sus  módulos. </a:t>
            </a:r>
          </a:p>
          <a:p>
            <a:endParaRPr lang="es-CL" dirty="0"/>
          </a:p>
          <a:p>
            <a:r>
              <a:rPr lang="es-CL" dirty="0"/>
              <a:t>Para enviar recordatorios  como </a:t>
            </a:r>
            <a:r>
              <a:rPr lang="es-CL" b="1" dirty="0"/>
              <a:t>mensajes internos</a:t>
            </a:r>
            <a:r>
              <a:rPr lang="es-CL" dirty="0"/>
              <a:t>, se debe hacer clic en el nombre del estudiante y luego en el icono de mensaje, que tiene una nube de texto y dice mensaje, para que luego el estudiante visualice la notificación en el icono de mensaje en la parte superior derecha, como se muestra en la imagen, es el mimo icono para envío y visualización.</a:t>
            </a:r>
          </a:p>
        </p:txBody>
      </p:sp>
      <p:pic>
        <p:nvPicPr>
          <p:cNvPr id="8" name="Imagen 7" descr="Captura de pantalla para mostrar las calificaciones."/>
          <p:cNvPicPr>
            <a:picLocks noChangeAspect="1"/>
          </p:cNvPicPr>
          <p:nvPr/>
        </p:nvPicPr>
        <p:blipFill>
          <a:blip r:embed="rId3"/>
          <a:stretch>
            <a:fillRect/>
          </a:stretch>
        </p:blipFill>
        <p:spPr>
          <a:xfrm>
            <a:off x="481461" y="1316470"/>
            <a:ext cx="6697596" cy="4253058"/>
          </a:xfrm>
          <a:prstGeom prst="rect">
            <a:avLst/>
          </a:prstGeom>
        </p:spPr>
      </p:pic>
      <p:sp>
        <p:nvSpPr>
          <p:cNvPr id="9" name="CuadroTexto 8">
            <a:extLst>
              <a:ext uri="{FF2B5EF4-FFF2-40B4-BE49-F238E27FC236}">
                <a16:creationId xmlns:a16="http://schemas.microsoft.com/office/drawing/2014/main" id="{0CA8E6D5-82F5-4CD8-A59E-7439E6894FC3}"/>
              </a:ext>
            </a:extLst>
          </p:cNvPr>
          <p:cNvSpPr txBox="1"/>
          <p:nvPr/>
        </p:nvSpPr>
        <p:spPr>
          <a:xfrm>
            <a:off x="7481455" y="977916"/>
            <a:ext cx="4607859"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spTree>
    <p:extLst>
      <p:ext uri="{BB962C8B-B14F-4D97-AF65-F5344CB8AC3E}">
        <p14:creationId xmlns:p14="http://schemas.microsoft.com/office/powerpoint/2010/main" val="463076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48</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8" name="CuadroTexto 7">
            <a:extLst>
              <a:ext uri="{FF2B5EF4-FFF2-40B4-BE49-F238E27FC236}">
                <a16:creationId xmlns:a16="http://schemas.microsoft.com/office/drawing/2014/main" id="{03A42260-DDDF-4532-846F-D25364A8F096}"/>
              </a:ext>
            </a:extLst>
          </p:cNvPr>
          <p:cNvSpPr txBox="1"/>
          <p:nvPr/>
        </p:nvSpPr>
        <p:spPr>
          <a:xfrm>
            <a:off x="7380514" y="1373915"/>
            <a:ext cx="4465121" cy="3754874"/>
          </a:xfrm>
          <a:prstGeom prst="rect">
            <a:avLst/>
          </a:prstGeom>
          <a:noFill/>
        </p:spPr>
        <p:txBody>
          <a:bodyPr wrap="square" rtlCol="0">
            <a:spAutoFit/>
          </a:bodyPr>
          <a:lstStyle/>
          <a:p>
            <a:pPr algn="just"/>
            <a:r>
              <a:rPr lang="es-CL" sz="1400" dirty="0"/>
              <a:t>Para garantizar un correcto sistema de soporte, se recomienda configurar en primer lugar, foros principales donde los estudiantes y el tutor académico a cargo de conducir el aprendizaje tengan interacción permanente, y se conserve el historial de dudas técnicas y académicas. </a:t>
            </a:r>
          </a:p>
          <a:p>
            <a:pPr algn="just"/>
            <a:endParaRPr lang="es-CL" sz="1400" dirty="0"/>
          </a:p>
          <a:p>
            <a:pPr algn="just"/>
            <a:r>
              <a:rPr lang="es-CL" sz="1400" dirty="0"/>
              <a:t>También se pueden agregar foros </a:t>
            </a:r>
            <a:r>
              <a:rPr lang="es-CL" sz="1400" b="1" dirty="0"/>
              <a:t>dentro de cada módulo</a:t>
            </a:r>
            <a:r>
              <a:rPr lang="es-CL" sz="1400" dirty="0"/>
              <a:t>, para segmentar las consultas según los contenidos de módulos y un foro de preguntas técnicas generales.</a:t>
            </a:r>
          </a:p>
          <a:p>
            <a:pPr algn="just"/>
            <a:endParaRPr lang="es-CL" sz="1400" dirty="0"/>
          </a:p>
          <a:p>
            <a:pPr algn="just"/>
            <a:r>
              <a:rPr lang="es-CL" sz="1400" dirty="0"/>
              <a:t>Para agregar un foro, se debe seleccionar el elemento, como revisamos en la sección de añadir actividades y recursos.</a:t>
            </a:r>
          </a:p>
          <a:p>
            <a:pPr algn="just"/>
            <a:endParaRPr lang="es-CL" sz="1400" dirty="0"/>
          </a:p>
          <a:p>
            <a:pPr algn="just"/>
            <a:r>
              <a:rPr lang="es-CL" sz="1400" dirty="0"/>
              <a:t>Posteriormente, bastará con hacer clic en </a:t>
            </a:r>
            <a:r>
              <a:rPr lang="es-CL" sz="1400" b="1" dirty="0"/>
              <a:t>“Añadir un nuevo tema de debate” </a:t>
            </a:r>
            <a:r>
              <a:rPr lang="es-CL" sz="1400" dirty="0"/>
              <a:t>para que tanto tutores como estudiantes puedan agregar un nuevo tema.</a:t>
            </a:r>
          </a:p>
        </p:txBody>
      </p:sp>
      <p:sp>
        <p:nvSpPr>
          <p:cNvPr id="11" name="CuadroTexto 10">
            <a:extLst>
              <a:ext uri="{FF2B5EF4-FFF2-40B4-BE49-F238E27FC236}">
                <a16:creationId xmlns:a16="http://schemas.microsoft.com/office/drawing/2014/main" id="{0CA8E6D5-82F5-4CD8-A59E-7439E6894FC3}"/>
              </a:ext>
            </a:extLst>
          </p:cNvPr>
          <p:cNvSpPr txBox="1"/>
          <p:nvPr/>
        </p:nvSpPr>
        <p:spPr>
          <a:xfrm>
            <a:off x="7293304" y="922210"/>
            <a:ext cx="4791120"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pic>
        <p:nvPicPr>
          <p:cNvPr id="2" name="Imagen 1">
            <a:extLst>
              <a:ext uri="{FF2B5EF4-FFF2-40B4-BE49-F238E27FC236}">
                <a16:creationId xmlns:a16="http://schemas.microsoft.com/office/drawing/2014/main" id="{B352C41D-DB25-4829-8365-F6913BF6AB30}"/>
              </a:ext>
            </a:extLst>
          </p:cNvPr>
          <p:cNvPicPr>
            <a:picLocks noChangeAspect="1"/>
          </p:cNvPicPr>
          <p:nvPr/>
        </p:nvPicPr>
        <p:blipFill>
          <a:blip r:embed="rId3"/>
          <a:stretch>
            <a:fillRect/>
          </a:stretch>
        </p:blipFill>
        <p:spPr>
          <a:xfrm>
            <a:off x="4874001" y="4176717"/>
            <a:ext cx="2085624" cy="1352550"/>
          </a:xfrm>
          <a:prstGeom prst="rect">
            <a:avLst/>
          </a:prstGeom>
          <a:ln>
            <a:solidFill>
              <a:schemeClr val="tx1"/>
            </a:solidFill>
          </a:ln>
        </p:spPr>
      </p:pic>
      <p:pic>
        <p:nvPicPr>
          <p:cNvPr id="7" name="Imagen 6" descr="Captura de pantalla como configurar un foro."/>
          <p:cNvPicPr>
            <a:picLocks noChangeAspect="1"/>
          </p:cNvPicPr>
          <p:nvPr/>
        </p:nvPicPr>
        <p:blipFill>
          <a:blip r:embed="rId4"/>
          <a:stretch>
            <a:fillRect/>
          </a:stretch>
        </p:blipFill>
        <p:spPr>
          <a:xfrm>
            <a:off x="719790" y="1260764"/>
            <a:ext cx="4048153" cy="5278148"/>
          </a:xfrm>
          <a:prstGeom prst="rect">
            <a:avLst/>
          </a:prstGeom>
          <a:ln w="3175">
            <a:solidFill>
              <a:schemeClr val="tx1"/>
            </a:solidFill>
          </a:ln>
        </p:spPr>
      </p:pic>
    </p:spTree>
    <p:extLst>
      <p:ext uri="{BB962C8B-B14F-4D97-AF65-F5344CB8AC3E}">
        <p14:creationId xmlns:p14="http://schemas.microsoft.com/office/powerpoint/2010/main" val="3773004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49</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8" name="CuadroTexto 7">
            <a:extLst>
              <a:ext uri="{FF2B5EF4-FFF2-40B4-BE49-F238E27FC236}">
                <a16:creationId xmlns:a16="http://schemas.microsoft.com/office/drawing/2014/main" id="{03A42260-DDDF-4532-846F-D25364A8F096}"/>
              </a:ext>
            </a:extLst>
          </p:cNvPr>
          <p:cNvSpPr txBox="1"/>
          <p:nvPr/>
        </p:nvSpPr>
        <p:spPr>
          <a:xfrm>
            <a:off x="7514344" y="1314859"/>
            <a:ext cx="4383742" cy="2677656"/>
          </a:xfrm>
          <a:prstGeom prst="rect">
            <a:avLst/>
          </a:prstGeom>
          <a:noFill/>
        </p:spPr>
        <p:txBody>
          <a:bodyPr wrap="square" rtlCol="0">
            <a:spAutoFit/>
          </a:bodyPr>
          <a:lstStyle>
            <a:defPPr>
              <a:defRPr lang="es-CL"/>
            </a:defPPr>
            <a:lvl1pPr algn="just">
              <a:defRPr sz="1400"/>
            </a:lvl1pPr>
          </a:lstStyle>
          <a:p>
            <a:r>
              <a:rPr lang="es-CL" dirty="0"/>
              <a:t>Dentro de cada  foro, podrá identificar las preguntas, quién ha realizado cada una de ellas, la fecha y hora exacta de la creación de los temas, el número de respuestas que posee, y el último mensaje del tema.</a:t>
            </a:r>
          </a:p>
          <a:p>
            <a:endParaRPr lang="es-CL" dirty="0"/>
          </a:p>
          <a:p>
            <a:r>
              <a:rPr lang="es-CL" dirty="0"/>
              <a:t>Estos datos facilitan monitorear el nivel de interacción de los estudiantes, ya que un factor importante de aprendizaje es la forma en que se logra generar la interacción de conocimientos en diferentes niveles, de los estudiantes de un mismo curso.</a:t>
            </a:r>
          </a:p>
          <a:p>
            <a:endParaRPr lang="es-CL" dirty="0"/>
          </a:p>
          <a:p>
            <a:endParaRPr lang="es-CL" dirty="0"/>
          </a:p>
        </p:txBody>
      </p:sp>
      <p:pic>
        <p:nvPicPr>
          <p:cNvPr id="2" name="Imagen 1" descr="Captura de pantalla de un foro.">
            <a:extLst>
              <a:ext uri="{FF2B5EF4-FFF2-40B4-BE49-F238E27FC236}">
                <a16:creationId xmlns:a16="http://schemas.microsoft.com/office/drawing/2014/main" id="{A557E3B3-DD73-4549-A91C-5606C18599EF}"/>
              </a:ext>
            </a:extLst>
          </p:cNvPr>
          <p:cNvPicPr>
            <a:picLocks noChangeAspect="1"/>
          </p:cNvPicPr>
          <p:nvPr/>
        </p:nvPicPr>
        <p:blipFill>
          <a:blip r:embed="rId3"/>
          <a:stretch>
            <a:fillRect/>
          </a:stretch>
        </p:blipFill>
        <p:spPr>
          <a:xfrm>
            <a:off x="481460" y="1178280"/>
            <a:ext cx="6403434" cy="2950814"/>
          </a:xfrm>
          <a:prstGeom prst="rect">
            <a:avLst/>
          </a:prstGeom>
          <a:ln>
            <a:solidFill>
              <a:schemeClr val="tx1"/>
            </a:solidFill>
          </a:ln>
        </p:spPr>
      </p:pic>
      <p:sp>
        <p:nvSpPr>
          <p:cNvPr id="11" name="CuadroTexto 10">
            <a:extLst>
              <a:ext uri="{FF2B5EF4-FFF2-40B4-BE49-F238E27FC236}">
                <a16:creationId xmlns:a16="http://schemas.microsoft.com/office/drawing/2014/main" id="{0CA8E6D5-82F5-4CD8-A59E-7439E6894FC3}"/>
              </a:ext>
            </a:extLst>
          </p:cNvPr>
          <p:cNvSpPr txBox="1"/>
          <p:nvPr/>
        </p:nvSpPr>
        <p:spPr>
          <a:xfrm>
            <a:off x="7514344" y="839726"/>
            <a:ext cx="4594411"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spTree>
    <p:extLst>
      <p:ext uri="{BB962C8B-B14F-4D97-AF65-F5344CB8AC3E}">
        <p14:creationId xmlns:p14="http://schemas.microsoft.com/office/powerpoint/2010/main" val="217498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1460" y="0"/>
            <a:ext cx="1059957" cy="181308"/>
          </a:xfrm>
          <a:prstGeom prst="rect">
            <a:avLst/>
          </a:prstGeom>
        </p:spPr>
      </p:pic>
      <p:sp>
        <p:nvSpPr>
          <p:cNvPr id="8" name="CuadroTexto 7"/>
          <p:cNvSpPr txBox="1"/>
          <p:nvPr/>
        </p:nvSpPr>
        <p:spPr>
          <a:xfrm>
            <a:off x="7474045" y="1325084"/>
            <a:ext cx="4371114" cy="2677656"/>
          </a:xfrm>
          <a:prstGeom prst="rect">
            <a:avLst/>
          </a:prstGeom>
          <a:noFill/>
        </p:spPr>
        <p:txBody>
          <a:bodyPr wrap="square" rtlCol="0">
            <a:spAutoFit/>
          </a:bodyPr>
          <a:lstStyle>
            <a:defPPr>
              <a:defRPr lang="es-CL"/>
            </a:defPPr>
            <a:lvl1pPr algn="just">
              <a:defRPr sz="1100">
                <a:latin typeface="gobCL" pitchFamily="50" charset="0"/>
              </a:defRPr>
            </a:lvl1pPr>
          </a:lstStyle>
          <a:p>
            <a:endParaRPr lang="es-CL" sz="1400" dirty="0">
              <a:latin typeface="+mn-lt"/>
            </a:endParaRPr>
          </a:p>
          <a:p>
            <a:r>
              <a:rPr lang="es-CL" sz="1400" dirty="0">
                <a:latin typeface="+mn-lt"/>
              </a:rPr>
              <a:t>Se habilitarán previamente los RUT de quienes cumplan el rol de editores de curso, a nivel multimedia e instruccional.</a:t>
            </a:r>
          </a:p>
          <a:p>
            <a:endParaRPr lang="es-CL" sz="1400" dirty="0">
              <a:latin typeface="+mn-lt"/>
            </a:endParaRPr>
          </a:p>
          <a:p>
            <a:r>
              <a:rPr lang="es-CL" sz="1400" dirty="0">
                <a:latin typeface="+mn-lt"/>
              </a:rPr>
              <a:t>Para ingresar se debe digitar el RUT, sin puntos, con guión y dígito verificador Por ejemplo, si el RUT es 12.345.678-9, el usuario será, 12345678-9 Luego de ingresar el RUT deberás hacer clic en la flecha verde al costado derecho del campo RUT</a:t>
            </a:r>
          </a:p>
          <a:p>
            <a:endParaRPr lang="es-CL" sz="1400" dirty="0">
              <a:latin typeface="+mn-lt"/>
            </a:endParaRPr>
          </a:p>
          <a:p>
            <a:r>
              <a:rPr lang="es-CL" sz="1400" dirty="0">
                <a:latin typeface="+mn-lt"/>
              </a:rPr>
              <a:t>Posteriormente deberás hacer clic en el botón </a:t>
            </a:r>
            <a:r>
              <a:rPr lang="es-CL" sz="1400" b="1" dirty="0">
                <a:solidFill>
                  <a:srgbClr val="50B5BB"/>
                </a:solidFill>
                <a:latin typeface="+mn-lt"/>
              </a:rPr>
              <a:t>A</a:t>
            </a:r>
            <a:r>
              <a:rPr lang="es-CL" sz="1400" b="1" dirty="0">
                <a:solidFill>
                  <a:srgbClr val="50B5BB"/>
                </a:solidFill>
              </a:rPr>
              <a:t>CCEDER</a:t>
            </a:r>
            <a:endParaRPr lang="es-CL" sz="1400" dirty="0">
              <a:latin typeface="+mn-lt"/>
            </a:endParaRP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a:t>
            </a:fld>
            <a:endParaRPr lang="es-CL"/>
          </a:p>
        </p:txBody>
      </p:sp>
      <p:sp>
        <p:nvSpPr>
          <p:cNvPr id="10" name="CuadroTexto 9"/>
          <p:cNvSpPr txBox="1"/>
          <p:nvPr/>
        </p:nvSpPr>
        <p:spPr>
          <a:xfrm>
            <a:off x="7474045" y="986530"/>
            <a:ext cx="3883911" cy="338554"/>
          </a:xfrm>
          <a:prstGeom prst="rect">
            <a:avLst/>
          </a:prstGeom>
          <a:noFill/>
        </p:spPr>
        <p:txBody>
          <a:bodyPr wrap="square" rtlCol="0">
            <a:spAutoFit/>
          </a:bodyPr>
          <a:lstStyle/>
          <a:p>
            <a:r>
              <a:rPr lang="es-CL" sz="1600" b="1" dirty="0">
                <a:solidFill>
                  <a:srgbClr val="5DA899"/>
                </a:solidFill>
              </a:rPr>
              <a:t>1. INGRESO A AULA DIGITAL</a:t>
            </a:r>
          </a:p>
        </p:txBody>
      </p:sp>
      <p:pic>
        <p:nvPicPr>
          <p:cNvPr id="9" name="Imagen 8">
            <a:extLst>
              <a:ext uri="{FF2B5EF4-FFF2-40B4-BE49-F238E27FC236}">
                <a16:creationId xmlns:a16="http://schemas.microsoft.com/office/drawing/2014/main" id="{A920857D-165A-4414-9063-A42C8F6C22C1}"/>
              </a:ext>
            </a:extLst>
          </p:cNvPr>
          <p:cNvPicPr>
            <a:picLocks noChangeAspect="1"/>
          </p:cNvPicPr>
          <p:nvPr/>
        </p:nvPicPr>
        <p:blipFill>
          <a:blip r:embed="rId3"/>
          <a:stretch>
            <a:fillRect/>
          </a:stretch>
        </p:blipFill>
        <p:spPr>
          <a:xfrm>
            <a:off x="481460" y="1272714"/>
            <a:ext cx="6896100" cy="3400425"/>
          </a:xfrm>
          <a:prstGeom prst="rect">
            <a:avLst/>
          </a:prstGeom>
        </p:spPr>
      </p:pic>
    </p:spTree>
    <p:extLst>
      <p:ext uri="{BB962C8B-B14F-4D97-AF65-F5344CB8AC3E}">
        <p14:creationId xmlns:p14="http://schemas.microsoft.com/office/powerpoint/2010/main" val="999187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050ED-F0FF-49F2-A8FB-59B3E53442F7}" type="slidenum">
              <a:rPr kumimoji="0" lang="es-C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C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10" name="CuadroTexto 9">
            <a:extLst>
              <a:ext uri="{FF2B5EF4-FFF2-40B4-BE49-F238E27FC236}">
                <a16:creationId xmlns:a16="http://schemas.microsoft.com/office/drawing/2014/main" id="{1E1ED9E2-E321-4ABB-8B57-D532ACF968C0}"/>
              </a:ext>
            </a:extLst>
          </p:cNvPr>
          <p:cNvSpPr txBox="1"/>
          <p:nvPr/>
        </p:nvSpPr>
        <p:spPr>
          <a:xfrm>
            <a:off x="7523017" y="1412751"/>
            <a:ext cx="4336473" cy="2677656"/>
          </a:xfrm>
          <a:prstGeom prst="rect">
            <a:avLst/>
          </a:prstGeom>
          <a:noFill/>
        </p:spPr>
        <p:txBody>
          <a:bodyPr wrap="square" rtlCol="0">
            <a:spAutoFit/>
          </a:bodyPr>
          <a:lstStyle/>
          <a:p>
            <a:pPr lvl="0" algn="just">
              <a:defRPr/>
            </a:pPr>
            <a:r>
              <a:rPr lang="es-CL" sz="1400" dirty="0"/>
              <a:t>Se podrá revisar la lista de los participantes, e identificar los roles de cada uno de los matriculados en un curso, (estudiantes o tutores y cualquier otro rol adicional) para asegurar una correcta ejecución y soporte para los participantes.  </a:t>
            </a:r>
          </a:p>
          <a:p>
            <a:pPr lvl="0" algn="just">
              <a:defRPr/>
            </a:pPr>
            <a:endParaRPr lang="es-CL" sz="1400" dirty="0"/>
          </a:p>
          <a:p>
            <a:pPr lvl="0" algn="just">
              <a:defRPr/>
            </a:pPr>
            <a:r>
              <a:rPr lang="es-CL" sz="1400" dirty="0"/>
              <a:t>Esta opción es recomendable, para revisar si está presente la totalidad de participantes y encargados de soporte y conducción de aprendizaje del curso.</a:t>
            </a:r>
          </a:p>
          <a:p>
            <a:pPr lvl="0" algn="just">
              <a:defRPr/>
            </a:pPr>
            <a:endParaRPr lang="es-CL" sz="1400" dirty="0"/>
          </a:p>
          <a:p>
            <a:pPr lvl="0" algn="just">
              <a:defRPr/>
            </a:pPr>
            <a:r>
              <a:rPr lang="es-CL" sz="1400" dirty="0"/>
              <a:t>Esta opción se encuentra dentro del curso, en el bloque de opciones del costado izquierdo, </a:t>
            </a:r>
            <a:r>
              <a:rPr lang="es-CL" sz="1400" b="1" dirty="0"/>
              <a:t>Participantes.</a:t>
            </a:r>
          </a:p>
        </p:txBody>
      </p:sp>
      <p:pic>
        <p:nvPicPr>
          <p:cNvPr id="2" name="Imagen 1" descr="Captura de pantalla para revisar los participantes y los roles."/>
          <p:cNvPicPr>
            <a:picLocks noChangeAspect="1"/>
          </p:cNvPicPr>
          <p:nvPr/>
        </p:nvPicPr>
        <p:blipFill>
          <a:blip r:embed="rId3"/>
          <a:stretch>
            <a:fillRect/>
          </a:stretch>
        </p:blipFill>
        <p:spPr>
          <a:xfrm>
            <a:off x="481460" y="1492263"/>
            <a:ext cx="6363551" cy="4129067"/>
          </a:xfrm>
          <a:prstGeom prst="rect">
            <a:avLst/>
          </a:prstGeom>
        </p:spPr>
      </p:pic>
      <p:sp>
        <p:nvSpPr>
          <p:cNvPr id="7" name="CuadroTexto 6">
            <a:extLst>
              <a:ext uri="{FF2B5EF4-FFF2-40B4-BE49-F238E27FC236}">
                <a16:creationId xmlns:a16="http://schemas.microsoft.com/office/drawing/2014/main" id="{0CA8E6D5-82F5-4CD8-A59E-7439E6894FC3}"/>
              </a:ext>
            </a:extLst>
          </p:cNvPr>
          <p:cNvSpPr txBox="1"/>
          <p:nvPr/>
        </p:nvSpPr>
        <p:spPr>
          <a:xfrm>
            <a:off x="7523017" y="905040"/>
            <a:ext cx="4594411"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spTree>
    <p:extLst>
      <p:ext uri="{BB962C8B-B14F-4D97-AF65-F5344CB8AC3E}">
        <p14:creationId xmlns:p14="http://schemas.microsoft.com/office/powerpoint/2010/main" val="1690267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51</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9" name="Rectángulo 8"/>
          <p:cNvSpPr/>
          <p:nvPr/>
        </p:nvSpPr>
        <p:spPr>
          <a:xfrm>
            <a:off x="481461" y="2774919"/>
            <a:ext cx="1333694" cy="3367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06C2BFF6-B9B2-4CD9-8282-7CF4865E5F8A}"/>
              </a:ext>
            </a:extLst>
          </p:cNvPr>
          <p:cNvSpPr txBox="1"/>
          <p:nvPr/>
        </p:nvSpPr>
        <p:spPr>
          <a:xfrm>
            <a:off x="7495307" y="1347382"/>
            <a:ext cx="4378037" cy="4616648"/>
          </a:xfrm>
          <a:prstGeom prst="rect">
            <a:avLst/>
          </a:prstGeom>
          <a:noFill/>
        </p:spPr>
        <p:txBody>
          <a:bodyPr wrap="square" rtlCol="0">
            <a:spAutoFit/>
          </a:bodyPr>
          <a:lstStyle>
            <a:defPPr>
              <a:defRPr lang="es-CL"/>
            </a:defPPr>
            <a:lvl1pPr algn="just">
              <a:defRPr sz="1400"/>
            </a:lvl1pPr>
          </a:lstStyle>
          <a:p>
            <a:r>
              <a:rPr lang="es-CL" dirty="0"/>
              <a:t>Otra opción recomendada de realizar seguimiento a los estudiantes, es agregar el recurso de barra de progreso dentro del curso, la cual se encuentra disponible para ser incorporada dentro de la </a:t>
            </a:r>
            <a:r>
              <a:rPr lang="es-CL" b="1" dirty="0"/>
              <a:t>lista de actividades y recursos</a:t>
            </a:r>
            <a:r>
              <a:rPr lang="es-CL" dirty="0"/>
              <a:t>. Esta barra permite ver el estado de avance de los participantes, facilitando el monitoreo por parte de los tutores académicos.</a:t>
            </a:r>
          </a:p>
          <a:p>
            <a:endParaRPr lang="es-CL" dirty="0"/>
          </a:p>
          <a:p>
            <a:r>
              <a:rPr lang="es-CL" dirty="0"/>
              <a:t>Cada segmento indica una actividad, y se diferencian en virtud de los siguientes colores:</a:t>
            </a:r>
          </a:p>
          <a:p>
            <a:endParaRPr lang="es-CL" dirty="0"/>
          </a:p>
          <a:p>
            <a:r>
              <a:rPr lang="es-CL" b="1" dirty="0">
                <a:solidFill>
                  <a:schemeClr val="accent6">
                    <a:lumMod val="75000"/>
                  </a:schemeClr>
                </a:solidFill>
              </a:rPr>
              <a:t>Verde</a:t>
            </a:r>
            <a:r>
              <a:rPr lang="es-CL" dirty="0"/>
              <a:t>: actividad completa.</a:t>
            </a:r>
          </a:p>
          <a:p>
            <a:r>
              <a:rPr lang="es-CL" b="1" dirty="0">
                <a:solidFill>
                  <a:srgbClr val="FF0000"/>
                </a:solidFill>
              </a:rPr>
              <a:t>Rojo</a:t>
            </a:r>
            <a:r>
              <a:rPr lang="es-CL" dirty="0"/>
              <a:t>: actividad reprobada</a:t>
            </a:r>
          </a:p>
          <a:p>
            <a:r>
              <a:rPr lang="es-CL" b="1" dirty="0">
                <a:solidFill>
                  <a:schemeClr val="accent5">
                    <a:lumMod val="75000"/>
                  </a:schemeClr>
                </a:solidFill>
              </a:rPr>
              <a:t>Azul</a:t>
            </a:r>
            <a:r>
              <a:rPr lang="es-CL" dirty="0"/>
              <a:t>: actividad sin visualizar.</a:t>
            </a:r>
          </a:p>
          <a:p>
            <a:endParaRPr lang="es-CL" dirty="0"/>
          </a:p>
          <a:p>
            <a:r>
              <a:rPr lang="es-CL" b="1" dirty="0"/>
              <a:t>IMPORTANTE:</a:t>
            </a:r>
            <a:r>
              <a:rPr lang="es-CL" dirty="0"/>
              <a:t> La barra de progreso considera dentro del contenido a mostrar, todas las actividades y recursos que cuentan con marca de finalización. Las actividades complementarias, que no deben  llevar marca de finalización, no son consideradas en la barra.</a:t>
            </a:r>
          </a:p>
          <a:p>
            <a:endParaRPr lang="es-CL" dirty="0"/>
          </a:p>
        </p:txBody>
      </p:sp>
      <p:sp>
        <p:nvSpPr>
          <p:cNvPr id="15" name="Rectángulo 14"/>
          <p:cNvSpPr/>
          <p:nvPr/>
        </p:nvSpPr>
        <p:spPr>
          <a:xfrm>
            <a:off x="2579696" y="3655706"/>
            <a:ext cx="987501" cy="297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p:cNvSpPr/>
          <p:nvPr/>
        </p:nvSpPr>
        <p:spPr>
          <a:xfrm>
            <a:off x="2526156" y="3213722"/>
            <a:ext cx="858161" cy="29723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descr="Captura de pantalla para revisar los estados de avances de los participantes.">
            <a:extLst>
              <a:ext uri="{FF2B5EF4-FFF2-40B4-BE49-F238E27FC236}">
                <a16:creationId xmlns:a16="http://schemas.microsoft.com/office/drawing/2014/main" id="{94F4DFA8-963A-44CA-A453-5BF0A9BAA3F1}"/>
              </a:ext>
            </a:extLst>
          </p:cNvPr>
          <p:cNvPicPr>
            <a:picLocks noChangeAspect="1"/>
          </p:cNvPicPr>
          <p:nvPr/>
        </p:nvPicPr>
        <p:blipFill>
          <a:blip r:embed="rId3"/>
          <a:stretch>
            <a:fillRect/>
          </a:stretch>
        </p:blipFill>
        <p:spPr>
          <a:xfrm>
            <a:off x="481460" y="1347382"/>
            <a:ext cx="6697596" cy="3515563"/>
          </a:xfrm>
          <a:prstGeom prst="rect">
            <a:avLst/>
          </a:prstGeom>
          <a:ln>
            <a:solidFill>
              <a:schemeClr val="tx1"/>
            </a:solidFill>
          </a:ln>
        </p:spPr>
      </p:pic>
      <p:sp>
        <p:nvSpPr>
          <p:cNvPr id="13" name="CuadroTexto 12">
            <a:extLst>
              <a:ext uri="{FF2B5EF4-FFF2-40B4-BE49-F238E27FC236}">
                <a16:creationId xmlns:a16="http://schemas.microsoft.com/office/drawing/2014/main" id="{0CA8E6D5-82F5-4CD8-A59E-7439E6894FC3}"/>
              </a:ext>
            </a:extLst>
          </p:cNvPr>
          <p:cNvSpPr txBox="1"/>
          <p:nvPr/>
        </p:nvSpPr>
        <p:spPr>
          <a:xfrm>
            <a:off x="7495307" y="955062"/>
            <a:ext cx="4696693"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spTree>
    <p:extLst>
      <p:ext uri="{BB962C8B-B14F-4D97-AF65-F5344CB8AC3E}">
        <p14:creationId xmlns:p14="http://schemas.microsoft.com/office/powerpoint/2010/main" val="724276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2050ED-F0FF-49F2-A8FB-59B3E53442F7}" type="slidenum">
              <a:rPr lang="es-CL" smtClean="0"/>
              <a:t>52</a:t>
            </a:fld>
            <a:endParaRPr lang="es-CL"/>
          </a:p>
        </p:txBody>
      </p:sp>
      <p:pic>
        <p:nvPicPr>
          <p:cNvPr id="6" name="Imagen 5"/>
          <p:cNvPicPr>
            <a:picLocks noChangeAspect="1"/>
          </p:cNvPicPr>
          <p:nvPr/>
        </p:nvPicPr>
        <p:blipFill>
          <a:blip r:embed="rId2"/>
          <a:stretch>
            <a:fillRect/>
          </a:stretch>
        </p:blipFill>
        <p:spPr>
          <a:xfrm>
            <a:off x="481460" y="0"/>
            <a:ext cx="1059957" cy="181308"/>
          </a:xfrm>
          <a:prstGeom prst="rect">
            <a:avLst/>
          </a:prstGeom>
        </p:spPr>
      </p:pic>
      <p:sp>
        <p:nvSpPr>
          <p:cNvPr id="9" name="Rectángulo 8"/>
          <p:cNvSpPr/>
          <p:nvPr/>
        </p:nvSpPr>
        <p:spPr>
          <a:xfrm>
            <a:off x="481461" y="2774919"/>
            <a:ext cx="1333694" cy="3367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06C2BFF6-B9B2-4CD9-8282-7CF4865E5F8A}"/>
              </a:ext>
            </a:extLst>
          </p:cNvPr>
          <p:cNvSpPr txBox="1"/>
          <p:nvPr/>
        </p:nvSpPr>
        <p:spPr>
          <a:xfrm>
            <a:off x="7234517" y="1569118"/>
            <a:ext cx="4693024" cy="2462213"/>
          </a:xfrm>
          <a:prstGeom prst="rect">
            <a:avLst/>
          </a:prstGeom>
          <a:noFill/>
        </p:spPr>
        <p:txBody>
          <a:bodyPr wrap="square" rtlCol="0">
            <a:spAutoFit/>
          </a:bodyPr>
          <a:lstStyle/>
          <a:p>
            <a:pPr lvl="0" algn="just">
              <a:defRPr/>
            </a:pPr>
            <a:r>
              <a:rPr lang="es-CL" sz="1400" dirty="0"/>
              <a:t>Con este recurso agregado, cada participante podrá revisar su avance en tiempo real.</a:t>
            </a:r>
          </a:p>
          <a:p>
            <a:pPr lvl="0" algn="just">
              <a:defRPr/>
            </a:pPr>
            <a:endParaRPr lang="es-CL" sz="1400" dirty="0">
              <a:solidFill>
                <a:prstClr val="black"/>
              </a:solidFill>
            </a:endParaRPr>
          </a:p>
          <a:p>
            <a:pPr lvl="0" algn="just">
              <a:defRPr/>
            </a:pPr>
            <a:r>
              <a:rPr lang="es-CL" sz="1400" dirty="0">
                <a:solidFill>
                  <a:prstClr val="black"/>
                </a:solidFill>
              </a:rPr>
              <a:t>Esto grafica el avance real de cada participante, según el consumo de recursos y actividades y estará habilitado si es que el ejecutor habilita la opción explicada anteriormente.</a:t>
            </a:r>
          </a:p>
          <a:p>
            <a:pPr lvl="0" algn="just">
              <a:defRPr/>
            </a:pPr>
            <a:endParaRPr lang="es-CL" sz="1400" b="1" dirty="0">
              <a:solidFill>
                <a:prstClr val="black"/>
              </a:solidFill>
            </a:endParaRPr>
          </a:p>
          <a:p>
            <a:pPr lvl="0" algn="just">
              <a:defRPr/>
            </a:pPr>
            <a:r>
              <a:rPr lang="es-CL" sz="1400" b="1" dirty="0">
                <a:solidFill>
                  <a:prstClr val="black"/>
                </a:solidFill>
              </a:rPr>
              <a:t>IMPORTANTE:</a:t>
            </a:r>
          </a:p>
          <a:p>
            <a:pPr lvl="0" algn="just">
              <a:defRPr/>
            </a:pPr>
            <a:r>
              <a:rPr lang="es-CL" sz="1400" dirty="0">
                <a:solidFill>
                  <a:prstClr val="black"/>
                </a:solidFill>
              </a:rPr>
              <a:t>Esta barra de información permite monitorear el avance del participante en el curso, pero no refleja el indicador de porcentaje de avance final al Plan Formativo.</a:t>
            </a:r>
          </a:p>
        </p:txBody>
      </p:sp>
      <p:sp>
        <p:nvSpPr>
          <p:cNvPr id="13" name="CuadroTexto 12">
            <a:extLst>
              <a:ext uri="{FF2B5EF4-FFF2-40B4-BE49-F238E27FC236}">
                <a16:creationId xmlns:a16="http://schemas.microsoft.com/office/drawing/2014/main" id="{0CA8E6D5-82F5-4CD8-A59E-7439E6894FC3}"/>
              </a:ext>
            </a:extLst>
          </p:cNvPr>
          <p:cNvSpPr txBox="1"/>
          <p:nvPr/>
        </p:nvSpPr>
        <p:spPr>
          <a:xfrm>
            <a:off x="7234518" y="904007"/>
            <a:ext cx="4583410" cy="338554"/>
          </a:xfrm>
          <a:prstGeom prst="rect">
            <a:avLst/>
          </a:prstGeom>
          <a:noFill/>
        </p:spPr>
        <p:txBody>
          <a:bodyPr wrap="square" rtlCol="0">
            <a:spAutoFit/>
          </a:bodyPr>
          <a:lstStyle/>
          <a:p>
            <a:r>
              <a:rPr lang="es-ES" sz="1600" b="1" dirty="0">
                <a:solidFill>
                  <a:srgbClr val="5DA899"/>
                </a:solidFill>
              </a:rPr>
              <a:t>7. SOPORTE Y SEGUIMIENTO DE LOS PARTICIPANTES</a:t>
            </a:r>
          </a:p>
        </p:txBody>
      </p:sp>
      <p:pic>
        <p:nvPicPr>
          <p:cNvPr id="5" name="Imagen 4" descr="Captura de pantalla de la barra de avance."/>
          <p:cNvPicPr>
            <a:picLocks noChangeAspect="1"/>
          </p:cNvPicPr>
          <p:nvPr/>
        </p:nvPicPr>
        <p:blipFill>
          <a:blip r:embed="rId3"/>
          <a:stretch>
            <a:fillRect/>
          </a:stretch>
        </p:blipFill>
        <p:spPr>
          <a:xfrm>
            <a:off x="481460" y="1397190"/>
            <a:ext cx="6286500" cy="3429000"/>
          </a:xfrm>
          <a:prstGeom prst="rect">
            <a:avLst/>
          </a:prstGeom>
          <a:ln w="3175">
            <a:solidFill>
              <a:schemeClr val="tx1"/>
            </a:solidFill>
          </a:ln>
        </p:spPr>
      </p:pic>
    </p:spTree>
    <p:extLst>
      <p:ext uri="{BB962C8B-B14F-4D97-AF65-F5344CB8AC3E}">
        <p14:creationId xmlns:p14="http://schemas.microsoft.com/office/powerpoint/2010/main" val="1749546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7679" y="1411189"/>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sp>
        <p:nvSpPr>
          <p:cNvPr id="13" name="CuadroTexto 12"/>
          <p:cNvSpPr txBox="1"/>
          <p:nvPr/>
        </p:nvSpPr>
        <p:spPr>
          <a:xfrm>
            <a:off x="6774873" y="1411189"/>
            <a:ext cx="5029200" cy="1384995"/>
          </a:xfrm>
          <a:prstGeom prst="rect">
            <a:avLst/>
          </a:prstGeom>
          <a:noFill/>
        </p:spPr>
        <p:txBody>
          <a:bodyPr wrap="square" rtlCol="0">
            <a:spAutoFit/>
          </a:bodyPr>
          <a:lstStyle/>
          <a:p>
            <a:pPr algn="just"/>
            <a:r>
              <a:rPr lang="es-CL" sz="1400" dirty="0"/>
              <a:t>Para todos los efectos de soporte, en cuanto a dudas de uso del sistema y  problemas con la carga de contenidos, formatos de recursos o actividades a usar, se debe escribir un correo a adminelearning@sence.cl.</a:t>
            </a:r>
          </a:p>
          <a:p>
            <a:pPr algn="just"/>
            <a:endParaRPr lang="es-CL" sz="1400" dirty="0"/>
          </a:p>
          <a:p>
            <a:pPr algn="just"/>
            <a:endParaRPr lang="es-CL" sz="1400" dirty="0"/>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53</a:t>
            </a:fld>
            <a:endParaRPr lang="es-CL"/>
          </a:p>
        </p:txBody>
      </p:sp>
      <p:sp>
        <p:nvSpPr>
          <p:cNvPr id="10" name="CuadroTexto 9">
            <a:extLst>
              <a:ext uri="{FF2B5EF4-FFF2-40B4-BE49-F238E27FC236}">
                <a16:creationId xmlns:a16="http://schemas.microsoft.com/office/drawing/2014/main" id="{0CA8E6D5-82F5-4CD8-A59E-7439E6894FC3}"/>
              </a:ext>
            </a:extLst>
          </p:cNvPr>
          <p:cNvSpPr txBox="1"/>
          <p:nvPr/>
        </p:nvSpPr>
        <p:spPr>
          <a:xfrm>
            <a:off x="6774873" y="930901"/>
            <a:ext cx="4720151" cy="338554"/>
          </a:xfrm>
          <a:prstGeom prst="rect">
            <a:avLst/>
          </a:prstGeom>
          <a:noFill/>
        </p:spPr>
        <p:txBody>
          <a:bodyPr wrap="square" rtlCol="0">
            <a:spAutoFit/>
          </a:bodyPr>
          <a:lstStyle/>
          <a:p>
            <a:r>
              <a:rPr lang="es-ES" sz="1600" b="1" dirty="0">
                <a:solidFill>
                  <a:srgbClr val="5DA899"/>
                </a:solidFill>
              </a:rPr>
              <a:t>8. SOPORTE A EJECUTORES</a:t>
            </a:r>
          </a:p>
        </p:txBody>
      </p:sp>
    </p:spTree>
    <p:extLst>
      <p:ext uri="{BB962C8B-B14F-4D97-AF65-F5344CB8AC3E}">
        <p14:creationId xmlns:p14="http://schemas.microsoft.com/office/powerpoint/2010/main" val="2608268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0" y="0"/>
            <a:ext cx="12192000" cy="6858000"/>
          </a:xfrm>
          <a:prstGeom prst="rect">
            <a:avLst/>
          </a:prstGeom>
          <a:solidFill>
            <a:srgbClr val="005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9" name="Imagen 18"/>
          <p:cNvPicPr>
            <a:picLocks noChangeAspect="1"/>
          </p:cNvPicPr>
          <p:nvPr/>
        </p:nvPicPr>
        <p:blipFill rotWithShape="1">
          <a:blip r:embed="rId2"/>
          <a:srcRect l="1152" t="72558" r="-1152" b="-53864"/>
          <a:stretch/>
        </p:blipFill>
        <p:spPr>
          <a:xfrm>
            <a:off x="9720361" y="0"/>
            <a:ext cx="2081560" cy="2243991"/>
          </a:xfrm>
          <a:prstGeom prst="rect">
            <a:avLst/>
          </a:prstGeom>
        </p:spPr>
      </p:pic>
      <p:pic>
        <p:nvPicPr>
          <p:cNvPr id="21" name="Imagen 20"/>
          <p:cNvPicPr>
            <a:picLocks noChangeAspect="1"/>
          </p:cNvPicPr>
          <p:nvPr/>
        </p:nvPicPr>
        <p:blipFill>
          <a:blip r:embed="rId3"/>
          <a:stretch>
            <a:fillRect/>
          </a:stretch>
        </p:blipFill>
        <p:spPr>
          <a:xfrm>
            <a:off x="9509860" y="4145199"/>
            <a:ext cx="1251281" cy="749465"/>
          </a:xfrm>
          <a:prstGeom prst="rect">
            <a:avLst/>
          </a:prstGeom>
        </p:spPr>
      </p:pic>
      <p:sp>
        <p:nvSpPr>
          <p:cNvPr id="22" name="CuadroTexto 21"/>
          <p:cNvSpPr txBox="1"/>
          <p:nvPr/>
        </p:nvSpPr>
        <p:spPr>
          <a:xfrm>
            <a:off x="0" y="1773645"/>
            <a:ext cx="11630025" cy="707886"/>
          </a:xfrm>
          <a:prstGeom prst="rect">
            <a:avLst/>
          </a:prstGeom>
          <a:noFill/>
        </p:spPr>
        <p:txBody>
          <a:bodyPr wrap="square" rtlCol="0">
            <a:spAutoFit/>
          </a:bodyPr>
          <a:lstStyle/>
          <a:p>
            <a:pPr algn="ctr"/>
            <a:r>
              <a:rPr lang="es-CL" sz="2000" b="1" dirty="0">
                <a:solidFill>
                  <a:schemeClr val="bg1"/>
                </a:solidFill>
                <a:cs typeface="Adobe Devanagari" panose="02040503050201020203" pitchFamily="18" charset="0"/>
              </a:rPr>
              <a:t>9. ANEXOS</a:t>
            </a:r>
          </a:p>
          <a:p>
            <a:pPr algn="ctr"/>
            <a:r>
              <a:rPr lang="es-CL" sz="2000" dirty="0">
                <a:solidFill>
                  <a:schemeClr val="bg1"/>
                </a:solidFill>
              </a:rPr>
              <a:t>TIPS PARA LA CONSTRUCCION DE MI CURSO.</a:t>
            </a:r>
          </a:p>
        </p:txBody>
      </p:sp>
      <p:pic>
        <p:nvPicPr>
          <p:cNvPr id="10" name="Imagen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3170" y="3751681"/>
            <a:ext cx="2766318" cy="2394332"/>
          </a:xfrm>
          <a:prstGeom prst="rect">
            <a:avLst/>
          </a:prstGeom>
        </p:spPr>
      </p:pic>
      <p:sp>
        <p:nvSpPr>
          <p:cNvPr id="2" name="Marcador de número de diapositiva 1"/>
          <p:cNvSpPr>
            <a:spLocks noGrp="1"/>
          </p:cNvSpPr>
          <p:nvPr>
            <p:ph type="sldNum" sz="quarter" idx="12"/>
          </p:nvPr>
        </p:nvSpPr>
        <p:spPr/>
        <p:txBody>
          <a:bodyPr/>
          <a:lstStyle/>
          <a:p>
            <a:fld id="{202050ED-F0FF-49F2-A8FB-59B3E53442F7}" type="slidenum">
              <a:rPr lang="es-CL" smtClean="0"/>
              <a:t>54</a:t>
            </a:fld>
            <a:endParaRPr lang="es-CL"/>
          </a:p>
        </p:txBody>
      </p:sp>
    </p:spTree>
    <p:extLst>
      <p:ext uri="{BB962C8B-B14F-4D97-AF65-F5344CB8AC3E}">
        <p14:creationId xmlns:p14="http://schemas.microsoft.com/office/powerpoint/2010/main" val="1651737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97679" y="1411189"/>
            <a:ext cx="2632500" cy="2520000"/>
          </a:xfrm>
          <a:prstGeom prst="rect">
            <a:avLst/>
          </a:prstGeom>
        </p:spPr>
      </p:pic>
      <p:pic>
        <p:nvPicPr>
          <p:cNvPr id="9" name="Imagen 8"/>
          <p:cNvPicPr>
            <a:picLocks noChangeAspect="1"/>
          </p:cNvPicPr>
          <p:nvPr/>
        </p:nvPicPr>
        <p:blipFill>
          <a:blip r:embed="rId5"/>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6"/>
          <a:srcRect t="7697" r="33901" b="44045"/>
          <a:stretch/>
        </p:blipFill>
        <p:spPr>
          <a:xfrm>
            <a:off x="6511158" y="2192103"/>
            <a:ext cx="5675587" cy="4665897"/>
          </a:xfrm>
          <a:prstGeom prst="rect">
            <a:avLst/>
          </a:prstGeom>
        </p:spPr>
      </p:pic>
      <p:sp>
        <p:nvSpPr>
          <p:cNvPr id="13" name="CuadroTexto 12"/>
          <p:cNvSpPr txBox="1"/>
          <p:nvPr/>
        </p:nvSpPr>
        <p:spPr>
          <a:xfrm>
            <a:off x="5430982" y="1411189"/>
            <a:ext cx="6386944" cy="4401205"/>
          </a:xfrm>
          <a:prstGeom prst="rect">
            <a:avLst/>
          </a:prstGeom>
          <a:noFill/>
        </p:spPr>
        <p:txBody>
          <a:bodyPr wrap="square" rtlCol="0">
            <a:spAutoFit/>
          </a:bodyPr>
          <a:lstStyle/>
          <a:p>
            <a:pPr algn="just"/>
            <a:r>
              <a:rPr lang="es-ES" sz="1400" b="1" dirty="0">
                <a:solidFill>
                  <a:srgbClr val="5DA899"/>
                </a:solidFill>
              </a:rPr>
              <a:t>A continuación se detallan los procesos más importantes a la hora de poder construir nuestro contenido online:</a:t>
            </a:r>
          </a:p>
          <a:p>
            <a:pPr algn="just"/>
            <a:endParaRPr lang="es-ES" sz="1400" dirty="0"/>
          </a:p>
          <a:p>
            <a:pPr marL="285750" indent="-285750" algn="just">
              <a:buFont typeface="Wingdings" panose="05000000000000000000" pitchFamily="2" charset="2"/>
              <a:buChar char="ü"/>
            </a:pPr>
            <a:r>
              <a:rPr lang="es-ES" sz="1400" dirty="0"/>
              <a:t>Crea un mapa o guion instruccional, para poder revisar el viaje del participante a través del curso.</a:t>
            </a:r>
          </a:p>
          <a:p>
            <a:pPr marL="285750" indent="-285750" algn="just">
              <a:buFont typeface="Wingdings" panose="05000000000000000000" pitchFamily="2" charset="2"/>
              <a:buChar char="ü"/>
            </a:pPr>
            <a:r>
              <a:rPr lang="es-ES" sz="1400" dirty="0"/>
              <a:t>Identifica el público objetivo y alinea los contenidos y la comunicación a él, cada público debe tener un lenguaje.</a:t>
            </a:r>
          </a:p>
          <a:p>
            <a:pPr marL="285750" indent="-285750" algn="just">
              <a:buFont typeface="Wingdings" panose="05000000000000000000" pitchFamily="2" charset="2"/>
              <a:buChar char="ü"/>
            </a:pPr>
            <a:r>
              <a:rPr lang="es-ES" sz="1400" dirty="0"/>
              <a:t>Genera los canales de vínculo correctos para los participantes y tutores, interactúa con el participante.</a:t>
            </a:r>
          </a:p>
          <a:p>
            <a:pPr marL="285750" indent="-285750" algn="just">
              <a:buFont typeface="Wingdings" panose="05000000000000000000" pitchFamily="2" charset="2"/>
              <a:buChar char="ü"/>
            </a:pPr>
            <a:r>
              <a:rPr lang="es-ES" sz="1400" dirty="0"/>
              <a:t>Mantén el flujo del contenido, no redundando en los contenidos.</a:t>
            </a:r>
          </a:p>
          <a:p>
            <a:pPr marL="285750" indent="-285750" algn="just">
              <a:buFont typeface="Wingdings" panose="05000000000000000000" pitchFamily="2" charset="2"/>
              <a:buChar char="ü"/>
            </a:pPr>
            <a:r>
              <a:rPr lang="es-ES" sz="1400" dirty="0"/>
              <a:t>El diseño es fundamental, para el contexto de aprendizaje, no te olvides del escenario.</a:t>
            </a:r>
          </a:p>
          <a:p>
            <a:pPr marL="285750" indent="-285750" algn="just">
              <a:buFont typeface="Wingdings" panose="05000000000000000000" pitchFamily="2" charset="2"/>
              <a:buChar char="ü"/>
            </a:pPr>
            <a:r>
              <a:rPr lang="es-ES" sz="1400" dirty="0"/>
              <a:t>Mantén siempre las ideas fuerza de los contenidos presentes, destaca conceptos clave.</a:t>
            </a:r>
          </a:p>
          <a:p>
            <a:pPr marL="285750" indent="-285750" algn="just">
              <a:buFont typeface="Wingdings" panose="05000000000000000000" pitchFamily="2" charset="2"/>
              <a:buChar char="ü"/>
            </a:pPr>
            <a:r>
              <a:rPr lang="es-ES" sz="1400" dirty="0"/>
              <a:t>Usa una línea gráfica única, crea un patrón para tus vídeos.</a:t>
            </a:r>
          </a:p>
          <a:p>
            <a:pPr marL="285750" indent="-285750" algn="just">
              <a:buFont typeface="Wingdings" panose="05000000000000000000" pitchFamily="2" charset="2"/>
              <a:buChar char="ü"/>
            </a:pPr>
            <a:r>
              <a:rPr lang="es-ES" sz="1400" dirty="0"/>
              <a:t>Segmenta el contenido en microcápsulas, utiliza cortes rápidos en la edición.</a:t>
            </a:r>
          </a:p>
          <a:p>
            <a:pPr marL="285750" indent="-285750" algn="just">
              <a:buFont typeface="Wingdings" panose="05000000000000000000" pitchFamily="2" charset="2"/>
              <a:buChar char="ü"/>
            </a:pPr>
            <a:r>
              <a:rPr lang="es-ES" sz="1400" dirty="0"/>
              <a:t>Que tu contenido multimedia sea dinámico, explora diferentes ángulos.</a:t>
            </a:r>
          </a:p>
          <a:p>
            <a:pPr marL="285750" indent="-285750" algn="just">
              <a:buFont typeface="Wingdings" panose="05000000000000000000" pitchFamily="2" charset="2"/>
              <a:buChar char="ü"/>
            </a:pPr>
            <a:r>
              <a:rPr lang="es-ES" sz="1400" dirty="0"/>
              <a:t>Considera los diferentes dispositivos de trabajo que usan los participantes, sé creativo.</a:t>
            </a:r>
          </a:p>
          <a:p>
            <a:pPr algn="just"/>
            <a:endParaRPr lang="es-CL" sz="1400" dirty="0"/>
          </a:p>
        </p:txBody>
      </p:sp>
      <p:sp>
        <p:nvSpPr>
          <p:cNvPr id="14" name="CuadroTexto 13"/>
          <p:cNvSpPr txBox="1"/>
          <p:nvPr/>
        </p:nvSpPr>
        <p:spPr>
          <a:xfrm>
            <a:off x="5430982" y="851455"/>
            <a:ext cx="6386945"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55</a:t>
            </a:fld>
            <a:endParaRPr lang="es-CL"/>
          </a:p>
        </p:txBody>
      </p:sp>
    </p:spTree>
    <p:extLst>
      <p:ext uri="{BB962C8B-B14F-4D97-AF65-F5344CB8AC3E}">
        <p14:creationId xmlns:p14="http://schemas.microsoft.com/office/powerpoint/2010/main" val="2636539374"/>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7679" y="1411189"/>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5"/>
          <a:srcRect t="7697" r="33901" b="44045"/>
          <a:stretch/>
        </p:blipFill>
        <p:spPr>
          <a:xfrm>
            <a:off x="6511158" y="2192103"/>
            <a:ext cx="5675587" cy="4665897"/>
          </a:xfrm>
          <a:prstGeom prst="rect">
            <a:avLst/>
          </a:prstGeom>
        </p:spPr>
      </p:pic>
      <p:sp>
        <p:nvSpPr>
          <p:cNvPr id="13" name="CuadroTexto 12"/>
          <p:cNvSpPr txBox="1"/>
          <p:nvPr/>
        </p:nvSpPr>
        <p:spPr>
          <a:xfrm>
            <a:off x="5403274" y="1411189"/>
            <a:ext cx="6483926" cy="3754874"/>
          </a:xfrm>
          <a:prstGeom prst="rect">
            <a:avLst/>
          </a:prstGeom>
          <a:noFill/>
        </p:spPr>
        <p:txBody>
          <a:bodyPr wrap="square" rtlCol="0">
            <a:spAutoFit/>
          </a:bodyPr>
          <a:lstStyle/>
          <a:p>
            <a:pPr algn="just"/>
            <a:r>
              <a:rPr lang="es-ES" sz="1400" b="1" dirty="0">
                <a:solidFill>
                  <a:srgbClr val="5DA899"/>
                </a:solidFill>
              </a:rPr>
              <a:t>8.1 Crea un mapa o Guion instruccional, para poder revisar el viaje del participante a través del curso:</a:t>
            </a:r>
          </a:p>
          <a:p>
            <a:pPr algn="just"/>
            <a:endParaRPr lang="es-ES" sz="1400" dirty="0"/>
          </a:p>
          <a:p>
            <a:pPr algn="just"/>
            <a:r>
              <a:rPr lang="es-ES" sz="1400" dirty="0"/>
              <a:t>Recuerda  que, actualmente estamos en una era digital, en la cual todo puede ser hecho en la medida de necesidades específicas, o el timing del servicio. Por lo tanto, tener un mapa o guion no es inmovilizar tu producto o que sea poco flexible. Por el contrario, esa herramienta puede ser tu principal aliada en el momento de crear contenidos en línea, ya que será la carta de navegación de los contenidos y el viaje de los participantes.</a:t>
            </a:r>
          </a:p>
          <a:p>
            <a:pPr algn="just"/>
            <a:endParaRPr lang="es-ES" sz="1400" dirty="0"/>
          </a:p>
          <a:p>
            <a:pPr algn="just"/>
            <a:r>
              <a:rPr lang="es-ES" sz="1400" dirty="0"/>
              <a:t>Tener esa planificación facilita la producción de los videos y contenidos multimedia. De esta forma es más fácil avanzar y no generar múltiples ideas en cada definición de aplicación de contenidos que generen demoras en la producción, así evitas la creación de contenido ambiguo o que se vea poco consecuente con la línea metodológica. Con un plan inicial, facilita identificar cuáles temas abordar y, principalmente, de cuál forma trabajar cada uno de ellos, para lograr el mejor resultado.</a:t>
            </a:r>
          </a:p>
          <a:p>
            <a:pPr algn="just"/>
            <a:endParaRPr lang="es-CL" sz="1400" dirty="0"/>
          </a:p>
        </p:txBody>
      </p:sp>
      <p:sp>
        <p:nvSpPr>
          <p:cNvPr id="14" name="CuadroTexto 13"/>
          <p:cNvSpPr txBox="1"/>
          <p:nvPr/>
        </p:nvSpPr>
        <p:spPr>
          <a:xfrm>
            <a:off x="5403274" y="851455"/>
            <a:ext cx="4368758"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56</a:t>
            </a:fld>
            <a:endParaRPr lang="es-CL"/>
          </a:p>
        </p:txBody>
      </p:sp>
    </p:spTree>
    <p:extLst>
      <p:ext uri="{BB962C8B-B14F-4D97-AF65-F5344CB8AC3E}">
        <p14:creationId xmlns:p14="http://schemas.microsoft.com/office/powerpoint/2010/main" val="1064226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7679" y="1411189"/>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5"/>
          <a:srcRect t="7697" r="33901" b="44045"/>
          <a:stretch/>
        </p:blipFill>
        <p:spPr>
          <a:xfrm>
            <a:off x="6511158" y="2192103"/>
            <a:ext cx="5675587" cy="4665897"/>
          </a:xfrm>
          <a:prstGeom prst="rect">
            <a:avLst/>
          </a:prstGeom>
        </p:spPr>
      </p:pic>
      <p:sp>
        <p:nvSpPr>
          <p:cNvPr id="13" name="CuadroTexto 12"/>
          <p:cNvSpPr txBox="1"/>
          <p:nvPr/>
        </p:nvSpPr>
        <p:spPr>
          <a:xfrm>
            <a:off x="5375564" y="1411189"/>
            <a:ext cx="6525491" cy="5047536"/>
          </a:xfrm>
          <a:prstGeom prst="rect">
            <a:avLst/>
          </a:prstGeom>
          <a:noFill/>
        </p:spPr>
        <p:txBody>
          <a:bodyPr wrap="square" rtlCol="0">
            <a:spAutoFit/>
          </a:bodyPr>
          <a:lstStyle/>
          <a:p>
            <a:pPr algn="just"/>
            <a:r>
              <a:rPr lang="es-ES" sz="1400" b="1" dirty="0">
                <a:solidFill>
                  <a:srgbClr val="5DA899"/>
                </a:solidFill>
              </a:rPr>
              <a:t>8.2 Identifica el público objetivo y alinea los contenidos y la comunicación a él, cada público, un lenguaje:</a:t>
            </a:r>
          </a:p>
          <a:p>
            <a:pPr algn="just"/>
            <a:endParaRPr lang="es-ES" sz="1400" dirty="0"/>
          </a:p>
          <a:p>
            <a:pPr algn="just"/>
            <a:r>
              <a:rPr lang="es-ES" sz="1400" dirty="0"/>
              <a:t>Busca siempre identificar y conocer tus interlocutores (participantes objetivos). Por más que el contenido repasado sea el mismo, no se puede entregar el contenido de la misma manera con adolescentes y empresarios. Investiga por lo menos la edad de los participantes, su ocupación, años laborales, etc. Mientras más características de tu audiencia sepas, mejor. Ajustando el lenguaje a tu público, vas a conseguir una conexión más fuerte con el participante y por consecuencia, mejora la experiencia de aprendizaje y se consigue una mayor participación y tasa de término.</a:t>
            </a:r>
          </a:p>
          <a:p>
            <a:pPr algn="just"/>
            <a:endParaRPr lang="es-ES" sz="1400" dirty="0"/>
          </a:p>
          <a:p>
            <a:pPr algn="just"/>
            <a:r>
              <a:rPr lang="es-ES" sz="1400" b="1" dirty="0">
                <a:solidFill>
                  <a:srgbClr val="5DA899"/>
                </a:solidFill>
              </a:rPr>
              <a:t>8.3 Genera los canales de vínculo correctos para los participantes y tutores, interactúa con el participante:</a:t>
            </a:r>
          </a:p>
          <a:p>
            <a:pPr algn="just"/>
            <a:endParaRPr lang="es-ES" sz="1400" dirty="0"/>
          </a:p>
          <a:p>
            <a:pPr algn="just"/>
            <a:r>
              <a:rPr lang="es-ES" sz="1400" dirty="0"/>
              <a:t>Mantén una imagen real, no se debe crear personajes para entregar el contenido que se alejen de lo que esperamos transmitir, independiente del asunto abordado en el curso. Sin embargo, por medio de la interacción es posible crear un material en línea, dinámico, sin perder la seriedad necesaria. Muestra que te preocupas por la enseñanza. Crea canales de diálogo que estén abierto a preguntas, a través de foros, chat, destaca las vías de contacto, correo electrónico, etc.</a:t>
            </a:r>
          </a:p>
          <a:p>
            <a:pPr algn="just"/>
            <a:r>
              <a:rPr lang="es-ES" sz="1400" dirty="0"/>
              <a:t>Haz que el alumno se olvide de que hay una pantalla entre él y el aprendizaje, que el guion metodológico, se ejecute de forma natural con el contexto adecuado.</a:t>
            </a:r>
          </a:p>
          <a:p>
            <a:pPr algn="just"/>
            <a:endParaRPr lang="es-CL" sz="1400" dirty="0"/>
          </a:p>
        </p:txBody>
      </p:sp>
      <p:sp>
        <p:nvSpPr>
          <p:cNvPr id="14" name="CuadroTexto 13"/>
          <p:cNvSpPr txBox="1"/>
          <p:nvPr/>
        </p:nvSpPr>
        <p:spPr>
          <a:xfrm>
            <a:off x="5375565" y="851455"/>
            <a:ext cx="4396468"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57</a:t>
            </a:fld>
            <a:endParaRPr lang="es-CL"/>
          </a:p>
        </p:txBody>
      </p:sp>
    </p:spTree>
    <p:extLst>
      <p:ext uri="{BB962C8B-B14F-4D97-AF65-F5344CB8AC3E}">
        <p14:creationId xmlns:p14="http://schemas.microsoft.com/office/powerpoint/2010/main" val="2613004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7679" y="1411189"/>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5"/>
          <a:srcRect t="7697" r="33901" b="44045"/>
          <a:stretch/>
        </p:blipFill>
        <p:spPr>
          <a:xfrm>
            <a:off x="6511158" y="2192103"/>
            <a:ext cx="5675587" cy="4665897"/>
          </a:xfrm>
          <a:prstGeom prst="rect">
            <a:avLst/>
          </a:prstGeom>
        </p:spPr>
      </p:pic>
      <p:sp>
        <p:nvSpPr>
          <p:cNvPr id="13" name="CuadroTexto 12"/>
          <p:cNvSpPr txBox="1"/>
          <p:nvPr/>
        </p:nvSpPr>
        <p:spPr>
          <a:xfrm>
            <a:off x="5389418" y="1411189"/>
            <a:ext cx="6470073" cy="4185761"/>
          </a:xfrm>
          <a:prstGeom prst="rect">
            <a:avLst/>
          </a:prstGeom>
          <a:noFill/>
        </p:spPr>
        <p:txBody>
          <a:bodyPr wrap="square" rtlCol="0">
            <a:spAutoFit/>
          </a:bodyPr>
          <a:lstStyle/>
          <a:p>
            <a:pPr algn="just"/>
            <a:r>
              <a:rPr lang="es-ES" sz="1400" b="1" dirty="0">
                <a:solidFill>
                  <a:srgbClr val="5DA899"/>
                </a:solidFill>
              </a:rPr>
              <a:t>8.4 </a:t>
            </a:r>
            <a:r>
              <a:rPr lang="es-ES" sz="1400" b="1" dirty="0" err="1">
                <a:solidFill>
                  <a:srgbClr val="5DA899"/>
                </a:solidFill>
              </a:rPr>
              <a:t>Manten</a:t>
            </a:r>
            <a:r>
              <a:rPr lang="es-ES" sz="1400" b="1" dirty="0">
                <a:solidFill>
                  <a:srgbClr val="5DA899"/>
                </a:solidFill>
              </a:rPr>
              <a:t> el flujo del contenido, no redundando en los contenidos:</a:t>
            </a:r>
          </a:p>
          <a:p>
            <a:pPr algn="just"/>
            <a:endParaRPr lang="es-ES" sz="1400" dirty="0"/>
          </a:p>
          <a:p>
            <a:pPr algn="just"/>
            <a:r>
              <a:rPr lang="es-ES" sz="1400" dirty="0"/>
              <a:t>En esta etapa, es bueno usar el Guion o mapa de trabajo metodológico. Para que tu vídeo sea dinámico, es importante cuidar la manera de presentar los contenidos de cada módulo. Hablar la misma temática de diez maneras diferentes no es interesante y puede acabar confundiendo, además de cansar a los participantes y bajar el resultado final de curso,  a nivel de finalización y satisfacción.</a:t>
            </a:r>
          </a:p>
          <a:p>
            <a:pPr algn="just"/>
            <a:endParaRPr lang="es-ES" sz="1400" dirty="0"/>
          </a:p>
          <a:p>
            <a:pPr algn="just"/>
            <a:r>
              <a:rPr lang="es-ES" sz="1400" b="1" dirty="0">
                <a:solidFill>
                  <a:srgbClr val="5DA899"/>
                </a:solidFill>
              </a:rPr>
              <a:t>8.5 El diseño es fundamental, para el contexto de aprendizaje, no te olvides del escenario:</a:t>
            </a:r>
          </a:p>
          <a:p>
            <a:pPr algn="just"/>
            <a:endParaRPr lang="es-ES" sz="1400" dirty="0"/>
          </a:p>
          <a:p>
            <a:pPr algn="just"/>
            <a:r>
              <a:rPr lang="es-ES" sz="1400" dirty="0"/>
              <a:t>El contexto gráfico es fundamental, si desarrollas videos, textos con gráficas o material animado, el fondo nunca puede llamar más atención que la información que estás transmitiendo. O sea, cuidado con ítems en el escenario que quiten la concentración de tu participante, o te molesten en el momento de entregar los contenidos. Si generas video clases, cuida la iluminación y elige lugares claros y bien iluminados. De esta manera, consigues crear material online más interesante, con menos ruido y eficaz.</a:t>
            </a:r>
          </a:p>
          <a:p>
            <a:pPr algn="just"/>
            <a:endParaRPr lang="es-CL" sz="1400" dirty="0"/>
          </a:p>
        </p:txBody>
      </p:sp>
      <p:sp>
        <p:nvSpPr>
          <p:cNvPr id="14" name="CuadroTexto 13"/>
          <p:cNvSpPr txBox="1"/>
          <p:nvPr/>
        </p:nvSpPr>
        <p:spPr>
          <a:xfrm>
            <a:off x="5389418" y="851455"/>
            <a:ext cx="4382614"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58</a:t>
            </a:fld>
            <a:endParaRPr lang="es-CL"/>
          </a:p>
        </p:txBody>
      </p:sp>
    </p:spTree>
    <p:extLst>
      <p:ext uri="{BB962C8B-B14F-4D97-AF65-F5344CB8AC3E}">
        <p14:creationId xmlns:p14="http://schemas.microsoft.com/office/powerpoint/2010/main" val="1633656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97679" y="1411189"/>
            <a:ext cx="2632500" cy="2520000"/>
          </a:xfrm>
          <a:prstGeom prst="rect">
            <a:avLst/>
          </a:prstGeom>
        </p:spPr>
      </p:pic>
      <p:pic>
        <p:nvPicPr>
          <p:cNvPr id="9" name="Imagen 8"/>
          <p:cNvPicPr>
            <a:picLocks noChangeAspect="1"/>
          </p:cNvPicPr>
          <p:nvPr/>
        </p:nvPicPr>
        <p:blipFill>
          <a:blip r:embed="rId5"/>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6"/>
          <a:srcRect t="7697" r="33901" b="44045"/>
          <a:stretch/>
        </p:blipFill>
        <p:spPr>
          <a:xfrm>
            <a:off x="6511158" y="2192103"/>
            <a:ext cx="5675587" cy="4665897"/>
          </a:xfrm>
          <a:prstGeom prst="rect">
            <a:avLst/>
          </a:prstGeom>
        </p:spPr>
      </p:pic>
      <p:sp>
        <p:nvSpPr>
          <p:cNvPr id="13" name="CuadroTexto 12"/>
          <p:cNvSpPr txBox="1"/>
          <p:nvPr/>
        </p:nvSpPr>
        <p:spPr>
          <a:xfrm>
            <a:off x="5375564" y="1411189"/>
            <a:ext cx="6442363" cy="4185761"/>
          </a:xfrm>
          <a:prstGeom prst="rect">
            <a:avLst/>
          </a:prstGeom>
          <a:noFill/>
        </p:spPr>
        <p:txBody>
          <a:bodyPr wrap="square" rtlCol="0">
            <a:spAutoFit/>
          </a:bodyPr>
          <a:lstStyle/>
          <a:p>
            <a:pPr algn="just"/>
            <a:r>
              <a:rPr lang="es-ES" sz="1400" b="1" dirty="0">
                <a:solidFill>
                  <a:srgbClr val="5DA899"/>
                </a:solidFill>
              </a:rPr>
              <a:t>8.6 Mantén siempre las ideas fuerza de los contenidos presentes, destaca conceptos clave:</a:t>
            </a:r>
          </a:p>
          <a:p>
            <a:pPr algn="just"/>
            <a:endParaRPr lang="es-ES" sz="1400" dirty="0">
              <a:solidFill>
                <a:srgbClr val="184D62"/>
              </a:solidFill>
            </a:endParaRPr>
          </a:p>
          <a:p>
            <a:pPr algn="just"/>
            <a:r>
              <a:rPr lang="es-ES" sz="1400" dirty="0"/>
              <a:t>No te olvides de destacar los conceptos clave de cada clase de manera visual, ya sea en material multimedia o impreso. Escribe las palabras clave del lado izquierdo de la imagen, pues es el primer lugar que el alumno mira. También puedes hacerlo de manera manual al utilizar un pizarrón, por ejemplo, siempre cuidando la caligrafía y ortografía, en el caso de video clases. Si prefieres añadir las palabras en la edición (de material multimedia o de lectura), escoge una buena fuente (clara y legible) y cuida el color para obtener el máximo efecto.</a:t>
            </a:r>
          </a:p>
          <a:p>
            <a:pPr algn="just"/>
            <a:endParaRPr lang="es-ES" sz="1400" dirty="0"/>
          </a:p>
          <a:p>
            <a:pPr algn="just"/>
            <a:r>
              <a:rPr lang="es-ES" sz="1400" dirty="0"/>
              <a:t>Consejo importante: no importa si son digitales o manuales, las palabras necesitan estar visibles en cualquier dispositivo para que el alumno pueda leerlas perfectamente. Sea en un ordenador, </a:t>
            </a:r>
            <a:r>
              <a:rPr lang="es-ES" sz="1400" dirty="0" err="1"/>
              <a:t>tablet</a:t>
            </a:r>
            <a:r>
              <a:rPr lang="es-ES" sz="1400" dirty="0"/>
              <a:t> o smartphone, él necesita conseguir entender lo que está escrito, recuerda que hoy los computadores no son el dispositivo principal usado por los alumnos, son los dispositivos móviles, por este motivo recuerda adaptar tus contenidos para asegurar la compatibilidad y visualización, con formatos HTML5, Videos, PDF, etc.</a:t>
            </a:r>
          </a:p>
          <a:p>
            <a:pPr algn="just"/>
            <a:endParaRPr lang="es-ES" sz="1400" dirty="0"/>
          </a:p>
        </p:txBody>
      </p:sp>
      <p:sp>
        <p:nvSpPr>
          <p:cNvPr id="14" name="CuadroTexto 13"/>
          <p:cNvSpPr txBox="1"/>
          <p:nvPr/>
        </p:nvSpPr>
        <p:spPr>
          <a:xfrm>
            <a:off x="5375564" y="851455"/>
            <a:ext cx="4396468"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59</a:t>
            </a:fld>
            <a:endParaRPr lang="es-CL"/>
          </a:p>
        </p:txBody>
      </p:sp>
    </p:spTree>
    <p:extLst>
      <p:ext uri="{BB962C8B-B14F-4D97-AF65-F5344CB8AC3E}">
        <p14:creationId xmlns:p14="http://schemas.microsoft.com/office/powerpoint/2010/main" val="374296765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490012" y="1454609"/>
            <a:ext cx="4345233" cy="954107"/>
          </a:xfrm>
          <a:prstGeom prst="rect">
            <a:avLst/>
          </a:prstGeom>
          <a:noFill/>
        </p:spPr>
        <p:txBody>
          <a:bodyPr wrap="square" rtlCol="0">
            <a:spAutoFit/>
          </a:bodyPr>
          <a:lstStyle/>
          <a:p>
            <a:pPr algn="just"/>
            <a:r>
              <a:rPr lang="es-CL" sz="1400" dirty="0"/>
              <a:t>Realizado el paso anterior, el sitio del Aula Digital, te redirigirá al registro de datos de SENCE  donde podrás ingresar con  tu </a:t>
            </a:r>
            <a:r>
              <a:rPr lang="es-CL" sz="1400" dirty="0" err="1"/>
              <a:t>ClaveUnica</a:t>
            </a:r>
            <a:r>
              <a:rPr lang="es-CL" sz="1400" dirty="0"/>
              <a:t> ,</a:t>
            </a:r>
            <a:endParaRPr lang="es-CL" sz="1400" dirty="0">
              <a:highlight>
                <a:srgbClr val="FFFF00"/>
              </a:highlight>
            </a:endParaRPr>
          </a:p>
          <a:p>
            <a:pPr algn="just"/>
            <a:endParaRPr lang="es-CL" sz="1400" dirty="0"/>
          </a:p>
        </p:txBody>
      </p:sp>
      <p:sp>
        <p:nvSpPr>
          <p:cNvPr id="2" name="Marcador de número de diapositiva 1"/>
          <p:cNvSpPr>
            <a:spLocks noGrp="1"/>
          </p:cNvSpPr>
          <p:nvPr>
            <p:ph type="sldNum" sz="quarter" idx="12"/>
          </p:nvPr>
        </p:nvSpPr>
        <p:spPr/>
        <p:txBody>
          <a:bodyPr/>
          <a:lstStyle/>
          <a:p>
            <a:fld id="{202050ED-F0FF-49F2-A8FB-59B3E53442F7}" type="slidenum">
              <a:rPr lang="es-CL" smtClean="0"/>
              <a:t>6</a:t>
            </a:fld>
            <a:endParaRPr lang="es-CL"/>
          </a:p>
        </p:txBody>
      </p:sp>
      <p:sp>
        <p:nvSpPr>
          <p:cNvPr id="9" name="CuadroTexto 8"/>
          <p:cNvSpPr txBox="1"/>
          <p:nvPr/>
        </p:nvSpPr>
        <p:spPr>
          <a:xfrm>
            <a:off x="7490012" y="949800"/>
            <a:ext cx="3883911" cy="338554"/>
          </a:xfrm>
          <a:prstGeom prst="rect">
            <a:avLst/>
          </a:prstGeom>
          <a:noFill/>
        </p:spPr>
        <p:txBody>
          <a:bodyPr wrap="square" rtlCol="0">
            <a:spAutoFit/>
          </a:bodyPr>
          <a:lstStyle/>
          <a:p>
            <a:r>
              <a:rPr lang="es-CL" sz="1600" b="1" dirty="0">
                <a:solidFill>
                  <a:srgbClr val="5DA899"/>
                </a:solidFill>
              </a:rPr>
              <a:t>1.  INGRESO A AULA DIGITAL</a:t>
            </a:r>
          </a:p>
        </p:txBody>
      </p:sp>
      <p:pic>
        <p:nvPicPr>
          <p:cNvPr id="10" name="Imagen 9">
            <a:extLst>
              <a:ext uri="{FF2B5EF4-FFF2-40B4-BE49-F238E27FC236}">
                <a16:creationId xmlns:a16="http://schemas.microsoft.com/office/drawing/2014/main" id="{877568A3-8D0F-48B1-83D5-78914FAF840F}"/>
              </a:ext>
            </a:extLst>
          </p:cNvPr>
          <p:cNvPicPr>
            <a:picLocks noChangeAspect="1"/>
          </p:cNvPicPr>
          <p:nvPr/>
        </p:nvPicPr>
        <p:blipFill>
          <a:blip r:embed="rId3"/>
          <a:stretch>
            <a:fillRect/>
          </a:stretch>
        </p:blipFill>
        <p:spPr>
          <a:xfrm>
            <a:off x="481461" y="1302330"/>
            <a:ext cx="5919340" cy="5133776"/>
          </a:xfrm>
          <a:prstGeom prst="rect">
            <a:avLst/>
          </a:prstGeom>
        </p:spPr>
      </p:pic>
    </p:spTree>
    <p:extLst>
      <p:ext uri="{BB962C8B-B14F-4D97-AF65-F5344CB8AC3E}">
        <p14:creationId xmlns:p14="http://schemas.microsoft.com/office/powerpoint/2010/main" val="866736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1438" y="1480462"/>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5"/>
          <a:srcRect t="7697" r="33901" b="44045"/>
          <a:stretch/>
        </p:blipFill>
        <p:spPr>
          <a:xfrm>
            <a:off x="6511158" y="2192103"/>
            <a:ext cx="5675587" cy="4665897"/>
          </a:xfrm>
          <a:prstGeom prst="rect">
            <a:avLst/>
          </a:prstGeom>
        </p:spPr>
      </p:pic>
      <p:sp>
        <p:nvSpPr>
          <p:cNvPr id="13" name="CuadroTexto 12"/>
          <p:cNvSpPr txBox="1"/>
          <p:nvPr/>
        </p:nvSpPr>
        <p:spPr>
          <a:xfrm>
            <a:off x="3913789" y="1179189"/>
            <a:ext cx="8007927" cy="6124754"/>
          </a:xfrm>
          <a:prstGeom prst="rect">
            <a:avLst/>
          </a:prstGeom>
          <a:noFill/>
        </p:spPr>
        <p:txBody>
          <a:bodyPr wrap="square" rtlCol="0">
            <a:spAutoFit/>
          </a:bodyPr>
          <a:lstStyle/>
          <a:p>
            <a:pPr algn="just"/>
            <a:r>
              <a:rPr lang="es-ES" sz="1400" b="1" dirty="0">
                <a:solidFill>
                  <a:srgbClr val="5DA899"/>
                </a:solidFill>
              </a:rPr>
              <a:t>8.7 Usa una línea grafica única, crea un patrón para tus vídeos:</a:t>
            </a:r>
          </a:p>
          <a:p>
            <a:pPr algn="just"/>
            <a:endParaRPr lang="es-ES" sz="1400" dirty="0"/>
          </a:p>
          <a:p>
            <a:pPr algn="just"/>
            <a:r>
              <a:rPr lang="es-ES" sz="1400" dirty="0"/>
              <a:t>En el caso que los videos de los módulos no tengan la misma duración no hay problema desde el punto de vista del participante. Sin embargo, es importante crear cierto patrón en tu línea gráfica y línea de contenidos dentro del curso y en cada módulo, pues eso hace que el participante capte mejor los contenidos trasmitidos, además de transmitir profesionalidad y credibilidad. La estandarización también ayuda a crear una rutina de aprendizaje. </a:t>
            </a:r>
          </a:p>
          <a:p>
            <a:pPr algn="just"/>
            <a:endParaRPr lang="es-ES" sz="1400" dirty="0"/>
          </a:p>
          <a:p>
            <a:pPr algn="just"/>
            <a:r>
              <a:rPr lang="es-ES" sz="1400" dirty="0"/>
              <a:t>Reforzamos cuatro puntos que pueden ayudar con este punto:</a:t>
            </a:r>
          </a:p>
          <a:p>
            <a:pPr algn="just"/>
            <a:endParaRPr lang="es-ES" sz="1400" dirty="0"/>
          </a:p>
          <a:p>
            <a:pPr marL="285750" indent="-285750" algn="just">
              <a:buFont typeface="Wingdings" panose="05000000000000000000" pitchFamily="2" charset="2"/>
              <a:buChar char="ü"/>
            </a:pPr>
            <a:r>
              <a:rPr lang="es-ES" sz="1400" dirty="0"/>
              <a:t> Usa siempre la misma viñeta o iconos.</a:t>
            </a:r>
          </a:p>
          <a:p>
            <a:pPr marL="285750" indent="-285750" algn="just">
              <a:buFont typeface="Wingdings" panose="05000000000000000000" pitchFamily="2" charset="2"/>
              <a:buChar char="ü"/>
            </a:pPr>
            <a:r>
              <a:rPr lang="es-ES" sz="1400" dirty="0"/>
              <a:t>Ten siempre la misma estructura en tus cursos, número de módulos, contenidos, etc.).</a:t>
            </a:r>
          </a:p>
          <a:p>
            <a:pPr marL="285750" indent="-285750" algn="just">
              <a:buFont typeface="Wingdings" panose="05000000000000000000" pitchFamily="2" charset="2"/>
              <a:buChar char="ü"/>
            </a:pPr>
            <a:r>
              <a:rPr lang="es-ES" sz="1400" dirty="0"/>
              <a:t>Sistematiza el lenguaje utilizado dentro de cada curso.</a:t>
            </a:r>
          </a:p>
          <a:p>
            <a:pPr marL="285750" indent="-285750" algn="just">
              <a:buFont typeface="Wingdings" panose="05000000000000000000" pitchFamily="2" charset="2"/>
              <a:buChar char="ü"/>
            </a:pPr>
            <a:r>
              <a:rPr lang="es-ES" sz="1400" dirty="0"/>
              <a:t>Trabaja con maneras parecidas de edición dentro de cada módulo.</a:t>
            </a:r>
          </a:p>
          <a:p>
            <a:pPr marL="285750" indent="-285750" algn="just">
              <a:buFont typeface="Wingdings" panose="05000000000000000000" pitchFamily="2" charset="2"/>
              <a:buChar char="ü"/>
            </a:pPr>
            <a:r>
              <a:rPr lang="es-ES" sz="1400" dirty="0"/>
              <a:t>Utiliza micro cápsulas de contenido dentro de tus módulos, evita videos de larga duración o material extenso.</a:t>
            </a:r>
          </a:p>
          <a:p>
            <a:pPr algn="just"/>
            <a:br>
              <a:rPr lang="es-ES" sz="1400" dirty="0"/>
            </a:br>
            <a:br>
              <a:rPr lang="es-ES" sz="1400" dirty="0">
                <a:solidFill>
                  <a:srgbClr val="184D62"/>
                </a:solidFill>
              </a:rPr>
            </a:br>
            <a:r>
              <a:rPr lang="es-ES" sz="1400" b="1" dirty="0">
                <a:solidFill>
                  <a:srgbClr val="5DA899"/>
                </a:solidFill>
              </a:rPr>
              <a:t>8.8 Segmenta el contenido en microcápsulas, utiliza cortes rápidos en la edición.</a:t>
            </a:r>
          </a:p>
          <a:p>
            <a:pPr algn="just"/>
            <a:endParaRPr lang="es-ES" sz="1400" dirty="0"/>
          </a:p>
          <a:p>
            <a:pPr algn="just"/>
            <a:r>
              <a:rPr lang="es-ES" sz="1400" dirty="0"/>
              <a:t>Recordemos, no importa que el tema sea muy interesante, nadie consigue estar mucho tiempo viendo a otra persona hablar sin parar. Es aquí que entra la edición, a través de cortes rápidos y elementos visuales (micro cápsulas de contenido). Al hablar frente a la cámara, busca frases directas. Cambia el abordaje, sé directo y preciso en la presentación del contenido, ya sea multimedia o escrito.</a:t>
            </a:r>
          </a:p>
          <a:p>
            <a:pPr algn="just"/>
            <a:r>
              <a:rPr lang="es-ES" sz="1400" dirty="0"/>
              <a:t>La pregunta clave al crear material en línea es: </a:t>
            </a:r>
            <a:r>
              <a:rPr lang="es-ES" sz="1400" b="1" dirty="0">
                <a:solidFill>
                  <a:srgbClr val="184D62"/>
                </a:solidFill>
              </a:rPr>
              <a:t>¿qué tipo de vídeo me gustaría ver?</a:t>
            </a:r>
          </a:p>
          <a:p>
            <a:pPr algn="just"/>
            <a:endParaRPr lang="es-ES" sz="1400" dirty="0"/>
          </a:p>
          <a:p>
            <a:pPr algn="just"/>
            <a:endParaRPr lang="es-CL" sz="1400" dirty="0"/>
          </a:p>
        </p:txBody>
      </p:sp>
      <p:sp>
        <p:nvSpPr>
          <p:cNvPr id="14" name="CuadroTexto 13"/>
          <p:cNvSpPr txBox="1"/>
          <p:nvPr/>
        </p:nvSpPr>
        <p:spPr>
          <a:xfrm>
            <a:off x="3913790" y="669709"/>
            <a:ext cx="4555916" cy="338554"/>
          </a:xfrm>
          <a:prstGeom prst="rect">
            <a:avLst/>
          </a:prstGeom>
          <a:noFill/>
        </p:spPr>
        <p:txBody>
          <a:bodyPr wrap="square" rtlCol="0">
            <a:spAutoFit/>
          </a:bodyPr>
          <a:lstStyle/>
          <a:p>
            <a:r>
              <a:rPr lang="es-ES" sz="1600" dirty="0">
                <a:solidFill>
                  <a:srgbClr val="5DA899"/>
                </a:solidFill>
              </a:rPr>
              <a:t>8. ANEXO</a:t>
            </a:r>
          </a:p>
        </p:txBody>
      </p:sp>
      <p:sp>
        <p:nvSpPr>
          <p:cNvPr id="8" name="CuadroTexto 7"/>
          <p:cNvSpPr txBox="1"/>
          <p:nvPr/>
        </p:nvSpPr>
        <p:spPr>
          <a:xfrm>
            <a:off x="481460" y="6596390"/>
            <a:ext cx="3085737" cy="261610"/>
          </a:xfrm>
          <a:prstGeom prst="rect">
            <a:avLst/>
          </a:prstGeom>
          <a:noFill/>
        </p:spPr>
        <p:txBody>
          <a:bodyPr wrap="square" rtlCol="0">
            <a:spAutoFit/>
          </a:bodyPr>
          <a:lstStyle/>
          <a:p>
            <a:r>
              <a:rPr lang="es-CL" sz="1100" dirty="0">
                <a:solidFill>
                  <a:srgbClr val="005C81"/>
                </a:solidFill>
                <a:latin typeface="gobCL" pitchFamily="50" charset="0"/>
              </a:rPr>
              <a:t>10.0 – Anexos.</a:t>
            </a:r>
            <a:endParaRPr lang="es-CL" sz="1100" i="1" dirty="0">
              <a:solidFill>
                <a:srgbClr val="005C81"/>
              </a:solidFill>
              <a:latin typeface="gobCL" pitchFamily="50" charset="0"/>
            </a:endParaRP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60</a:t>
            </a:fld>
            <a:endParaRPr lang="es-CL"/>
          </a:p>
        </p:txBody>
      </p:sp>
    </p:spTree>
    <p:extLst>
      <p:ext uri="{BB962C8B-B14F-4D97-AF65-F5344CB8AC3E}">
        <p14:creationId xmlns:p14="http://schemas.microsoft.com/office/powerpoint/2010/main" val="8519156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1481007">
            <a:off x="1647603" y="4951534"/>
            <a:ext cx="2160000" cy="1293750"/>
          </a:xfrm>
          <a:prstGeom prst="rect">
            <a:avLst/>
          </a:prstGeom>
        </p:spPr>
      </p:pic>
      <p:pic>
        <p:nvPicPr>
          <p:cNvPr id="6" name="Imagen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7679" y="1411189"/>
            <a:ext cx="2632500" cy="2520000"/>
          </a:xfrm>
          <a:prstGeom prst="rect">
            <a:avLst/>
          </a:prstGeom>
        </p:spPr>
      </p:pic>
      <p:pic>
        <p:nvPicPr>
          <p:cNvPr id="9" name="Imagen 8"/>
          <p:cNvPicPr>
            <a:picLocks noChangeAspect="1"/>
          </p:cNvPicPr>
          <p:nvPr/>
        </p:nvPicPr>
        <p:blipFill>
          <a:blip r:embed="rId4"/>
          <a:stretch>
            <a:fillRect/>
          </a:stretch>
        </p:blipFill>
        <p:spPr>
          <a:xfrm>
            <a:off x="481460" y="0"/>
            <a:ext cx="1059957" cy="181308"/>
          </a:xfrm>
          <a:prstGeom prst="rect">
            <a:avLst/>
          </a:prstGeom>
        </p:spPr>
      </p:pic>
      <p:pic>
        <p:nvPicPr>
          <p:cNvPr id="10" name="Imagen 9"/>
          <p:cNvPicPr>
            <a:picLocks noChangeAspect="1"/>
          </p:cNvPicPr>
          <p:nvPr/>
        </p:nvPicPr>
        <p:blipFill rotWithShape="1">
          <a:blip r:embed="rId5"/>
          <a:srcRect t="7697" r="33901" b="44045"/>
          <a:stretch/>
        </p:blipFill>
        <p:spPr>
          <a:xfrm>
            <a:off x="6511158" y="2192103"/>
            <a:ext cx="5675587" cy="4665897"/>
          </a:xfrm>
          <a:prstGeom prst="rect">
            <a:avLst/>
          </a:prstGeom>
        </p:spPr>
      </p:pic>
      <p:sp>
        <p:nvSpPr>
          <p:cNvPr id="13" name="CuadroTexto 12"/>
          <p:cNvSpPr txBox="1"/>
          <p:nvPr/>
        </p:nvSpPr>
        <p:spPr>
          <a:xfrm>
            <a:off x="4530437" y="1378095"/>
            <a:ext cx="7398328" cy="5478423"/>
          </a:xfrm>
          <a:prstGeom prst="rect">
            <a:avLst/>
          </a:prstGeom>
          <a:noFill/>
        </p:spPr>
        <p:txBody>
          <a:bodyPr wrap="square" rtlCol="0">
            <a:spAutoFit/>
          </a:bodyPr>
          <a:lstStyle/>
          <a:p>
            <a:pPr algn="just"/>
            <a:r>
              <a:rPr lang="es-ES" sz="1400" b="1" dirty="0">
                <a:solidFill>
                  <a:srgbClr val="5DA899"/>
                </a:solidFill>
              </a:rPr>
              <a:t>8.9 Que tu contenido multimedia sea dinámico, explora diferentes ángulos.</a:t>
            </a:r>
          </a:p>
          <a:p>
            <a:pPr algn="just"/>
            <a:endParaRPr lang="es-ES" sz="1400" dirty="0">
              <a:solidFill>
                <a:srgbClr val="184D62"/>
              </a:solidFill>
            </a:endParaRPr>
          </a:p>
          <a:p>
            <a:pPr algn="just"/>
            <a:r>
              <a:rPr lang="es-ES" sz="1400" dirty="0"/>
              <a:t>Si posees más de una cámara, no dudes en utilizarlas. Ojo, cuando decimos “cámara”, también puedes interpretarlo como cámara de celular. Hoy, los smartphones consiguen captar en alta definición. Posiciona los equipos en ángulos diferentes y mira cómo eso facilitará al instante de la edición y producción de los contenidos multimedia. Eso va a traer para tu material mayor movimiento y flexibilidad. </a:t>
            </a:r>
          </a:p>
          <a:p>
            <a:pPr algn="just"/>
            <a:r>
              <a:rPr lang="es-ES" sz="1400" dirty="0"/>
              <a:t>Importante: grabar con dos cámaras puede generar lentitud en tu proceso de edición, dependiendo de la potencia del equipo de edición (Notebook o  computador)</a:t>
            </a:r>
          </a:p>
          <a:p>
            <a:pPr algn="just"/>
            <a:r>
              <a:rPr lang="es-ES" sz="1400" dirty="0"/>
              <a:t>Si quieres ahorrar tiempo al editar se puede aproximar y alejar la imagen para dar más dinamismo para tu video clase, en el momento de la grabación. Es simple de hacer y el resultado es satisfactorio.</a:t>
            </a:r>
          </a:p>
          <a:p>
            <a:pPr algn="just"/>
            <a:endParaRPr lang="es-ES" sz="1400" dirty="0">
              <a:solidFill>
                <a:srgbClr val="184D62"/>
              </a:solidFill>
            </a:endParaRPr>
          </a:p>
          <a:p>
            <a:pPr algn="just"/>
            <a:r>
              <a:rPr lang="es-ES" sz="1400" b="1" dirty="0">
                <a:solidFill>
                  <a:srgbClr val="5DA899"/>
                </a:solidFill>
              </a:rPr>
              <a:t>8.10 Considera los diferentes dispositivos de trabajo que usan los participantes, sé creativo:</a:t>
            </a:r>
          </a:p>
          <a:p>
            <a:pPr algn="just"/>
            <a:endParaRPr lang="es-ES" sz="1400" dirty="0">
              <a:solidFill>
                <a:srgbClr val="184D62"/>
              </a:solidFill>
            </a:endParaRPr>
          </a:p>
          <a:p>
            <a:pPr algn="just"/>
            <a:r>
              <a:rPr lang="es-ES" sz="1400" dirty="0"/>
              <a:t>En la etapa final, ya reconociendo los elementos claves, cortes rápidos (micro capsulas de contenidos), el lenguaje adecuado y la preparación del material a usar en grabaciones, actividades y textos, potencia la metodología y entrega de contenidos a través de distintos elementos. Internet te ofrece miles de recursos, ¡no dudes en usarlos!</a:t>
            </a:r>
          </a:p>
          <a:p>
            <a:pPr algn="just"/>
            <a:r>
              <a:rPr lang="es-ES" sz="1400" dirty="0"/>
              <a:t> Explora ítems multimedia y usa elementos audiovisuales. El cielo es el límite, busca diferentes metodologías que puedan auxiliarte a crear material online para tus cursos. Y lo más importante: </a:t>
            </a:r>
          </a:p>
          <a:p>
            <a:pPr algn="just"/>
            <a:r>
              <a:rPr lang="es-ES" sz="1400" dirty="0"/>
              <a:t>Utiliza un mapa inicial o guion, para tener una guía de trabajo y mantener el foco, tanto en lo metodológico, el diseño y la ejecución, para entregar le mejor resultado a los participantes.</a:t>
            </a:r>
          </a:p>
          <a:p>
            <a:pPr algn="just"/>
            <a:endParaRPr lang="es-ES" sz="1400" dirty="0"/>
          </a:p>
          <a:p>
            <a:pPr algn="just"/>
            <a:endParaRPr lang="es-CL" sz="1400" dirty="0"/>
          </a:p>
        </p:txBody>
      </p:sp>
      <p:sp>
        <p:nvSpPr>
          <p:cNvPr id="14" name="CuadroTexto 13"/>
          <p:cNvSpPr txBox="1"/>
          <p:nvPr/>
        </p:nvSpPr>
        <p:spPr>
          <a:xfrm>
            <a:off x="4530437" y="851455"/>
            <a:ext cx="5241595" cy="338554"/>
          </a:xfrm>
          <a:prstGeom prst="rect">
            <a:avLst/>
          </a:prstGeom>
          <a:noFill/>
        </p:spPr>
        <p:txBody>
          <a:bodyPr wrap="square" rtlCol="0">
            <a:spAutoFit/>
          </a:bodyPr>
          <a:lstStyle/>
          <a:p>
            <a:r>
              <a:rPr lang="es-ES" sz="1600" dirty="0">
                <a:solidFill>
                  <a:srgbClr val="5DA899"/>
                </a:solidFill>
              </a:rPr>
              <a:t>8. ANEXO</a:t>
            </a:r>
          </a:p>
        </p:txBody>
      </p:sp>
      <p:sp>
        <p:nvSpPr>
          <p:cNvPr id="2" name="Marcador de número de diapositiva 1"/>
          <p:cNvSpPr>
            <a:spLocks noGrp="1"/>
          </p:cNvSpPr>
          <p:nvPr>
            <p:ph type="sldNum" sz="quarter" idx="12"/>
          </p:nvPr>
        </p:nvSpPr>
        <p:spPr/>
        <p:txBody>
          <a:bodyPr/>
          <a:lstStyle/>
          <a:p>
            <a:fld id="{202050ED-F0FF-49F2-A8FB-59B3E53442F7}" type="slidenum">
              <a:rPr lang="es-CL" smtClean="0"/>
              <a:t>61</a:t>
            </a:fld>
            <a:endParaRPr lang="es-CL"/>
          </a:p>
        </p:txBody>
      </p:sp>
    </p:spTree>
    <p:extLst>
      <p:ext uri="{BB962C8B-B14F-4D97-AF65-F5344CB8AC3E}">
        <p14:creationId xmlns:p14="http://schemas.microsoft.com/office/powerpoint/2010/main" val="1358571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0212" y="1825625"/>
            <a:ext cx="4811575" cy="4351338"/>
          </a:xfrm>
        </p:spPr>
      </p:pic>
      <p:pic>
        <p:nvPicPr>
          <p:cNvPr id="4" name="Imagen 3"/>
          <p:cNvPicPr>
            <a:picLocks noChangeAspect="1"/>
          </p:cNvPicPr>
          <p:nvPr/>
        </p:nvPicPr>
        <p:blipFill>
          <a:blip r:embed="rId3"/>
          <a:stretch>
            <a:fillRect/>
          </a:stretch>
        </p:blipFill>
        <p:spPr>
          <a:xfrm>
            <a:off x="-1" y="-10459"/>
            <a:ext cx="12290961" cy="691597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506" y="2066272"/>
            <a:ext cx="2366187" cy="2350321"/>
          </a:xfrm>
          <a:prstGeom prst="rect">
            <a:avLst/>
          </a:prstGeom>
        </p:spPr>
      </p:pic>
      <p:sp>
        <p:nvSpPr>
          <p:cNvPr id="7" name="CuadroTexto 6"/>
          <p:cNvSpPr txBox="1"/>
          <p:nvPr/>
        </p:nvSpPr>
        <p:spPr>
          <a:xfrm>
            <a:off x="4414692" y="2378512"/>
            <a:ext cx="5848659" cy="1107996"/>
          </a:xfrm>
          <a:prstGeom prst="rect">
            <a:avLst/>
          </a:prstGeom>
          <a:noFill/>
        </p:spPr>
        <p:txBody>
          <a:bodyPr wrap="square" rtlCol="0">
            <a:spAutoFit/>
          </a:bodyPr>
          <a:lstStyle/>
          <a:p>
            <a:r>
              <a:rPr lang="es-CL" sz="2400" b="1" dirty="0">
                <a:solidFill>
                  <a:schemeClr val="bg1"/>
                </a:solidFill>
                <a:latin typeface="Gotham HTF Medium" pitchFamily="50" charset="0"/>
              </a:rPr>
              <a:t>MANUAL</a:t>
            </a:r>
          </a:p>
          <a:p>
            <a:pPr>
              <a:lnSpc>
                <a:spcPct val="150000"/>
              </a:lnSpc>
            </a:pPr>
            <a:r>
              <a:rPr lang="es-CL" sz="2800" dirty="0">
                <a:solidFill>
                  <a:schemeClr val="bg1"/>
                </a:solidFill>
                <a:latin typeface="Gotham HTF Book" pitchFamily="50" charset="0"/>
              </a:rPr>
              <a:t>PARA EJECUTORES</a:t>
            </a:r>
          </a:p>
        </p:txBody>
      </p:sp>
      <p:sp>
        <p:nvSpPr>
          <p:cNvPr id="3" name="Rectángulo 2"/>
          <p:cNvSpPr/>
          <p:nvPr/>
        </p:nvSpPr>
        <p:spPr>
          <a:xfrm>
            <a:off x="4427921" y="3458335"/>
            <a:ext cx="2992935" cy="368691"/>
          </a:xfrm>
          <a:prstGeom prst="rect">
            <a:avLst/>
          </a:prstGeom>
        </p:spPr>
        <p:txBody>
          <a:bodyPr wrap="none">
            <a:spAutoFit/>
          </a:bodyPr>
          <a:lstStyle/>
          <a:p>
            <a:pPr>
              <a:lnSpc>
                <a:spcPct val="150000"/>
              </a:lnSpc>
            </a:pPr>
            <a:r>
              <a:rPr lang="es-CL" sz="1400" dirty="0">
                <a:solidFill>
                  <a:schemeClr val="bg1"/>
                </a:solidFill>
                <a:latin typeface="Gotham HTF Book" pitchFamily="50" charset="0"/>
              </a:rPr>
              <a:t>Aula Digital – Cursos E-learning</a:t>
            </a:r>
          </a:p>
        </p:txBody>
      </p:sp>
      <p:sp>
        <p:nvSpPr>
          <p:cNvPr id="8" name="Marcador de número de diapositiva 7"/>
          <p:cNvSpPr>
            <a:spLocks noGrp="1"/>
          </p:cNvSpPr>
          <p:nvPr>
            <p:ph type="sldNum" sz="quarter" idx="12"/>
          </p:nvPr>
        </p:nvSpPr>
        <p:spPr/>
        <p:txBody>
          <a:bodyPr/>
          <a:lstStyle/>
          <a:p>
            <a:fld id="{202050ED-F0FF-49F2-A8FB-59B3E53442F7}" type="slidenum">
              <a:rPr lang="es-CL" smtClean="0"/>
              <a:t>62</a:t>
            </a:fld>
            <a:endParaRPr lang="es-CL"/>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4802" y="5719905"/>
            <a:ext cx="3064627" cy="1001570"/>
          </a:xfrm>
          <a:prstGeom prst="rect">
            <a:avLst/>
          </a:prstGeom>
        </p:spPr>
      </p:pic>
    </p:spTree>
    <p:extLst>
      <p:ext uri="{BB962C8B-B14F-4D97-AF65-F5344CB8AC3E}">
        <p14:creationId xmlns:p14="http://schemas.microsoft.com/office/powerpoint/2010/main" val="141155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81460" y="0"/>
            <a:ext cx="1059957" cy="181308"/>
          </a:xfrm>
          <a:prstGeom prst="rect">
            <a:avLst/>
          </a:prstGeom>
        </p:spPr>
      </p:pic>
      <p:sp>
        <p:nvSpPr>
          <p:cNvPr id="7" name="CuadroTexto 6"/>
          <p:cNvSpPr txBox="1"/>
          <p:nvPr/>
        </p:nvSpPr>
        <p:spPr>
          <a:xfrm>
            <a:off x="7506269" y="1294628"/>
            <a:ext cx="4367076" cy="2031325"/>
          </a:xfrm>
          <a:prstGeom prst="rect">
            <a:avLst/>
          </a:prstGeom>
          <a:noFill/>
        </p:spPr>
        <p:txBody>
          <a:bodyPr wrap="square" rtlCol="0">
            <a:spAutoFit/>
          </a:bodyPr>
          <a:lstStyle/>
          <a:p>
            <a:pPr algn="just"/>
            <a:endParaRPr lang="es-CL" sz="1400" dirty="0"/>
          </a:p>
          <a:p>
            <a:pPr algn="just"/>
            <a:r>
              <a:rPr lang="es-CL" sz="1400" dirty="0"/>
              <a:t>Validado  el ingreso con la </a:t>
            </a:r>
            <a:r>
              <a:rPr lang="es-CL" sz="1400" dirty="0" err="1"/>
              <a:t>ClaveÚnica</a:t>
            </a:r>
            <a:r>
              <a:rPr lang="es-CL" sz="1400" dirty="0"/>
              <a:t> serás dirigido al sitio de Aula Digital SENCE.</a:t>
            </a:r>
          </a:p>
          <a:p>
            <a:pPr algn="just"/>
            <a:endParaRPr lang="es-CL" sz="1400" dirty="0"/>
          </a:p>
          <a:p>
            <a:pPr algn="just"/>
            <a:r>
              <a:rPr lang="es-CL" sz="1400" dirty="0"/>
              <a:t>A continuación,  visualizarás un mensaje que  indica que serás dirigido a tu curso, en la imagen destacada en recuadro rojo.</a:t>
            </a:r>
          </a:p>
          <a:p>
            <a:pPr algn="just"/>
            <a:endParaRPr lang="es-CL" sz="1400" dirty="0">
              <a:highlight>
                <a:srgbClr val="FFFF00"/>
              </a:highlight>
            </a:endParaRPr>
          </a:p>
          <a:p>
            <a:pPr algn="just"/>
            <a:endParaRPr lang="es-CL" sz="1400" dirty="0"/>
          </a:p>
        </p:txBody>
      </p:sp>
      <p:sp>
        <p:nvSpPr>
          <p:cNvPr id="11" name="Rectángulo 10"/>
          <p:cNvSpPr/>
          <p:nvPr/>
        </p:nvSpPr>
        <p:spPr>
          <a:xfrm>
            <a:off x="2333767" y="2524836"/>
            <a:ext cx="5172502" cy="35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Marcador de número de diapositiva 1"/>
          <p:cNvSpPr>
            <a:spLocks noGrp="1"/>
          </p:cNvSpPr>
          <p:nvPr>
            <p:ph type="sldNum" sz="quarter" idx="12"/>
          </p:nvPr>
        </p:nvSpPr>
        <p:spPr/>
        <p:txBody>
          <a:bodyPr/>
          <a:lstStyle/>
          <a:p>
            <a:fld id="{202050ED-F0FF-49F2-A8FB-59B3E53442F7}" type="slidenum">
              <a:rPr lang="es-CL" smtClean="0"/>
              <a:t>7</a:t>
            </a:fld>
            <a:endParaRPr lang="es-CL" dirty="0"/>
          </a:p>
        </p:txBody>
      </p:sp>
      <p:sp>
        <p:nvSpPr>
          <p:cNvPr id="10" name="CuadroTexto 9"/>
          <p:cNvSpPr txBox="1"/>
          <p:nvPr/>
        </p:nvSpPr>
        <p:spPr>
          <a:xfrm>
            <a:off x="7506269" y="939787"/>
            <a:ext cx="3883911" cy="338554"/>
          </a:xfrm>
          <a:prstGeom prst="rect">
            <a:avLst/>
          </a:prstGeom>
          <a:noFill/>
        </p:spPr>
        <p:txBody>
          <a:bodyPr wrap="square" rtlCol="0">
            <a:spAutoFit/>
          </a:bodyPr>
          <a:lstStyle/>
          <a:p>
            <a:r>
              <a:rPr lang="es-CL" sz="1600" b="1" dirty="0">
                <a:solidFill>
                  <a:srgbClr val="5DA899"/>
                </a:solidFill>
              </a:rPr>
              <a:t>1.  INGRESO A AULA DIGITAL</a:t>
            </a:r>
          </a:p>
        </p:txBody>
      </p:sp>
      <p:pic>
        <p:nvPicPr>
          <p:cNvPr id="9" name="Imagen 8" descr="Captura de pantalla a redirecionamiento a Aula Digital."/>
          <p:cNvPicPr>
            <a:picLocks noChangeAspect="1"/>
          </p:cNvPicPr>
          <p:nvPr/>
        </p:nvPicPr>
        <p:blipFill>
          <a:blip r:embed="rId4"/>
          <a:stretch>
            <a:fillRect/>
          </a:stretch>
        </p:blipFill>
        <p:spPr>
          <a:xfrm>
            <a:off x="481460" y="1294628"/>
            <a:ext cx="6722904" cy="3582172"/>
          </a:xfrm>
          <a:prstGeom prst="rect">
            <a:avLst/>
          </a:prstGeom>
          <a:ln w="3175">
            <a:solidFill>
              <a:schemeClr val="tx1"/>
            </a:solidFill>
          </a:ln>
        </p:spPr>
      </p:pic>
    </p:spTree>
    <p:extLst>
      <p:ext uri="{BB962C8B-B14F-4D97-AF65-F5344CB8AC3E}">
        <p14:creationId xmlns:p14="http://schemas.microsoft.com/office/powerpoint/2010/main" val="160530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81460" y="0"/>
            <a:ext cx="1059957" cy="181308"/>
          </a:xfrm>
          <a:prstGeom prst="rect">
            <a:avLst/>
          </a:prstGeom>
        </p:spPr>
      </p:pic>
      <p:sp>
        <p:nvSpPr>
          <p:cNvPr id="7" name="CuadroTexto 6"/>
          <p:cNvSpPr txBox="1"/>
          <p:nvPr/>
        </p:nvSpPr>
        <p:spPr>
          <a:xfrm>
            <a:off x="6270171" y="1286229"/>
            <a:ext cx="5589320" cy="5816977"/>
          </a:xfrm>
          <a:prstGeom prst="rect">
            <a:avLst/>
          </a:prstGeom>
          <a:noFill/>
        </p:spPr>
        <p:txBody>
          <a:bodyPr wrap="square" rtlCol="0">
            <a:spAutoFit/>
          </a:bodyPr>
          <a:lstStyle/>
          <a:p>
            <a:pPr algn="just">
              <a:buClr>
                <a:srgbClr val="005C81"/>
              </a:buClr>
            </a:pPr>
            <a:r>
              <a:rPr lang="es-CL" sz="1400" dirty="0"/>
              <a:t>Antes de diseñar el  curso, el ejecutor deberá tener presente que dispondrá de 3 roles con diferentes atributos o privilegios  para el proceso de diseño, creación   y  ejecución de sus cursos. </a:t>
            </a:r>
          </a:p>
          <a:p>
            <a:pPr algn="just">
              <a:buClr>
                <a:srgbClr val="005C81"/>
              </a:buClr>
            </a:pPr>
            <a:endParaRPr lang="es-CL" sz="1400" dirty="0"/>
          </a:p>
          <a:p>
            <a:pPr algn="just"/>
            <a:r>
              <a:rPr lang="es-CL" sz="1400" dirty="0"/>
              <a:t>A continuación se indican las funciones de cada uno de estos roles (*): </a:t>
            </a:r>
          </a:p>
          <a:p>
            <a:pPr algn="just"/>
            <a:endParaRPr lang="es-CL" sz="1400" dirty="0"/>
          </a:p>
          <a:p>
            <a:pPr algn="just"/>
            <a:r>
              <a:rPr lang="es-CL" sz="1400" b="1" dirty="0"/>
              <a:t>Diseñador de curso</a:t>
            </a:r>
            <a:r>
              <a:rPr lang="es-CL" sz="1400" dirty="0"/>
              <a:t>: </a:t>
            </a:r>
            <a:r>
              <a:rPr lang="es-CL" sz="1400" b="1" dirty="0"/>
              <a:t>o experto disciplinar: </a:t>
            </a:r>
            <a:r>
              <a:rPr lang="es-CL" sz="1400" dirty="0"/>
              <a:t>Quien(es)  tenga(n) asignado este rol podrán en su respectivos cursos diseñar las actividades y materiales específicos  aplicando los recursos tecnológicos educativos que dispone el Aula Digital para ello. </a:t>
            </a:r>
          </a:p>
          <a:p>
            <a:pPr algn="just"/>
            <a:endParaRPr lang="es-CL" sz="1400" dirty="0"/>
          </a:p>
          <a:p>
            <a:pPr algn="just">
              <a:buClr>
                <a:srgbClr val="005C81"/>
              </a:buClr>
            </a:pPr>
            <a:r>
              <a:rPr lang="es-CL" sz="1400" b="1" dirty="0"/>
              <a:t>Tutor Académico:  </a:t>
            </a:r>
            <a:r>
              <a:rPr lang="es-CL" sz="1400" dirty="0"/>
              <a:t>Es quien conduce las sesiones sincrónicas  en la sala virtual a través del Big Blue </a:t>
            </a:r>
            <a:r>
              <a:rPr lang="es-CL" sz="1400" dirty="0" err="1"/>
              <a:t>Button</a:t>
            </a:r>
            <a:r>
              <a:rPr lang="es-CL" sz="1400" dirty="0"/>
              <a:t>, califica los instrumentos de evaluación ( pruebas controles y rubricas),  facilita y responde las preguntas, dirige  los foros, tutorías grupales o individuales, Sin embargo no tendrá los atributos de agregar recursos o actividades como   si lo tiene el Diseñador de curso.</a:t>
            </a:r>
          </a:p>
          <a:p>
            <a:pPr algn="just">
              <a:buClr>
                <a:srgbClr val="005C81"/>
              </a:buClr>
            </a:pPr>
            <a:endParaRPr lang="es-CL" sz="1400" b="1" dirty="0"/>
          </a:p>
          <a:p>
            <a:pPr algn="just">
              <a:buClr>
                <a:srgbClr val="005C81"/>
              </a:buClr>
            </a:pPr>
            <a:r>
              <a:rPr lang="es-CL" sz="1400" b="1" dirty="0"/>
              <a:t>Tutor administrativo : </a:t>
            </a:r>
            <a:r>
              <a:rPr lang="es-CL" sz="1400" dirty="0"/>
              <a:t>Responsable de brindar apoyo y ayuda a los participantes, en aspectos técnicos y también administrativos durante el transcurso de una actividad de capacitación. hace seguimiento a los participantes, y colabora en  las conexión del participante a la plataforma. </a:t>
            </a:r>
          </a:p>
          <a:p>
            <a:pPr algn="just">
              <a:buClr>
                <a:srgbClr val="005C81"/>
              </a:buClr>
            </a:pPr>
            <a:endParaRPr lang="es-CL" sz="1400" dirty="0"/>
          </a:p>
          <a:p>
            <a:pPr algn="just">
              <a:buClr>
                <a:srgbClr val="005C81"/>
              </a:buClr>
            </a:pPr>
            <a:r>
              <a:rPr lang="es-CL" sz="1100" dirty="0"/>
              <a:t>(*) Definición de los roles en </a:t>
            </a:r>
            <a:r>
              <a:rPr lang="es-CL" sz="1100" b="1" dirty="0"/>
              <a:t>Instructivo de Diseño y Desarrollo de Cursos Modalidad a Distancia E-Learning para Programas Sociales 2021.)</a:t>
            </a:r>
            <a:endParaRPr lang="es-CL" sz="1100" dirty="0"/>
          </a:p>
          <a:p>
            <a:pPr algn="just">
              <a:buClr>
                <a:srgbClr val="005C81"/>
              </a:buClr>
            </a:pPr>
            <a:endParaRPr lang="es-CL" sz="1400" dirty="0"/>
          </a:p>
        </p:txBody>
      </p:sp>
      <p:sp>
        <p:nvSpPr>
          <p:cNvPr id="6" name="Marcador de número de diapositiva 5"/>
          <p:cNvSpPr>
            <a:spLocks noGrp="1"/>
          </p:cNvSpPr>
          <p:nvPr>
            <p:ph type="sldNum" sz="quarter" idx="12"/>
          </p:nvPr>
        </p:nvSpPr>
        <p:spPr/>
        <p:txBody>
          <a:bodyPr/>
          <a:lstStyle/>
          <a:p>
            <a:fld id="{202050ED-F0FF-49F2-A8FB-59B3E53442F7}" type="slidenum">
              <a:rPr lang="es-CL" smtClean="0"/>
              <a:t>8</a:t>
            </a:fld>
            <a:endParaRPr lang="es-CL" dirty="0"/>
          </a:p>
        </p:txBody>
      </p:sp>
      <p:sp>
        <p:nvSpPr>
          <p:cNvPr id="8" name="Rectángulo 7"/>
          <p:cNvSpPr/>
          <p:nvPr/>
        </p:nvSpPr>
        <p:spPr>
          <a:xfrm>
            <a:off x="522403" y="3186953"/>
            <a:ext cx="1183567" cy="12774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p:cNvSpPr txBox="1"/>
          <p:nvPr/>
        </p:nvSpPr>
        <p:spPr>
          <a:xfrm>
            <a:off x="6270171" y="947675"/>
            <a:ext cx="6456145" cy="338554"/>
          </a:xfrm>
          <a:prstGeom prst="rect">
            <a:avLst/>
          </a:prstGeom>
          <a:noFill/>
        </p:spPr>
        <p:txBody>
          <a:bodyPr wrap="square" rtlCol="0">
            <a:spAutoFit/>
          </a:bodyPr>
          <a:lstStyle/>
          <a:p>
            <a:r>
              <a:rPr lang="es-CL" sz="1600" b="1" dirty="0">
                <a:solidFill>
                  <a:srgbClr val="5DA899"/>
                </a:solidFill>
              </a:rPr>
              <a:t>2. ASPECTOS PREVIOS A CONSIDERAR </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438" y="2485924"/>
            <a:ext cx="3734718" cy="226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19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81460" y="0"/>
            <a:ext cx="1059957" cy="181308"/>
          </a:xfrm>
          <a:prstGeom prst="rect">
            <a:avLst/>
          </a:prstGeom>
        </p:spPr>
      </p:pic>
      <p:sp>
        <p:nvSpPr>
          <p:cNvPr id="7" name="CuadroTexto 6"/>
          <p:cNvSpPr txBox="1"/>
          <p:nvPr/>
        </p:nvSpPr>
        <p:spPr>
          <a:xfrm>
            <a:off x="7442305" y="1286229"/>
            <a:ext cx="4417186" cy="3539430"/>
          </a:xfrm>
          <a:prstGeom prst="rect">
            <a:avLst/>
          </a:prstGeom>
          <a:noFill/>
        </p:spPr>
        <p:txBody>
          <a:bodyPr wrap="square" rtlCol="0">
            <a:spAutoFit/>
          </a:bodyPr>
          <a:lstStyle/>
          <a:p>
            <a:pPr algn="just">
              <a:buClr>
                <a:srgbClr val="005C81"/>
              </a:buClr>
            </a:pPr>
            <a:r>
              <a:rPr lang="es-CL" sz="1400" dirty="0"/>
              <a:t>El diseñador de curso deberá en este curso en blanco, agregar el contenido, recursos y actividades, correspondiente  a cada uno de los módulos de este curso, conforme a la propuesta presentada.</a:t>
            </a:r>
          </a:p>
          <a:p>
            <a:pPr algn="just">
              <a:buClr>
                <a:srgbClr val="005C81"/>
              </a:buClr>
            </a:pPr>
            <a:endParaRPr lang="es-CL" sz="1400" dirty="0"/>
          </a:p>
          <a:p>
            <a:pPr algn="just">
              <a:buClr>
                <a:srgbClr val="005C81"/>
              </a:buClr>
            </a:pPr>
            <a:r>
              <a:rPr lang="es-CL" sz="1400" dirty="0"/>
              <a:t>Al interior de la plataforma, es posible cambiar a un curso diferente (en la medida de que existe más de un curso adjudicado o seleccionado), utilizando la opción </a:t>
            </a:r>
            <a:r>
              <a:rPr lang="es-CL" sz="1400" b="1" dirty="0"/>
              <a:t>“Mis Cursos”, </a:t>
            </a:r>
            <a:r>
              <a:rPr lang="es-CL" sz="1400" dirty="0"/>
              <a:t>destacada en el recuadro rojo. Esta opción le permitirá navegar de manera directa entre sus cursos adjudicados, para realizar las configuraciones y monitoreos necesarios.</a:t>
            </a:r>
          </a:p>
          <a:p>
            <a:pPr algn="just">
              <a:buClr>
                <a:srgbClr val="005C81"/>
              </a:buClr>
            </a:pPr>
            <a:endParaRPr lang="es-CL" sz="1400" dirty="0"/>
          </a:p>
          <a:p>
            <a:pPr algn="just">
              <a:buClr>
                <a:srgbClr val="005C81"/>
              </a:buClr>
            </a:pPr>
            <a:r>
              <a:rPr lang="es-CL" sz="1400" dirty="0"/>
              <a:t>Esta opción es factible si  el perfil otorgado está asignado a distintos cursos del ejecutor. (estos son ejemplos)</a:t>
            </a:r>
          </a:p>
          <a:p>
            <a:pPr algn="just">
              <a:buClr>
                <a:srgbClr val="005C81"/>
              </a:buClr>
            </a:pPr>
            <a:endParaRPr lang="es-CL" sz="1400" dirty="0"/>
          </a:p>
        </p:txBody>
      </p:sp>
      <p:sp>
        <p:nvSpPr>
          <p:cNvPr id="6" name="Marcador de número de diapositiva 5"/>
          <p:cNvSpPr>
            <a:spLocks noGrp="1"/>
          </p:cNvSpPr>
          <p:nvPr>
            <p:ph type="sldNum" sz="quarter" idx="12"/>
          </p:nvPr>
        </p:nvSpPr>
        <p:spPr/>
        <p:txBody>
          <a:bodyPr/>
          <a:lstStyle/>
          <a:p>
            <a:fld id="{202050ED-F0FF-49F2-A8FB-59B3E53442F7}" type="slidenum">
              <a:rPr lang="es-CL" smtClean="0"/>
              <a:t>9</a:t>
            </a:fld>
            <a:endParaRPr lang="es-CL" dirty="0"/>
          </a:p>
        </p:txBody>
      </p:sp>
      <p:sp>
        <p:nvSpPr>
          <p:cNvPr id="8" name="Rectángulo 7"/>
          <p:cNvSpPr/>
          <p:nvPr/>
        </p:nvSpPr>
        <p:spPr>
          <a:xfrm>
            <a:off x="522403" y="3186953"/>
            <a:ext cx="1183567" cy="127747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descr="Captura pantalla de estructura de un curso en Aula Digital."/>
          <p:cNvPicPr>
            <a:picLocks noChangeAspect="1"/>
          </p:cNvPicPr>
          <p:nvPr/>
        </p:nvPicPr>
        <p:blipFill>
          <a:blip r:embed="rId3"/>
          <a:stretch>
            <a:fillRect/>
          </a:stretch>
        </p:blipFill>
        <p:spPr>
          <a:xfrm>
            <a:off x="522403" y="1318215"/>
            <a:ext cx="6695816" cy="3507444"/>
          </a:xfrm>
          <a:prstGeom prst="rect">
            <a:avLst/>
          </a:prstGeom>
          <a:ln w="3175">
            <a:solidFill>
              <a:schemeClr val="tx1"/>
            </a:solidFill>
          </a:ln>
        </p:spPr>
      </p:pic>
      <p:sp>
        <p:nvSpPr>
          <p:cNvPr id="9" name="CuadroTexto 8"/>
          <p:cNvSpPr txBox="1"/>
          <p:nvPr/>
        </p:nvSpPr>
        <p:spPr>
          <a:xfrm>
            <a:off x="7507868" y="987845"/>
            <a:ext cx="4224818" cy="338554"/>
          </a:xfrm>
          <a:prstGeom prst="rect">
            <a:avLst/>
          </a:prstGeom>
          <a:noFill/>
        </p:spPr>
        <p:txBody>
          <a:bodyPr wrap="square" rtlCol="0">
            <a:spAutoFit/>
          </a:bodyPr>
          <a:lstStyle/>
          <a:p>
            <a:r>
              <a:rPr lang="es-CL" sz="1600" b="1" dirty="0">
                <a:solidFill>
                  <a:srgbClr val="5DA899"/>
                </a:solidFill>
              </a:rPr>
              <a:t>3. ¿CÓMO DISEÑO EL CURSO A EJECUTAR?</a:t>
            </a:r>
          </a:p>
        </p:txBody>
      </p:sp>
    </p:spTree>
    <p:extLst>
      <p:ext uri="{BB962C8B-B14F-4D97-AF65-F5344CB8AC3E}">
        <p14:creationId xmlns:p14="http://schemas.microsoft.com/office/powerpoint/2010/main" val="33660524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20000</TotalTime>
  <Words>7058</Words>
  <Application>Microsoft Office PowerPoint</Application>
  <PresentationFormat>Panorámica</PresentationFormat>
  <Paragraphs>518</Paragraphs>
  <Slides>62</Slides>
  <Notes>13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Arial</vt:lpstr>
      <vt:lpstr>Calibri</vt:lpstr>
      <vt:lpstr>Calibri Light</vt:lpstr>
      <vt:lpstr>gobCL</vt:lpstr>
      <vt:lpstr>Gotham HTF Book</vt:lpstr>
      <vt:lpstr>Gotham HTF 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Rodrigo ramirez</dc:creator>
  <cp:lastModifiedBy>Carol Silva Inostroza</cp:lastModifiedBy>
  <cp:revision>763</cp:revision>
  <dcterms:created xsi:type="dcterms:W3CDTF">2020-01-20T02:01:15Z</dcterms:created>
  <dcterms:modified xsi:type="dcterms:W3CDTF">2021-09-28T13:34:23Z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