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2" r:id="rId2"/>
    <p:sldId id="267" r:id="rId3"/>
    <p:sldId id="279" r:id="rId4"/>
    <p:sldId id="287" r:id="rId5"/>
    <p:sldId id="288" r:id="rId6"/>
    <p:sldId id="269" r:id="rId7"/>
    <p:sldId id="361" r:id="rId8"/>
    <p:sldId id="270" r:id="rId9"/>
    <p:sldId id="348" r:id="rId10"/>
    <p:sldId id="302" r:id="rId11"/>
    <p:sldId id="357" r:id="rId12"/>
    <p:sldId id="303" r:id="rId13"/>
    <p:sldId id="304" r:id="rId14"/>
    <p:sldId id="305" r:id="rId15"/>
    <p:sldId id="306" r:id="rId16"/>
    <p:sldId id="307" r:id="rId17"/>
    <p:sldId id="314" r:id="rId18"/>
    <p:sldId id="332" r:id="rId19"/>
    <p:sldId id="333" r:id="rId20"/>
    <p:sldId id="350" r:id="rId21"/>
    <p:sldId id="351" r:id="rId22"/>
    <p:sldId id="310" r:id="rId23"/>
    <p:sldId id="352" r:id="rId24"/>
    <p:sldId id="328" r:id="rId25"/>
    <p:sldId id="329" r:id="rId26"/>
    <p:sldId id="331" r:id="rId27"/>
    <p:sldId id="325" r:id="rId28"/>
    <p:sldId id="336" r:id="rId29"/>
    <p:sldId id="337" r:id="rId30"/>
    <p:sldId id="339" r:id="rId31"/>
    <p:sldId id="340" r:id="rId32"/>
    <p:sldId id="341" r:id="rId33"/>
    <p:sldId id="343" r:id="rId34"/>
    <p:sldId id="344" r:id="rId35"/>
    <p:sldId id="356" r:id="rId36"/>
    <p:sldId id="345" r:id="rId37"/>
    <p:sldId id="347" r:id="rId38"/>
    <p:sldId id="360" r:id="rId39"/>
    <p:sldId id="358" r:id="rId40"/>
    <p:sldId id="359" r:id="rId41"/>
    <p:sldId id="283"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Oyarce Puentes" initials="POP [2]" lastIdx="12" clrIdx="0">
    <p:extLst>
      <p:ext uri="{19B8F6BF-5375-455C-9EA6-DF929625EA0E}">
        <p15:presenceInfo xmlns:p15="http://schemas.microsoft.com/office/powerpoint/2012/main" userId="S::poyarce@sence.cl::9d7f700f-2ef1-455a-a6e7-75f8b45faf81" providerId="AD"/>
      </p:ext>
    </p:extLst>
  </p:cmAuthor>
  <p:cmAuthor id="2" name="Felipe Zapata Zavala" initials="FZZ" lastIdx="15" clrIdx="1">
    <p:extLst>
      <p:ext uri="{19B8F6BF-5375-455C-9EA6-DF929625EA0E}">
        <p15:presenceInfo xmlns:p15="http://schemas.microsoft.com/office/powerpoint/2012/main" userId="S::fzapata@sence.cl::216821ee-b373-43d7-9b18-c07279ad14da" providerId="AD"/>
      </p:ext>
    </p:extLst>
  </p:cmAuthor>
  <p:cmAuthor id="3" name="Rodrigo ramirez" initials="Rr" lastIdx="16" clrIdx="2">
    <p:extLst>
      <p:ext uri="{19B8F6BF-5375-455C-9EA6-DF929625EA0E}">
        <p15:presenceInfo xmlns:p15="http://schemas.microsoft.com/office/powerpoint/2012/main" userId="bd1de177aac4f4b6" providerId="Windows Live"/>
      </p:ext>
    </p:extLst>
  </p:cmAuthor>
  <p:cmAuthor id="4" name="Felipe Zapata Zavala" initials="FZZ [2]" lastIdx="12" clrIdx="3">
    <p:extLst>
      <p:ext uri="{19B8F6BF-5375-455C-9EA6-DF929625EA0E}">
        <p15:presenceInfo xmlns:p15="http://schemas.microsoft.com/office/powerpoint/2012/main" userId="S-1-5-21-516032186-1660451719-1552899311-19735" providerId="AD"/>
      </p:ext>
    </p:extLst>
  </p:cmAuthor>
  <p:cmAuthor id="5" name="Leonardo Delgado Maldonado" initials="LDM" lastIdx="7" clrIdx="4">
    <p:extLst>
      <p:ext uri="{19B8F6BF-5375-455C-9EA6-DF929625EA0E}">
        <p15:presenceInfo xmlns:p15="http://schemas.microsoft.com/office/powerpoint/2012/main" userId="S-1-5-21-516032186-1660451719-1552899311-18209" providerId="AD"/>
      </p:ext>
    </p:extLst>
  </p:cmAuthor>
  <p:cmAuthor id="6" name="Carol Silva Inostroza" initials="CSI" lastIdx="20" clrIdx="5">
    <p:extLst>
      <p:ext uri="{19B8F6BF-5375-455C-9EA6-DF929625EA0E}">
        <p15:presenceInfo xmlns:p15="http://schemas.microsoft.com/office/powerpoint/2012/main" userId="S-1-5-21-516032186-1660451719-1552899311-8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81"/>
    <a:srgbClr val="184D62"/>
    <a:srgbClr val="50B5BB"/>
    <a:srgbClr val="576BCE"/>
    <a:srgbClr val="5C6F85"/>
    <a:srgbClr val="646F7E"/>
    <a:srgbClr val="1E90FF"/>
    <a:srgbClr val="66CCCF"/>
    <a:srgbClr val="108673"/>
    <a:srgbClr val="335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AC675-E8B1-4B1B-AC88-C83854C5F200}" v="1" dt="2021-09-27T19:45:51.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5" autoAdjust="0"/>
    <p:restoredTop sz="93484" autoAdjust="0"/>
  </p:normalViewPr>
  <p:slideViewPr>
    <p:cSldViewPr snapToGrid="0">
      <p:cViewPr varScale="1">
        <p:scale>
          <a:sx n="87" d="100"/>
          <a:sy n="87" d="100"/>
        </p:scale>
        <p:origin x="102" y="2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D35EB-CE3F-4215-8041-BA1B749E5258}" type="doc">
      <dgm:prSet loTypeId="urn:microsoft.com/office/officeart/2005/8/layout/gear1" loCatId="cycle" qsTypeId="urn:microsoft.com/office/officeart/2005/8/quickstyle/3d1" qsCatId="3D" csTypeId="urn:microsoft.com/office/officeart/2005/8/colors/accent1_3" csCatId="accent1" phldr="1"/>
      <dgm:spPr/>
      <dgm:t>
        <a:bodyPr/>
        <a:lstStyle/>
        <a:p>
          <a:endParaRPr lang="es-419"/>
        </a:p>
      </dgm:t>
    </dgm:pt>
    <dgm:pt modelId="{03117F29-25DF-44F1-9E36-383F11D2E8B9}">
      <dgm:prSet phldrT="[Texto]" custT="1"/>
      <dgm:spPr/>
      <dgm:t>
        <a:bodyPr/>
        <a:lstStyle/>
        <a:p>
          <a:r>
            <a:rPr lang="es-419" sz="2000" b="1" dirty="0"/>
            <a:t>Comunicación</a:t>
          </a:r>
        </a:p>
      </dgm:t>
    </dgm:pt>
    <dgm:pt modelId="{2F748A2B-C5BA-40FA-A780-B03921703012}" type="parTrans" cxnId="{FD751031-CBF8-4793-9AA5-05C1F9183A9B}">
      <dgm:prSet/>
      <dgm:spPr/>
      <dgm:t>
        <a:bodyPr/>
        <a:lstStyle/>
        <a:p>
          <a:endParaRPr lang="es-419"/>
        </a:p>
      </dgm:t>
    </dgm:pt>
    <dgm:pt modelId="{AA2C7468-785D-423E-8971-4A34AAB7EBFF}" type="sibTrans" cxnId="{FD751031-CBF8-4793-9AA5-05C1F9183A9B}">
      <dgm:prSet/>
      <dgm:spPr/>
      <dgm:t>
        <a:bodyPr/>
        <a:lstStyle/>
        <a:p>
          <a:endParaRPr lang="es-419"/>
        </a:p>
      </dgm:t>
    </dgm:pt>
    <dgm:pt modelId="{B72F0B3E-4D70-4E10-ADF1-641375F2BACE}">
      <dgm:prSet phldrT="[Texto]" custT="1"/>
      <dgm:spPr/>
      <dgm:t>
        <a:bodyPr/>
        <a:lstStyle/>
        <a:p>
          <a:r>
            <a:rPr lang="es-419" sz="1200" dirty="0">
              <a:latin typeface="gobCL" pitchFamily="50" charset="0"/>
            </a:rPr>
            <a:t>Chat</a:t>
          </a:r>
        </a:p>
      </dgm:t>
    </dgm:pt>
    <dgm:pt modelId="{48BC0650-25A0-4703-8195-98D1DF5C613D}" type="parTrans" cxnId="{AFFB4C55-43C3-4C9B-A302-E9B8E5EDE2C2}">
      <dgm:prSet/>
      <dgm:spPr/>
      <dgm:t>
        <a:bodyPr/>
        <a:lstStyle/>
        <a:p>
          <a:endParaRPr lang="es-419"/>
        </a:p>
      </dgm:t>
    </dgm:pt>
    <dgm:pt modelId="{2CDB942F-EBB0-4EE1-BC14-32A8CBD46EC3}" type="sibTrans" cxnId="{AFFB4C55-43C3-4C9B-A302-E9B8E5EDE2C2}">
      <dgm:prSet/>
      <dgm:spPr/>
      <dgm:t>
        <a:bodyPr/>
        <a:lstStyle/>
        <a:p>
          <a:endParaRPr lang="es-419"/>
        </a:p>
      </dgm:t>
    </dgm:pt>
    <dgm:pt modelId="{C17355ED-9281-48E6-8BFA-26E61036049B}">
      <dgm:prSet phldrT="[Texto]" custT="1"/>
      <dgm:spPr/>
      <dgm:t>
        <a:bodyPr/>
        <a:lstStyle/>
        <a:p>
          <a:r>
            <a:rPr lang="es-419" sz="1200" dirty="0">
              <a:latin typeface="gobCL" pitchFamily="50" charset="0"/>
            </a:rPr>
            <a:t>Encuesta</a:t>
          </a:r>
        </a:p>
      </dgm:t>
    </dgm:pt>
    <dgm:pt modelId="{1112150D-9031-4414-B9DD-7964EE8045BB}" type="parTrans" cxnId="{FABAB9D7-377A-4AA3-A81E-D59F552BC3A7}">
      <dgm:prSet/>
      <dgm:spPr/>
      <dgm:t>
        <a:bodyPr/>
        <a:lstStyle/>
        <a:p>
          <a:endParaRPr lang="es-419"/>
        </a:p>
      </dgm:t>
    </dgm:pt>
    <dgm:pt modelId="{3EF432C7-510E-4555-8928-B81A6D65312C}" type="sibTrans" cxnId="{FABAB9D7-377A-4AA3-A81E-D59F552BC3A7}">
      <dgm:prSet/>
      <dgm:spPr/>
      <dgm:t>
        <a:bodyPr/>
        <a:lstStyle/>
        <a:p>
          <a:endParaRPr lang="es-419"/>
        </a:p>
      </dgm:t>
    </dgm:pt>
    <dgm:pt modelId="{BADA53D8-8878-486F-922F-0D46BE44CB73}">
      <dgm:prSet phldrT="[Texto]" custT="1"/>
      <dgm:spPr/>
      <dgm:t>
        <a:bodyPr/>
        <a:lstStyle/>
        <a:p>
          <a:r>
            <a:rPr lang="es-419" sz="1200" dirty="0">
              <a:latin typeface="gobCL" pitchFamily="50" charset="0"/>
            </a:rPr>
            <a:t>Compartir documentos </a:t>
          </a:r>
        </a:p>
      </dgm:t>
    </dgm:pt>
    <dgm:pt modelId="{98ED903B-94C8-49B5-B988-3FB118CE95AB}" type="parTrans" cxnId="{07945EE5-A9F8-43B7-942E-BBF11587E7A8}">
      <dgm:prSet/>
      <dgm:spPr/>
      <dgm:t>
        <a:bodyPr/>
        <a:lstStyle/>
        <a:p>
          <a:endParaRPr lang="es-419"/>
        </a:p>
      </dgm:t>
    </dgm:pt>
    <dgm:pt modelId="{8FCF7329-29B4-456E-B39B-2A9F533F19F7}" type="sibTrans" cxnId="{07945EE5-A9F8-43B7-942E-BBF11587E7A8}">
      <dgm:prSet/>
      <dgm:spPr/>
      <dgm:t>
        <a:bodyPr/>
        <a:lstStyle/>
        <a:p>
          <a:endParaRPr lang="es-419"/>
        </a:p>
      </dgm:t>
    </dgm:pt>
    <dgm:pt modelId="{6A68F746-0567-42F0-8FB0-120C2196B0FB}">
      <dgm:prSet phldrT="[Texto]" custT="1"/>
      <dgm:spPr/>
      <dgm:t>
        <a:bodyPr/>
        <a:lstStyle/>
        <a:p>
          <a:r>
            <a:rPr lang="es-419" sz="1200" dirty="0">
              <a:latin typeface="gobCL" pitchFamily="50" charset="0"/>
            </a:rPr>
            <a:t>Video conferencia</a:t>
          </a:r>
        </a:p>
      </dgm:t>
    </dgm:pt>
    <dgm:pt modelId="{3537344B-4F55-4067-8F7E-C53EAA9E8634}" type="parTrans" cxnId="{D16DDD79-2685-40B8-B1EF-F96A07479AE8}">
      <dgm:prSet/>
      <dgm:spPr/>
      <dgm:t>
        <a:bodyPr/>
        <a:lstStyle/>
        <a:p>
          <a:endParaRPr lang="es-419"/>
        </a:p>
      </dgm:t>
    </dgm:pt>
    <dgm:pt modelId="{EB4519E4-4B8D-4A98-BD14-2CD488CA1736}" type="sibTrans" cxnId="{D16DDD79-2685-40B8-B1EF-F96A07479AE8}">
      <dgm:prSet/>
      <dgm:spPr/>
      <dgm:t>
        <a:bodyPr/>
        <a:lstStyle/>
        <a:p>
          <a:endParaRPr lang="es-419"/>
        </a:p>
      </dgm:t>
    </dgm:pt>
    <dgm:pt modelId="{2FBB1780-E454-4C1C-A6BE-60E4EE6DF5B7}">
      <dgm:prSet phldrT="[Texto]" custT="1"/>
      <dgm:spPr/>
      <dgm:t>
        <a:bodyPr/>
        <a:lstStyle/>
        <a:p>
          <a:r>
            <a:rPr lang="es-419" sz="1200" dirty="0">
              <a:latin typeface="gobCL" pitchFamily="50" charset="0"/>
            </a:rPr>
            <a:t>Creación de Salas por grupo</a:t>
          </a:r>
        </a:p>
      </dgm:t>
    </dgm:pt>
    <dgm:pt modelId="{DC3AB054-9B2A-433F-91E3-07539A68F612}" type="parTrans" cxnId="{75A64BE1-4EC1-4EF7-B169-00E22A4B4858}">
      <dgm:prSet/>
      <dgm:spPr/>
      <dgm:t>
        <a:bodyPr/>
        <a:lstStyle/>
        <a:p>
          <a:endParaRPr lang="es-419"/>
        </a:p>
      </dgm:t>
    </dgm:pt>
    <dgm:pt modelId="{529D843D-ECF5-4999-9C78-BCFAAE563156}" type="sibTrans" cxnId="{75A64BE1-4EC1-4EF7-B169-00E22A4B4858}">
      <dgm:prSet/>
      <dgm:spPr/>
      <dgm:t>
        <a:bodyPr/>
        <a:lstStyle/>
        <a:p>
          <a:endParaRPr lang="es-419"/>
        </a:p>
      </dgm:t>
    </dgm:pt>
    <dgm:pt modelId="{EF3AACCD-E067-4939-9001-523BA1D63102}" type="pres">
      <dgm:prSet presAssocID="{34AD35EB-CE3F-4215-8041-BA1B749E5258}" presName="composite" presStyleCnt="0">
        <dgm:presLayoutVars>
          <dgm:chMax val="3"/>
          <dgm:animLvl val="lvl"/>
          <dgm:resizeHandles val="exact"/>
        </dgm:presLayoutVars>
      </dgm:prSet>
      <dgm:spPr/>
    </dgm:pt>
    <dgm:pt modelId="{3172D9E8-2714-4536-ACC3-27BEA45509E9}" type="pres">
      <dgm:prSet presAssocID="{03117F29-25DF-44F1-9E36-383F11D2E8B9}" presName="gear1" presStyleLbl="node1" presStyleIdx="0" presStyleCnt="1" custLinFactNeighborX="-35268" custLinFactNeighborY="-10005">
        <dgm:presLayoutVars>
          <dgm:chMax val="1"/>
          <dgm:bulletEnabled val="1"/>
        </dgm:presLayoutVars>
      </dgm:prSet>
      <dgm:spPr/>
    </dgm:pt>
    <dgm:pt modelId="{B9FA5BFF-EE99-4EA4-8021-0B22E58A4290}" type="pres">
      <dgm:prSet presAssocID="{03117F29-25DF-44F1-9E36-383F11D2E8B9}" presName="gear1srcNode" presStyleLbl="node1" presStyleIdx="0" presStyleCnt="1"/>
      <dgm:spPr/>
    </dgm:pt>
    <dgm:pt modelId="{C565EFBC-06DD-41B4-874C-4BABB247F4C9}" type="pres">
      <dgm:prSet presAssocID="{03117F29-25DF-44F1-9E36-383F11D2E8B9}" presName="gear1dstNode" presStyleLbl="node1" presStyleIdx="0" presStyleCnt="1"/>
      <dgm:spPr/>
    </dgm:pt>
    <dgm:pt modelId="{5E0B7336-726D-41E0-B666-5E6C6A114042}" type="pres">
      <dgm:prSet presAssocID="{03117F29-25DF-44F1-9E36-383F11D2E8B9}" presName="gear1ch" presStyleLbl="fgAcc1" presStyleIdx="0" presStyleCnt="1" custScaleX="124603" custScaleY="166117" custLinFactNeighborX="-11117" custLinFactNeighborY="50312">
        <dgm:presLayoutVars>
          <dgm:chMax val="0"/>
          <dgm:bulletEnabled val="1"/>
        </dgm:presLayoutVars>
      </dgm:prSet>
      <dgm:spPr/>
    </dgm:pt>
    <dgm:pt modelId="{E65CE3FD-AFE0-46F8-810F-0210F2CBB1B4}" type="pres">
      <dgm:prSet presAssocID="{AA2C7468-785D-423E-8971-4A34AAB7EBFF}" presName="connector1" presStyleLbl="sibTrans2D1" presStyleIdx="0" presStyleCnt="1" custAng="704565" custLinFactNeighborX="-3258" custLinFactNeighborY="-267"/>
      <dgm:spPr/>
    </dgm:pt>
  </dgm:ptLst>
  <dgm:cxnLst>
    <dgm:cxn modelId="{FD751031-CBF8-4793-9AA5-05C1F9183A9B}" srcId="{34AD35EB-CE3F-4215-8041-BA1B749E5258}" destId="{03117F29-25DF-44F1-9E36-383F11D2E8B9}" srcOrd="0" destOrd="0" parTransId="{2F748A2B-C5BA-40FA-A780-B03921703012}" sibTransId="{AA2C7468-785D-423E-8971-4A34AAB7EBFF}"/>
    <dgm:cxn modelId="{32CC4731-9879-4708-9352-6A820CF70741}" type="presOf" srcId="{34AD35EB-CE3F-4215-8041-BA1B749E5258}" destId="{EF3AACCD-E067-4939-9001-523BA1D63102}" srcOrd="0" destOrd="0" presId="urn:microsoft.com/office/officeart/2005/8/layout/gear1"/>
    <dgm:cxn modelId="{882CC644-612A-4473-86A4-4C5F5322697D}" type="presOf" srcId="{6A68F746-0567-42F0-8FB0-120C2196B0FB}" destId="{5E0B7336-726D-41E0-B666-5E6C6A114042}" srcOrd="0" destOrd="4" presId="urn:microsoft.com/office/officeart/2005/8/layout/gear1"/>
    <dgm:cxn modelId="{5379C868-1759-40A8-BD05-63131E33129B}" type="presOf" srcId="{03117F29-25DF-44F1-9E36-383F11D2E8B9}" destId="{3172D9E8-2714-4536-ACC3-27BEA45509E9}" srcOrd="0" destOrd="0" presId="urn:microsoft.com/office/officeart/2005/8/layout/gear1"/>
    <dgm:cxn modelId="{4CB19750-0E52-481D-B842-ABFDE1EBD587}" type="presOf" srcId="{C17355ED-9281-48E6-8BFA-26E61036049B}" destId="{5E0B7336-726D-41E0-B666-5E6C6A114042}" srcOrd="0" destOrd="1" presId="urn:microsoft.com/office/officeart/2005/8/layout/gear1"/>
    <dgm:cxn modelId="{AFFB4C55-43C3-4C9B-A302-E9B8E5EDE2C2}" srcId="{03117F29-25DF-44F1-9E36-383F11D2E8B9}" destId="{B72F0B3E-4D70-4E10-ADF1-641375F2BACE}" srcOrd="0" destOrd="0" parTransId="{48BC0650-25A0-4703-8195-98D1DF5C613D}" sibTransId="{2CDB942F-EBB0-4EE1-BC14-32A8CBD46EC3}"/>
    <dgm:cxn modelId="{16CC2058-A159-422E-83DE-5418FBB876DB}" type="presOf" srcId="{03117F29-25DF-44F1-9E36-383F11D2E8B9}" destId="{C565EFBC-06DD-41B4-874C-4BABB247F4C9}" srcOrd="2" destOrd="0" presId="urn:microsoft.com/office/officeart/2005/8/layout/gear1"/>
    <dgm:cxn modelId="{D16DDD79-2685-40B8-B1EF-F96A07479AE8}" srcId="{03117F29-25DF-44F1-9E36-383F11D2E8B9}" destId="{6A68F746-0567-42F0-8FB0-120C2196B0FB}" srcOrd="4" destOrd="0" parTransId="{3537344B-4F55-4067-8F7E-C53EAA9E8634}" sibTransId="{EB4519E4-4B8D-4A98-BD14-2CD488CA1736}"/>
    <dgm:cxn modelId="{D0DE38B7-5F4C-42EA-81C0-C2F12B36E719}" type="presOf" srcId="{AA2C7468-785D-423E-8971-4A34AAB7EBFF}" destId="{E65CE3FD-AFE0-46F8-810F-0210F2CBB1B4}" srcOrd="0" destOrd="0" presId="urn:microsoft.com/office/officeart/2005/8/layout/gear1"/>
    <dgm:cxn modelId="{65535BB8-C432-4C58-B8EA-4439EA6B5A95}" type="presOf" srcId="{BADA53D8-8878-486F-922F-0D46BE44CB73}" destId="{5E0B7336-726D-41E0-B666-5E6C6A114042}" srcOrd="0" destOrd="3" presId="urn:microsoft.com/office/officeart/2005/8/layout/gear1"/>
    <dgm:cxn modelId="{4F0EDFBD-D929-493E-8269-521B39BC77C1}" type="presOf" srcId="{B72F0B3E-4D70-4E10-ADF1-641375F2BACE}" destId="{5E0B7336-726D-41E0-B666-5E6C6A114042}" srcOrd="0" destOrd="0" presId="urn:microsoft.com/office/officeart/2005/8/layout/gear1"/>
    <dgm:cxn modelId="{36116ECD-D2A1-41DE-9CB5-D7DE3FDB86FD}" type="presOf" srcId="{03117F29-25DF-44F1-9E36-383F11D2E8B9}" destId="{B9FA5BFF-EE99-4EA4-8021-0B22E58A4290}" srcOrd="1" destOrd="0" presId="urn:microsoft.com/office/officeart/2005/8/layout/gear1"/>
    <dgm:cxn modelId="{FABAB9D7-377A-4AA3-A81E-D59F552BC3A7}" srcId="{03117F29-25DF-44F1-9E36-383F11D2E8B9}" destId="{C17355ED-9281-48E6-8BFA-26E61036049B}" srcOrd="1" destOrd="0" parTransId="{1112150D-9031-4414-B9DD-7964EE8045BB}" sibTransId="{3EF432C7-510E-4555-8928-B81A6D65312C}"/>
    <dgm:cxn modelId="{75A64BE1-4EC1-4EF7-B169-00E22A4B4858}" srcId="{03117F29-25DF-44F1-9E36-383F11D2E8B9}" destId="{2FBB1780-E454-4C1C-A6BE-60E4EE6DF5B7}" srcOrd="2" destOrd="0" parTransId="{DC3AB054-9B2A-433F-91E3-07539A68F612}" sibTransId="{529D843D-ECF5-4999-9C78-BCFAAE563156}"/>
    <dgm:cxn modelId="{07945EE5-A9F8-43B7-942E-BBF11587E7A8}" srcId="{03117F29-25DF-44F1-9E36-383F11D2E8B9}" destId="{BADA53D8-8878-486F-922F-0D46BE44CB73}" srcOrd="3" destOrd="0" parTransId="{98ED903B-94C8-49B5-B988-3FB118CE95AB}" sibTransId="{8FCF7329-29B4-456E-B39B-2A9F533F19F7}"/>
    <dgm:cxn modelId="{7CDF17E8-14F7-4541-85AB-1A89E2BD6AA4}" type="presOf" srcId="{2FBB1780-E454-4C1C-A6BE-60E4EE6DF5B7}" destId="{5E0B7336-726D-41E0-B666-5E6C6A114042}" srcOrd="0" destOrd="2" presId="urn:microsoft.com/office/officeart/2005/8/layout/gear1"/>
    <dgm:cxn modelId="{F601C363-230D-4A3E-9154-29A5F57EC4DB}" type="presParOf" srcId="{EF3AACCD-E067-4939-9001-523BA1D63102}" destId="{3172D9E8-2714-4536-ACC3-27BEA45509E9}" srcOrd="0" destOrd="0" presId="urn:microsoft.com/office/officeart/2005/8/layout/gear1"/>
    <dgm:cxn modelId="{36AB61CD-38E4-46ED-A990-0C47109B55C2}" type="presParOf" srcId="{EF3AACCD-E067-4939-9001-523BA1D63102}" destId="{B9FA5BFF-EE99-4EA4-8021-0B22E58A4290}" srcOrd="1" destOrd="0" presId="urn:microsoft.com/office/officeart/2005/8/layout/gear1"/>
    <dgm:cxn modelId="{F38DA5E9-5AE9-44AB-8710-54983991433D}" type="presParOf" srcId="{EF3AACCD-E067-4939-9001-523BA1D63102}" destId="{C565EFBC-06DD-41B4-874C-4BABB247F4C9}" srcOrd="2" destOrd="0" presId="urn:microsoft.com/office/officeart/2005/8/layout/gear1"/>
    <dgm:cxn modelId="{D3C8EB22-7E6A-4DCD-97ED-5047842EA096}" type="presParOf" srcId="{EF3AACCD-E067-4939-9001-523BA1D63102}" destId="{5E0B7336-726D-41E0-B666-5E6C6A114042}" srcOrd="3" destOrd="0" presId="urn:microsoft.com/office/officeart/2005/8/layout/gear1"/>
    <dgm:cxn modelId="{ECB85343-1719-4787-8403-D58085AF7AA8}" type="presParOf" srcId="{EF3AACCD-E067-4939-9001-523BA1D63102}" destId="{E65CE3FD-AFE0-46F8-810F-0210F2CBB1B4}"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2D9E8-2714-4536-ACC3-27BEA45509E9}">
      <dsp:nvSpPr>
        <dsp:cNvPr id="0" name=""/>
        <dsp:cNvSpPr/>
      </dsp:nvSpPr>
      <dsp:spPr>
        <a:xfrm>
          <a:off x="815820" y="684774"/>
          <a:ext cx="2350079" cy="2350079"/>
        </a:xfrm>
        <a:prstGeom prst="gear9">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419" sz="2000" b="1" kern="1200" dirty="0"/>
            <a:t>Comunicación</a:t>
          </a:r>
        </a:p>
      </dsp:txBody>
      <dsp:txXfrm>
        <a:off x="1288290" y="1235269"/>
        <a:ext cx="1405139" cy="1207989"/>
      </dsp:txXfrm>
    </dsp:sp>
    <dsp:sp modelId="{5E0B7336-726D-41E0-B666-5E6C6A114042}">
      <dsp:nvSpPr>
        <dsp:cNvPr id="0" name=""/>
        <dsp:cNvSpPr/>
      </dsp:nvSpPr>
      <dsp:spPr>
        <a:xfrm>
          <a:off x="1080777" y="2527492"/>
          <a:ext cx="1863443" cy="1490572"/>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419" sz="1200" kern="1200" dirty="0">
              <a:latin typeface="gobCL" pitchFamily="50" charset="0"/>
            </a:rPr>
            <a:t>Chat</a:t>
          </a:r>
        </a:p>
        <a:p>
          <a:pPr marL="114300" lvl="1" indent="-114300" algn="l" defTabSz="533400">
            <a:lnSpc>
              <a:spcPct val="90000"/>
            </a:lnSpc>
            <a:spcBef>
              <a:spcPct val="0"/>
            </a:spcBef>
            <a:spcAft>
              <a:spcPct val="15000"/>
            </a:spcAft>
            <a:buChar char="•"/>
          </a:pPr>
          <a:r>
            <a:rPr lang="es-419" sz="1200" kern="1200" dirty="0">
              <a:latin typeface="gobCL" pitchFamily="50" charset="0"/>
            </a:rPr>
            <a:t>Encuesta</a:t>
          </a:r>
        </a:p>
        <a:p>
          <a:pPr marL="114300" lvl="1" indent="-114300" algn="l" defTabSz="533400">
            <a:lnSpc>
              <a:spcPct val="90000"/>
            </a:lnSpc>
            <a:spcBef>
              <a:spcPct val="0"/>
            </a:spcBef>
            <a:spcAft>
              <a:spcPct val="15000"/>
            </a:spcAft>
            <a:buChar char="•"/>
          </a:pPr>
          <a:r>
            <a:rPr lang="es-419" sz="1200" kern="1200" dirty="0">
              <a:latin typeface="gobCL" pitchFamily="50" charset="0"/>
            </a:rPr>
            <a:t>Creación de Salas por grupo</a:t>
          </a:r>
        </a:p>
        <a:p>
          <a:pPr marL="114300" lvl="1" indent="-114300" algn="l" defTabSz="533400">
            <a:lnSpc>
              <a:spcPct val="90000"/>
            </a:lnSpc>
            <a:spcBef>
              <a:spcPct val="0"/>
            </a:spcBef>
            <a:spcAft>
              <a:spcPct val="15000"/>
            </a:spcAft>
            <a:buChar char="•"/>
          </a:pPr>
          <a:r>
            <a:rPr lang="es-419" sz="1200" kern="1200" dirty="0">
              <a:latin typeface="gobCL" pitchFamily="50" charset="0"/>
            </a:rPr>
            <a:t>Compartir documentos </a:t>
          </a:r>
        </a:p>
        <a:p>
          <a:pPr marL="114300" lvl="1" indent="-114300" algn="l" defTabSz="533400">
            <a:lnSpc>
              <a:spcPct val="90000"/>
            </a:lnSpc>
            <a:spcBef>
              <a:spcPct val="0"/>
            </a:spcBef>
            <a:spcAft>
              <a:spcPct val="15000"/>
            </a:spcAft>
            <a:buChar char="•"/>
          </a:pPr>
          <a:r>
            <a:rPr lang="es-419" sz="1200" kern="1200" dirty="0">
              <a:latin typeface="gobCL" pitchFamily="50" charset="0"/>
            </a:rPr>
            <a:t>Video conferencia</a:t>
          </a:r>
        </a:p>
      </dsp:txBody>
      <dsp:txXfrm>
        <a:off x="1124434" y="2571149"/>
        <a:ext cx="1776129" cy="1403258"/>
      </dsp:txXfrm>
    </dsp:sp>
    <dsp:sp modelId="{E65CE3FD-AFE0-46F8-810F-0210F2CBB1B4}">
      <dsp:nvSpPr>
        <dsp:cNvPr id="0" name=""/>
        <dsp:cNvSpPr/>
      </dsp:nvSpPr>
      <dsp:spPr>
        <a:xfrm rot="704565">
          <a:off x="1661059" y="510819"/>
          <a:ext cx="2890597" cy="2890597"/>
        </a:xfrm>
        <a:prstGeom prst="circularArrow">
          <a:avLst>
            <a:gd name="adj1" fmla="val 4878"/>
            <a:gd name="adj2" fmla="val 312630"/>
            <a:gd name="adj3" fmla="val 3149181"/>
            <a:gd name="adj4" fmla="val 15212467"/>
            <a:gd name="adj5" fmla="val 5691"/>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39624-A271-44BA-9F14-8D8DE935BC7A}" type="datetimeFigureOut">
              <a:rPr lang="es-CL" smtClean="0"/>
              <a:t>27-09-2021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22B71-5F97-4E81-800C-9587B1839AFC}" type="slidenum">
              <a:rPr lang="es-CL" smtClean="0"/>
              <a:t>‹Nº›</a:t>
            </a:fld>
            <a:endParaRPr lang="es-CL"/>
          </a:p>
        </p:txBody>
      </p:sp>
    </p:spTree>
    <p:extLst>
      <p:ext uri="{BB962C8B-B14F-4D97-AF65-F5344CB8AC3E}">
        <p14:creationId xmlns:p14="http://schemas.microsoft.com/office/powerpoint/2010/main" val="67898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C22B71-5F97-4E81-800C-9587B1839AFC}" type="slidenum">
              <a:rPr lang="es-CL" smtClean="0"/>
              <a:t>6</a:t>
            </a:fld>
            <a:endParaRPr lang="es-CL"/>
          </a:p>
        </p:txBody>
      </p:sp>
    </p:spTree>
    <p:extLst>
      <p:ext uri="{BB962C8B-B14F-4D97-AF65-F5344CB8AC3E}">
        <p14:creationId xmlns:p14="http://schemas.microsoft.com/office/powerpoint/2010/main" val="369848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6350A3-E9D0-42AC-979C-B67DAA7ADC54}" type="slidenum">
              <a:rPr lang="es-419" smtClean="0"/>
              <a:pPr/>
              <a:t>29</a:t>
            </a:fld>
            <a:endParaRPr lang="es-419"/>
          </a:p>
        </p:txBody>
      </p:sp>
    </p:spTree>
    <p:extLst>
      <p:ext uri="{BB962C8B-B14F-4D97-AF65-F5344CB8AC3E}">
        <p14:creationId xmlns:p14="http://schemas.microsoft.com/office/powerpoint/2010/main" val="383260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99E98729-BC6A-42EA-93B2-953EC337A892}" type="slidenum">
              <a:rPr lang="es-419" smtClean="0"/>
              <a:pPr>
                <a:defRPr/>
              </a:pPr>
              <a:t>32</a:t>
            </a:fld>
            <a:endParaRPr lang="es-419"/>
          </a:p>
        </p:txBody>
      </p:sp>
    </p:spTree>
    <p:extLst>
      <p:ext uri="{BB962C8B-B14F-4D97-AF65-F5344CB8AC3E}">
        <p14:creationId xmlns:p14="http://schemas.microsoft.com/office/powerpoint/2010/main" val="35135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7F4974A1-1D43-4CD5-8DAB-361F7672AD5A}" type="slidenum">
              <a:rPr lang="es-419" smtClean="0"/>
              <a:pPr>
                <a:defRPr/>
              </a:pPr>
              <a:t>33</a:t>
            </a:fld>
            <a:endParaRPr lang="es-419"/>
          </a:p>
        </p:txBody>
      </p:sp>
    </p:spTree>
    <p:extLst>
      <p:ext uri="{BB962C8B-B14F-4D97-AF65-F5344CB8AC3E}">
        <p14:creationId xmlns:p14="http://schemas.microsoft.com/office/powerpoint/2010/main" val="409434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419" altLang="es-419"/>
              <a:t>Alumno y modelador.</a:t>
            </a:r>
          </a:p>
        </p:txBody>
      </p:sp>
      <p:sp>
        <p:nvSpPr>
          <p:cNvPr id="1229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9C48C3-248E-4385-98B5-8A033BB3EC58}" type="slidenum">
              <a:rPr lang="es-419" altLang="es-419" smtClean="0"/>
              <a:pPr/>
              <a:t>36</a:t>
            </a:fld>
            <a:endParaRPr lang="es-419" altLang="es-419"/>
          </a:p>
        </p:txBody>
      </p:sp>
    </p:spTree>
    <p:extLst>
      <p:ext uri="{BB962C8B-B14F-4D97-AF65-F5344CB8AC3E}">
        <p14:creationId xmlns:p14="http://schemas.microsoft.com/office/powerpoint/2010/main" val="402778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419" altLang="es-419"/>
              <a:t>Alumno y modelador.</a:t>
            </a:r>
          </a:p>
        </p:txBody>
      </p:sp>
      <p:sp>
        <p:nvSpPr>
          <p:cNvPr id="1229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9C48C3-248E-4385-98B5-8A033BB3EC58}" type="slidenum">
              <a:rPr lang="es-419" altLang="es-419" smtClean="0"/>
              <a:pPr/>
              <a:t>38</a:t>
            </a:fld>
            <a:endParaRPr lang="es-419" altLang="es-419"/>
          </a:p>
        </p:txBody>
      </p:sp>
    </p:spTree>
    <p:extLst>
      <p:ext uri="{BB962C8B-B14F-4D97-AF65-F5344CB8AC3E}">
        <p14:creationId xmlns:p14="http://schemas.microsoft.com/office/powerpoint/2010/main" val="82190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C22B71-5F97-4E81-800C-9587B1839AFC}" type="slidenum">
              <a:rPr lang="es-CL" smtClean="0"/>
              <a:t>7</a:t>
            </a:fld>
            <a:endParaRPr lang="es-CL"/>
          </a:p>
        </p:txBody>
      </p:sp>
    </p:spTree>
    <p:extLst>
      <p:ext uri="{BB962C8B-B14F-4D97-AF65-F5344CB8AC3E}">
        <p14:creationId xmlns:p14="http://schemas.microsoft.com/office/powerpoint/2010/main" val="389459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8</a:t>
            </a:fld>
            <a:endParaRPr lang="es-CL"/>
          </a:p>
        </p:txBody>
      </p:sp>
    </p:spTree>
    <p:extLst>
      <p:ext uri="{BB962C8B-B14F-4D97-AF65-F5344CB8AC3E}">
        <p14:creationId xmlns:p14="http://schemas.microsoft.com/office/powerpoint/2010/main" val="189252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9</a:t>
            </a:fld>
            <a:endParaRPr lang="es-CL"/>
          </a:p>
        </p:txBody>
      </p:sp>
    </p:spTree>
    <p:extLst>
      <p:ext uri="{BB962C8B-B14F-4D97-AF65-F5344CB8AC3E}">
        <p14:creationId xmlns:p14="http://schemas.microsoft.com/office/powerpoint/2010/main" val="220991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C22B71-5F97-4E81-800C-9587B1839AFC}" type="slidenum">
              <a:rPr lang="es-CL" smtClean="0"/>
              <a:t>14</a:t>
            </a:fld>
            <a:endParaRPr lang="es-CL"/>
          </a:p>
        </p:txBody>
      </p:sp>
    </p:spTree>
    <p:extLst>
      <p:ext uri="{BB962C8B-B14F-4D97-AF65-F5344CB8AC3E}">
        <p14:creationId xmlns:p14="http://schemas.microsoft.com/office/powerpoint/2010/main" val="21344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20</a:t>
            </a:fld>
            <a:endParaRPr lang="es-CL"/>
          </a:p>
        </p:txBody>
      </p:sp>
    </p:spTree>
    <p:extLst>
      <p:ext uri="{BB962C8B-B14F-4D97-AF65-F5344CB8AC3E}">
        <p14:creationId xmlns:p14="http://schemas.microsoft.com/office/powerpoint/2010/main" val="60425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21</a:t>
            </a:fld>
            <a:endParaRPr lang="es-CL"/>
          </a:p>
        </p:txBody>
      </p:sp>
    </p:spTree>
    <p:extLst>
      <p:ext uri="{BB962C8B-B14F-4D97-AF65-F5344CB8AC3E}">
        <p14:creationId xmlns:p14="http://schemas.microsoft.com/office/powerpoint/2010/main" val="199528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CC22B71-5F97-4E81-800C-9587B1839AFC}" type="slidenum">
              <a:rPr lang="es-CL" smtClean="0"/>
              <a:t>23</a:t>
            </a:fld>
            <a:endParaRPr lang="es-CL"/>
          </a:p>
        </p:txBody>
      </p:sp>
    </p:spTree>
    <p:extLst>
      <p:ext uri="{BB962C8B-B14F-4D97-AF65-F5344CB8AC3E}">
        <p14:creationId xmlns:p14="http://schemas.microsoft.com/office/powerpoint/2010/main" val="369637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6350A3-E9D0-42AC-979C-B67DAA7ADC54}" type="slidenum">
              <a:rPr lang="es-419" smtClean="0"/>
              <a:pPr/>
              <a:t>28</a:t>
            </a:fld>
            <a:endParaRPr lang="es-419"/>
          </a:p>
        </p:txBody>
      </p:sp>
    </p:spTree>
    <p:extLst>
      <p:ext uri="{BB962C8B-B14F-4D97-AF65-F5344CB8AC3E}">
        <p14:creationId xmlns:p14="http://schemas.microsoft.com/office/powerpoint/2010/main" val="192810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20B34F84-2AEE-4A08-90C1-8843EA763C09}"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08621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C0BA8CB2-75E6-4471-ADDD-FC7D2073D8FD}"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20797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478B3D-B4C2-42A5-8829-3E157F7D68A9}"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5722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1CA27D8-C597-48C4-99B7-3B17E4CCC92D}"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422888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005C2B9-D32A-4131-9BF2-9B9484649641}" type="datetime1">
              <a:rPr lang="es-CL" smtClean="0"/>
              <a:t>27-09-2021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9104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713CAF01-022D-4137-A382-F2CCA8787AC0}"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30428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51C4332F-916B-48C5-9D7F-7A39DDC8D0DE}" type="datetime1">
              <a:rPr lang="es-CL" smtClean="0"/>
              <a:t>27-09-2021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200817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69B8BF8C-D3F4-4567-A782-FECE414230F7}" type="datetime1">
              <a:rPr lang="es-CL" smtClean="0"/>
              <a:t>27-09-2021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391272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78D1EB-8FB5-4FF7-BEFC-F3A1EEECF531}" type="datetime1">
              <a:rPr lang="es-CL" smtClean="0"/>
              <a:t>27-09-2021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81666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B526B1-D83D-4A9B-88AB-E0F4535E7619}"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65215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2976EEE-9AD7-4840-8F3D-A7D78F6B9625}" type="datetime1">
              <a:rPr lang="es-CL" smtClean="0"/>
              <a:t>27-09-2021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02050ED-F0FF-49F2-A8FB-59B3E53442F7}" type="slidenum">
              <a:rPr lang="es-CL" smtClean="0"/>
              <a:t>‹Nº›</a:t>
            </a:fld>
            <a:endParaRPr lang="es-CL"/>
          </a:p>
        </p:txBody>
      </p:sp>
    </p:spTree>
    <p:extLst>
      <p:ext uri="{BB962C8B-B14F-4D97-AF65-F5344CB8AC3E}">
        <p14:creationId xmlns:p14="http://schemas.microsoft.com/office/powerpoint/2010/main" val="177588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9F182-8FCD-4057-8C5F-4A33ECE55C39}" type="datetime1">
              <a:rPr lang="es-CL" smtClean="0"/>
              <a:t>27-09-2021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050ED-F0FF-49F2-A8FB-59B3E53442F7}" type="slidenum">
              <a:rPr lang="es-CL" smtClean="0"/>
              <a:t>‹Nº›</a:t>
            </a:fld>
            <a:endParaRPr lang="es-CL"/>
          </a:p>
        </p:txBody>
      </p:sp>
    </p:spTree>
    <p:extLst>
      <p:ext uri="{BB962C8B-B14F-4D97-AF65-F5344CB8AC3E}">
        <p14:creationId xmlns:p14="http://schemas.microsoft.com/office/powerpoint/2010/main" val="40259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7.emf"/><Relationship Id="rId7"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38.xml"/><Relationship Id="rId5" Type="http://schemas.openxmlformats.org/officeDocument/2006/relationships/slide" Target="slide4.xml"/><Relationship Id="rId10" Type="http://schemas.openxmlformats.org/officeDocument/2006/relationships/slide" Target="slide30.xml"/><Relationship Id="rId4" Type="http://schemas.openxmlformats.org/officeDocument/2006/relationships/image" Target="../media/image8.emf"/><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cus.sence.cl/Accou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s://auladigital.sence.c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212" y="1825625"/>
            <a:ext cx="4811575" cy="4351338"/>
          </a:xfrm>
        </p:spPr>
      </p:pic>
      <p:pic>
        <p:nvPicPr>
          <p:cNvPr id="4" name="Imagen 3"/>
          <p:cNvPicPr>
            <a:picLocks noChangeAspect="1"/>
          </p:cNvPicPr>
          <p:nvPr/>
        </p:nvPicPr>
        <p:blipFill>
          <a:blip r:embed="rId3"/>
          <a:stretch>
            <a:fillRect/>
          </a:stretch>
        </p:blipFill>
        <p:spPr>
          <a:xfrm>
            <a:off x="-1" y="-10459"/>
            <a:ext cx="12290961" cy="691597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506" y="2066272"/>
            <a:ext cx="2366187" cy="2350321"/>
          </a:xfrm>
          <a:prstGeom prst="rect">
            <a:avLst/>
          </a:prstGeom>
        </p:spPr>
      </p:pic>
      <p:sp>
        <p:nvSpPr>
          <p:cNvPr id="7" name="CuadroTexto 6"/>
          <p:cNvSpPr txBox="1"/>
          <p:nvPr/>
        </p:nvSpPr>
        <p:spPr>
          <a:xfrm>
            <a:off x="4414692" y="2378512"/>
            <a:ext cx="5848659" cy="1107996"/>
          </a:xfrm>
          <a:prstGeom prst="rect">
            <a:avLst/>
          </a:prstGeom>
          <a:noFill/>
        </p:spPr>
        <p:txBody>
          <a:bodyPr wrap="square" rtlCol="0">
            <a:spAutoFit/>
          </a:bodyPr>
          <a:lstStyle/>
          <a:p>
            <a:r>
              <a:rPr lang="es-CL" sz="2400" b="1" dirty="0">
                <a:solidFill>
                  <a:schemeClr val="bg1"/>
                </a:solidFill>
                <a:latin typeface="Gotham HTF Medium" pitchFamily="50" charset="0"/>
              </a:rPr>
              <a:t>MANUAL</a:t>
            </a:r>
          </a:p>
          <a:p>
            <a:pPr>
              <a:lnSpc>
                <a:spcPct val="150000"/>
              </a:lnSpc>
            </a:pPr>
            <a:r>
              <a:rPr lang="es-CL" sz="2800" dirty="0">
                <a:solidFill>
                  <a:schemeClr val="bg1"/>
                </a:solidFill>
                <a:latin typeface="Gotham HTF Book" pitchFamily="50" charset="0"/>
              </a:rPr>
              <a:t>PARA PARTICIPANTES</a:t>
            </a:r>
          </a:p>
        </p:txBody>
      </p:sp>
      <p:sp>
        <p:nvSpPr>
          <p:cNvPr id="3" name="Rectángulo 2"/>
          <p:cNvSpPr/>
          <p:nvPr/>
        </p:nvSpPr>
        <p:spPr>
          <a:xfrm>
            <a:off x="4427921" y="3458335"/>
            <a:ext cx="2992935" cy="368691"/>
          </a:xfrm>
          <a:prstGeom prst="rect">
            <a:avLst/>
          </a:prstGeom>
        </p:spPr>
        <p:txBody>
          <a:bodyPr wrap="none">
            <a:spAutoFit/>
          </a:bodyPr>
          <a:lstStyle/>
          <a:p>
            <a:pPr>
              <a:lnSpc>
                <a:spcPct val="150000"/>
              </a:lnSpc>
            </a:pPr>
            <a:r>
              <a:rPr lang="es-CL" sz="1400" dirty="0">
                <a:solidFill>
                  <a:schemeClr val="bg1"/>
                </a:solidFill>
                <a:latin typeface="Gotham HTF Book" pitchFamily="50" charset="0"/>
              </a:rPr>
              <a:t>Aula Digital – Cursos E-learning</a:t>
            </a:r>
          </a:p>
        </p:txBody>
      </p:sp>
      <p:sp>
        <p:nvSpPr>
          <p:cNvPr id="8" name="Marcador de número de diapositiva 7"/>
          <p:cNvSpPr>
            <a:spLocks noGrp="1"/>
          </p:cNvSpPr>
          <p:nvPr>
            <p:ph type="sldNum" sz="quarter" idx="12"/>
          </p:nvPr>
        </p:nvSpPr>
        <p:spPr/>
        <p:txBody>
          <a:bodyPr/>
          <a:lstStyle/>
          <a:p>
            <a:fld id="{202050ED-F0FF-49F2-A8FB-59B3E53442F7}" type="slidenum">
              <a:rPr lang="es-CL" smtClean="0"/>
              <a:t>1</a:t>
            </a:fld>
            <a:endParaRPr lang="es-CL"/>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027" y="5572897"/>
            <a:ext cx="3064627" cy="1001570"/>
          </a:xfrm>
          <a:prstGeom prst="rect">
            <a:avLst/>
          </a:prstGeom>
        </p:spPr>
      </p:pic>
    </p:spTree>
    <p:extLst>
      <p:ext uri="{BB962C8B-B14F-4D97-AF65-F5344CB8AC3E}">
        <p14:creationId xmlns:p14="http://schemas.microsoft.com/office/powerpoint/2010/main" val="114179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10</a:t>
            </a:fld>
            <a:endParaRPr lang="es-CL"/>
          </a:p>
        </p:txBody>
      </p:sp>
      <p:sp>
        <p:nvSpPr>
          <p:cNvPr id="9" name="CuadroTexto 8">
            <a:extLst>
              <a:ext uri="{FF2B5EF4-FFF2-40B4-BE49-F238E27FC236}">
                <a16:creationId xmlns:a16="http://schemas.microsoft.com/office/drawing/2014/main" id="{07DDE3F4-3A93-4FFA-8BC9-9F21BE5AD218}"/>
              </a:ext>
            </a:extLst>
          </p:cNvPr>
          <p:cNvSpPr txBox="1"/>
          <p:nvPr/>
        </p:nvSpPr>
        <p:spPr>
          <a:xfrm>
            <a:off x="7574166" y="1303017"/>
            <a:ext cx="4329078" cy="2246769"/>
          </a:xfrm>
          <a:prstGeom prst="rect">
            <a:avLst/>
          </a:prstGeom>
          <a:noFill/>
        </p:spPr>
        <p:txBody>
          <a:bodyPr wrap="square" rtlCol="0">
            <a:spAutoFit/>
          </a:bodyPr>
          <a:lstStyle>
            <a:defPPr>
              <a:defRPr lang="es-CL"/>
            </a:defPPr>
            <a:lvl1pPr algn="just">
              <a:defRPr sz="1400"/>
            </a:lvl1pPr>
          </a:lstStyle>
          <a:p>
            <a:r>
              <a:rPr lang="es-CL" dirty="0"/>
              <a:t>En  Aula Digital, verás el curso con  la siguiente configuración:</a:t>
            </a:r>
          </a:p>
          <a:p>
            <a:endParaRPr lang="es-CL" dirty="0"/>
          </a:p>
          <a:p>
            <a:r>
              <a:rPr lang="es-CL" dirty="0"/>
              <a:t>En la parte central superior aparecerá el nombre de tu curso y más abajo el contenido del curso.</a:t>
            </a:r>
          </a:p>
          <a:p>
            <a:r>
              <a:rPr lang="es-CL" dirty="0"/>
              <a:t> </a:t>
            </a:r>
          </a:p>
          <a:p>
            <a:r>
              <a:rPr lang="es-CL" dirty="0"/>
              <a:t>En la columna  izquierda y derecha  aparecerán pestañas con diferentes funciones del curso y bloques como por ejemplo de accesibilidad, y de estado de  finalización, las que también se explicarán en detalle más adelante.</a:t>
            </a:r>
          </a:p>
        </p:txBody>
      </p:sp>
      <p:sp>
        <p:nvSpPr>
          <p:cNvPr id="7" name="Rectángulo 6">
            <a:extLst>
              <a:ext uri="{FF2B5EF4-FFF2-40B4-BE49-F238E27FC236}">
                <a16:creationId xmlns:a16="http://schemas.microsoft.com/office/drawing/2014/main" id="{D3F077EB-CBF2-4E3D-A629-D66688F7C60A}"/>
              </a:ext>
            </a:extLst>
          </p:cNvPr>
          <p:cNvSpPr/>
          <p:nvPr/>
        </p:nvSpPr>
        <p:spPr>
          <a:xfrm>
            <a:off x="3114261" y="3193774"/>
            <a:ext cx="2305878" cy="356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p:cNvSpPr txBox="1"/>
          <p:nvPr/>
        </p:nvSpPr>
        <p:spPr>
          <a:xfrm>
            <a:off x="7574166" y="943453"/>
            <a:ext cx="4329078" cy="343837"/>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3" name="Imagen 2" descr="Captura pantalla de estructura de un curso en Aula Digital.&#10;"/>
          <p:cNvPicPr>
            <a:picLocks noChangeAspect="1"/>
          </p:cNvPicPr>
          <p:nvPr/>
        </p:nvPicPr>
        <p:blipFill>
          <a:blip r:embed="rId3"/>
          <a:stretch>
            <a:fillRect/>
          </a:stretch>
        </p:blipFill>
        <p:spPr>
          <a:xfrm>
            <a:off x="481460" y="1287290"/>
            <a:ext cx="6737487" cy="4279321"/>
          </a:xfrm>
          <a:prstGeom prst="rect">
            <a:avLst/>
          </a:prstGeom>
          <a:ln w="3175">
            <a:solidFill>
              <a:schemeClr val="tx1"/>
            </a:solidFill>
          </a:ln>
        </p:spPr>
      </p:pic>
    </p:spTree>
    <p:extLst>
      <p:ext uri="{BB962C8B-B14F-4D97-AF65-F5344CB8AC3E}">
        <p14:creationId xmlns:p14="http://schemas.microsoft.com/office/powerpoint/2010/main" val="68763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solidFill>
                  <a:prstClr val="black">
                    <a:tint val="75000"/>
                  </a:prstClr>
                </a:solidFill>
              </a:rPr>
              <a:pPr/>
              <a:t>11</a:t>
            </a:fld>
            <a:endParaRPr lang="es-CL">
              <a:solidFill>
                <a:prstClr val="black">
                  <a:tint val="75000"/>
                </a:prstClr>
              </a:solidFill>
            </a:endParaRPr>
          </a:p>
        </p:txBody>
      </p:sp>
      <p:sp>
        <p:nvSpPr>
          <p:cNvPr id="9" name="CuadroTexto 8">
            <a:extLst>
              <a:ext uri="{FF2B5EF4-FFF2-40B4-BE49-F238E27FC236}">
                <a16:creationId xmlns:a16="http://schemas.microsoft.com/office/drawing/2014/main" id="{07DDE3F4-3A93-4FFA-8BC9-9F21BE5AD218}"/>
              </a:ext>
            </a:extLst>
          </p:cNvPr>
          <p:cNvSpPr txBox="1"/>
          <p:nvPr/>
        </p:nvSpPr>
        <p:spPr>
          <a:xfrm>
            <a:off x="7587917" y="1401147"/>
            <a:ext cx="4203030" cy="3754874"/>
          </a:xfrm>
          <a:prstGeom prst="rect">
            <a:avLst/>
          </a:prstGeom>
          <a:noFill/>
        </p:spPr>
        <p:txBody>
          <a:bodyPr wrap="square" rtlCol="0">
            <a:spAutoFit/>
          </a:bodyPr>
          <a:lstStyle>
            <a:defPPr>
              <a:defRPr lang="es-CL"/>
            </a:defPPr>
            <a:lvl1pPr algn="just">
              <a:defRPr sz="1400"/>
            </a:lvl1pPr>
          </a:lstStyle>
          <a:p>
            <a:r>
              <a:rPr lang="es-CL" dirty="0"/>
              <a:t>Dentro del curso, y de forma referencial  podrás encontrar un módulo de bienvenida o introducción </a:t>
            </a:r>
            <a:r>
              <a:rPr lang="es-CL" b="1" dirty="0"/>
              <a:t>(1) </a:t>
            </a:r>
            <a:r>
              <a:rPr lang="es-CL" dirty="0"/>
              <a:t>donde se entrega información del curso, el reglamento o los manuales de inducción tecnológica, además de presentar a los tutores académicos y administrativos del curso con los cuales tendrás contacto permanente para apoyar el proceso de capacitación.</a:t>
            </a:r>
          </a:p>
          <a:p>
            <a:endParaRPr lang="es-ES" dirty="0"/>
          </a:p>
          <a:p>
            <a:r>
              <a:rPr lang="es-ES" dirty="0"/>
              <a:t>El botón de integración asistencia Sence, NO es un recurso que se deba marcar, por tanto NO debe tener marca de estado de finalización. </a:t>
            </a:r>
            <a:endParaRPr lang="es-CL" dirty="0"/>
          </a:p>
          <a:p>
            <a:endParaRPr lang="es-CL" dirty="0"/>
          </a:p>
          <a:p>
            <a:r>
              <a:rPr lang="es-CL" dirty="0"/>
              <a:t>Luego tendrás por cada módulo del curso las diferentes actividades de capacitación </a:t>
            </a:r>
            <a:r>
              <a:rPr lang="es-CL" b="1" dirty="0"/>
              <a:t>(2)</a:t>
            </a:r>
            <a:r>
              <a:rPr lang="es-CL" dirty="0"/>
              <a:t> los módulos podrán variar en virtud del diseño de curso que cada ejecutor realice.</a:t>
            </a:r>
          </a:p>
          <a:p>
            <a:endParaRPr lang="es-CL" dirty="0"/>
          </a:p>
        </p:txBody>
      </p:sp>
      <p:sp>
        <p:nvSpPr>
          <p:cNvPr id="15" name="CuadroTexto 14"/>
          <p:cNvSpPr txBox="1"/>
          <p:nvPr/>
        </p:nvSpPr>
        <p:spPr>
          <a:xfrm>
            <a:off x="7587917" y="964263"/>
            <a:ext cx="4315327" cy="343837"/>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4" name="Imagen 3" descr="Captura pantalla de vista general de un curso en Aula Digital con sus modulos."/>
          <p:cNvPicPr>
            <a:picLocks noChangeAspect="1"/>
          </p:cNvPicPr>
          <p:nvPr/>
        </p:nvPicPr>
        <p:blipFill>
          <a:blip r:embed="rId3"/>
          <a:stretch>
            <a:fillRect/>
          </a:stretch>
        </p:blipFill>
        <p:spPr>
          <a:xfrm>
            <a:off x="481460" y="1308100"/>
            <a:ext cx="6737487" cy="5048250"/>
          </a:xfrm>
          <a:prstGeom prst="rect">
            <a:avLst/>
          </a:prstGeom>
        </p:spPr>
      </p:pic>
    </p:spTree>
    <p:extLst>
      <p:ext uri="{BB962C8B-B14F-4D97-AF65-F5344CB8AC3E}">
        <p14:creationId xmlns:p14="http://schemas.microsoft.com/office/powerpoint/2010/main" val="44724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12</a:t>
            </a:fld>
            <a:endParaRPr lang="es-CL"/>
          </a:p>
        </p:txBody>
      </p:sp>
      <p:sp>
        <p:nvSpPr>
          <p:cNvPr id="9" name="CuadroTexto 8">
            <a:extLst>
              <a:ext uri="{FF2B5EF4-FFF2-40B4-BE49-F238E27FC236}">
                <a16:creationId xmlns:a16="http://schemas.microsoft.com/office/drawing/2014/main" id="{07DDE3F4-3A93-4FFA-8BC9-9F21BE5AD218}"/>
              </a:ext>
            </a:extLst>
          </p:cNvPr>
          <p:cNvSpPr txBox="1"/>
          <p:nvPr/>
        </p:nvSpPr>
        <p:spPr>
          <a:xfrm>
            <a:off x="7603958" y="1357848"/>
            <a:ext cx="4299286" cy="3701013"/>
          </a:xfrm>
          <a:prstGeom prst="rect">
            <a:avLst/>
          </a:prstGeom>
          <a:noFill/>
        </p:spPr>
        <p:txBody>
          <a:bodyPr wrap="square" rtlCol="0">
            <a:spAutoFit/>
          </a:bodyPr>
          <a:lstStyle/>
          <a:p>
            <a:pPr algn="just"/>
            <a:r>
              <a:rPr lang="es-CL" sz="1400" dirty="0"/>
              <a:t>Como se observa, se muestra todo el contenido disponible en cada módulo, con todos aquellos recursos para ejecutar, por ejemplo:</a:t>
            </a:r>
          </a:p>
          <a:p>
            <a:pPr algn="just"/>
            <a:endParaRPr lang="es-CL" sz="1400" dirty="0"/>
          </a:p>
          <a:p>
            <a:pPr marL="285750" indent="-285750" algn="just">
              <a:buFont typeface="Wingdings" panose="05000000000000000000" pitchFamily="2" charset="2"/>
              <a:buChar char="ü"/>
            </a:pPr>
            <a:r>
              <a:rPr lang="es-CL" sz="1400" dirty="0"/>
              <a:t>Actividades didácticas</a:t>
            </a:r>
          </a:p>
          <a:p>
            <a:pPr marL="285750" indent="-285750" algn="just">
              <a:buFont typeface="Wingdings" panose="05000000000000000000" pitchFamily="2" charset="2"/>
              <a:buChar char="ü"/>
            </a:pPr>
            <a:endParaRPr lang="es-CL" sz="1400" dirty="0"/>
          </a:p>
          <a:p>
            <a:pPr marL="285750" indent="-285750" algn="just">
              <a:buFont typeface="Wingdings" panose="05000000000000000000" pitchFamily="2" charset="2"/>
              <a:buChar char="ü"/>
            </a:pPr>
            <a:r>
              <a:rPr lang="es-CL" sz="1400" dirty="0"/>
              <a:t>Diferentes tipos de formatos de actividades o recursos de aprendizaje (videos, infografía, lecturas, quiz, etc.)</a:t>
            </a:r>
          </a:p>
          <a:p>
            <a:pPr marL="285750" indent="-285750" algn="just">
              <a:buFont typeface="Wingdings" panose="05000000000000000000" pitchFamily="2" charset="2"/>
              <a:buChar char="ü"/>
            </a:pPr>
            <a:endParaRPr lang="es-CL" sz="1400" dirty="0"/>
          </a:p>
          <a:p>
            <a:pPr marL="285750" indent="-285750" algn="just">
              <a:buFont typeface="Wingdings" panose="05000000000000000000" pitchFamily="2" charset="2"/>
              <a:buChar char="ü"/>
            </a:pPr>
            <a:r>
              <a:rPr lang="es-CL" sz="1400" dirty="0"/>
              <a:t>Evaluaciones (control o prueba final) que requieran una calificación.</a:t>
            </a:r>
          </a:p>
          <a:p>
            <a:pPr marL="285750" indent="-285750" algn="just">
              <a:buClr>
                <a:srgbClr val="005C81"/>
              </a:buClr>
              <a:buFont typeface="Wingdings" panose="05000000000000000000" pitchFamily="2" charset="2"/>
              <a:buChar char="§"/>
            </a:pPr>
            <a:endParaRPr lang="es-CL" sz="1400" dirty="0"/>
          </a:p>
          <a:p>
            <a:pPr algn="just">
              <a:buClr>
                <a:srgbClr val="005C81"/>
              </a:buClr>
            </a:pPr>
            <a:r>
              <a:rPr lang="es-CL" sz="1400" dirty="0"/>
              <a:t>Cada uno de los recursos o actividades tiene una simbología particular, que se verá más adelante en detalle.</a:t>
            </a:r>
          </a:p>
          <a:p>
            <a:pPr algn="just"/>
            <a:endParaRPr lang="es-CL" sz="1050" dirty="0">
              <a:latin typeface="gobCL" pitchFamily="50" charset="0"/>
            </a:endParaRPr>
          </a:p>
        </p:txBody>
      </p:sp>
      <p:sp>
        <p:nvSpPr>
          <p:cNvPr id="12" name="CuadroTexto 11"/>
          <p:cNvSpPr txBox="1"/>
          <p:nvPr/>
        </p:nvSpPr>
        <p:spPr>
          <a:xfrm>
            <a:off x="7603958" y="1014011"/>
            <a:ext cx="4299286" cy="343837"/>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4" name="Imagen 3" descr="Captura de pantalla de los contenidos de un modulo.">
            <a:extLst>
              <a:ext uri="{FF2B5EF4-FFF2-40B4-BE49-F238E27FC236}">
                <a16:creationId xmlns:a16="http://schemas.microsoft.com/office/drawing/2014/main" id="{234EFB5C-4D26-4D3F-8245-013D0BAB41E6}"/>
              </a:ext>
            </a:extLst>
          </p:cNvPr>
          <p:cNvPicPr>
            <a:picLocks noChangeAspect="1"/>
          </p:cNvPicPr>
          <p:nvPr/>
        </p:nvPicPr>
        <p:blipFill>
          <a:blip r:embed="rId3"/>
          <a:stretch>
            <a:fillRect/>
          </a:stretch>
        </p:blipFill>
        <p:spPr>
          <a:xfrm>
            <a:off x="481461" y="1377303"/>
            <a:ext cx="6721444" cy="4867106"/>
          </a:xfrm>
          <a:prstGeom prst="rect">
            <a:avLst/>
          </a:prstGeom>
          <a:ln w="3175">
            <a:solidFill>
              <a:schemeClr val="tx1"/>
            </a:solidFill>
          </a:ln>
        </p:spPr>
      </p:pic>
    </p:spTree>
    <p:extLst>
      <p:ext uri="{BB962C8B-B14F-4D97-AF65-F5344CB8AC3E}">
        <p14:creationId xmlns:p14="http://schemas.microsoft.com/office/powerpoint/2010/main" val="394421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13</a:t>
            </a:fld>
            <a:endParaRPr lang="es-CL"/>
          </a:p>
        </p:txBody>
      </p:sp>
      <p:sp>
        <p:nvSpPr>
          <p:cNvPr id="9" name="CuadroTexto 8">
            <a:extLst>
              <a:ext uri="{FF2B5EF4-FFF2-40B4-BE49-F238E27FC236}">
                <a16:creationId xmlns:a16="http://schemas.microsoft.com/office/drawing/2014/main" id="{07DDE3F4-3A93-4FFA-8BC9-9F21BE5AD218}"/>
              </a:ext>
            </a:extLst>
          </p:cNvPr>
          <p:cNvSpPr txBox="1"/>
          <p:nvPr/>
        </p:nvSpPr>
        <p:spPr>
          <a:xfrm>
            <a:off x="7559590" y="1337525"/>
            <a:ext cx="4343653" cy="1169551"/>
          </a:xfrm>
          <a:prstGeom prst="rect">
            <a:avLst/>
          </a:prstGeom>
          <a:noFill/>
        </p:spPr>
        <p:txBody>
          <a:bodyPr wrap="square" rtlCol="0">
            <a:spAutoFit/>
          </a:bodyPr>
          <a:lstStyle>
            <a:defPPr>
              <a:defRPr lang="es-CL"/>
            </a:defPPr>
            <a:lvl1pPr algn="just">
              <a:defRPr sz="1400"/>
            </a:lvl1pPr>
          </a:lstStyle>
          <a:p>
            <a:r>
              <a:rPr lang="es-CL" dirty="0"/>
              <a:t>Cada vez que veas (consumas) un contenido específico, deberás seguir las instrucciones/indicaciones de la plataforma, ya sea, revisar, completar o reproducir los contenidos.</a:t>
            </a:r>
          </a:p>
          <a:p>
            <a:r>
              <a:rPr lang="es-CL" dirty="0"/>
              <a:t> </a:t>
            </a:r>
          </a:p>
        </p:txBody>
      </p:sp>
      <p:sp>
        <p:nvSpPr>
          <p:cNvPr id="17" name="CuadroTexto 16"/>
          <p:cNvSpPr txBox="1"/>
          <p:nvPr/>
        </p:nvSpPr>
        <p:spPr>
          <a:xfrm>
            <a:off x="7559589" y="897937"/>
            <a:ext cx="4343653"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6" name="Imagen 5" descr="Captura pantalla de vista general de un curso en Aula Digital con sus modulos y recursos."/>
          <p:cNvPicPr>
            <a:picLocks noChangeAspect="1"/>
          </p:cNvPicPr>
          <p:nvPr/>
        </p:nvPicPr>
        <p:blipFill>
          <a:blip r:embed="rId3"/>
          <a:stretch>
            <a:fillRect/>
          </a:stretch>
        </p:blipFill>
        <p:spPr>
          <a:xfrm>
            <a:off x="481460" y="1236491"/>
            <a:ext cx="6721445" cy="5119859"/>
          </a:xfrm>
          <a:prstGeom prst="rect">
            <a:avLst/>
          </a:prstGeom>
          <a:ln w="3175">
            <a:solidFill>
              <a:schemeClr val="tx1"/>
            </a:solidFill>
          </a:ln>
        </p:spPr>
      </p:pic>
    </p:spTree>
    <p:extLst>
      <p:ext uri="{BB962C8B-B14F-4D97-AF65-F5344CB8AC3E}">
        <p14:creationId xmlns:p14="http://schemas.microsoft.com/office/powerpoint/2010/main" val="421651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14</a:t>
            </a:fld>
            <a:endParaRPr lang="es-CL"/>
          </a:p>
        </p:txBody>
      </p:sp>
      <p:pic>
        <p:nvPicPr>
          <p:cNvPr id="8" name="Imagen 7"/>
          <p:cNvPicPr>
            <a:picLocks noChangeAspect="1"/>
          </p:cNvPicPr>
          <p:nvPr/>
        </p:nvPicPr>
        <p:blipFill>
          <a:blip r:embed="rId3"/>
          <a:stretch>
            <a:fillRect/>
          </a:stretch>
        </p:blipFill>
        <p:spPr>
          <a:xfrm>
            <a:off x="481460" y="0"/>
            <a:ext cx="1059957" cy="181308"/>
          </a:xfrm>
          <a:prstGeom prst="rect">
            <a:avLst/>
          </a:prstGeom>
        </p:spPr>
      </p:pic>
      <p:sp>
        <p:nvSpPr>
          <p:cNvPr id="18" name="CuadroTexto 17"/>
          <p:cNvSpPr txBox="1"/>
          <p:nvPr/>
        </p:nvSpPr>
        <p:spPr>
          <a:xfrm>
            <a:off x="7571873" y="949679"/>
            <a:ext cx="3285708"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sp>
        <p:nvSpPr>
          <p:cNvPr id="14" name="CuadroTexto 13"/>
          <p:cNvSpPr txBox="1"/>
          <p:nvPr/>
        </p:nvSpPr>
        <p:spPr>
          <a:xfrm>
            <a:off x="7571873" y="1369959"/>
            <a:ext cx="4203031" cy="2677656"/>
          </a:xfrm>
          <a:prstGeom prst="rect">
            <a:avLst/>
          </a:prstGeom>
          <a:noFill/>
        </p:spPr>
        <p:txBody>
          <a:bodyPr wrap="square" rtlCol="0">
            <a:spAutoFit/>
          </a:bodyPr>
          <a:lstStyle>
            <a:defPPr>
              <a:defRPr lang="es-CL"/>
            </a:defPPr>
            <a:lvl1pPr algn="just">
              <a:defRPr sz="1400"/>
            </a:lvl1pPr>
          </a:lstStyle>
          <a:p>
            <a:endParaRPr lang="es-CL" dirty="0"/>
          </a:p>
          <a:p>
            <a:r>
              <a:rPr lang="es-CL" dirty="0"/>
              <a:t>Al costado derecho de cada actividad, veras un pequeño cuadrado, el cual si  tiene  </a:t>
            </a:r>
            <a:r>
              <a:rPr lang="es-CL" b="1" u="sng" dirty="0"/>
              <a:t>línea punteada</a:t>
            </a:r>
            <a:r>
              <a:rPr lang="es-CL" dirty="0"/>
              <a:t>,                      </a:t>
            </a:r>
          </a:p>
          <a:p>
            <a:r>
              <a:rPr lang="es-CL" dirty="0"/>
              <a:t>significa que es un recurso obligatorio y que tu como participante debes consumirlos en su 100%  para aprobar el curso.  </a:t>
            </a:r>
          </a:p>
          <a:p>
            <a:endParaRPr lang="es-CL" dirty="0"/>
          </a:p>
          <a:p>
            <a:r>
              <a:rPr lang="es-CL" dirty="0"/>
              <a:t>El recurso  una vez revisado (consumido) en su totalidad, se marcará automáticamente  con un visto en su interior.</a:t>
            </a:r>
          </a:p>
          <a:p>
            <a:endParaRPr lang="es-CL" dirty="0"/>
          </a:p>
          <a:p>
            <a:endParaRPr lang="es-CL" dirty="0"/>
          </a:p>
        </p:txBody>
      </p:sp>
      <p:sp>
        <p:nvSpPr>
          <p:cNvPr id="10" name="Rectángulo 9"/>
          <p:cNvSpPr/>
          <p:nvPr/>
        </p:nvSpPr>
        <p:spPr>
          <a:xfrm>
            <a:off x="11516842" y="1858018"/>
            <a:ext cx="253485" cy="229446"/>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descr="Captura pantalla de un módulo en Aula Digital con sus marcas de finalización."/>
          <p:cNvPicPr>
            <a:picLocks noChangeAspect="1"/>
          </p:cNvPicPr>
          <p:nvPr/>
        </p:nvPicPr>
        <p:blipFill>
          <a:blip r:embed="rId4"/>
          <a:stretch>
            <a:fillRect/>
          </a:stretch>
        </p:blipFill>
        <p:spPr>
          <a:xfrm>
            <a:off x="481460" y="1309687"/>
            <a:ext cx="6641235" cy="5229225"/>
          </a:xfrm>
          <a:prstGeom prst="rect">
            <a:avLst/>
          </a:prstGeom>
        </p:spPr>
      </p:pic>
    </p:spTree>
    <p:extLst>
      <p:ext uri="{BB962C8B-B14F-4D97-AF65-F5344CB8AC3E}">
        <p14:creationId xmlns:p14="http://schemas.microsoft.com/office/powerpoint/2010/main" val="262025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15</a:t>
            </a:fld>
            <a:endParaRPr lang="es-CL"/>
          </a:p>
        </p:txBody>
      </p:sp>
      <p:pic>
        <p:nvPicPr>
          <p:cNvPr id="13" name="Imagen 12"/>
          <p:cNvPicPr>
            <a:picLocks noChangeAspect="1"/>
          </p:cNvPicPr>
          <p:nvPr/>
        </p:nvPicPr>
        <p:blipFill>
          <a:blip r:embed="rId2"/>
          <a:stretch>
            <a:fillRect/>
          </a:stretch>
        </p:blipFill>
        <p:spPr>
          <a:xfrm>
            <a:off x="481460" y="0"/>
            <a:ext cx="1059957" cy="181308"/>
          </a:xfrm>
          <a:prstGeom prst="rect">
            <a:avLst/>
          </a:prstGeom>
        </p:spPr>
      </p:pic>
      <p:sp>
        <p:nvSpPr>
          <p:cNvPr id="14" name="CuadroTexto 13"/>
          <p:cNvSpPr txBox="1"/>
          <p:nvPr/>
        </p:nvSpPr>
        <p:spPr>
          <a:xfrm>
            <a:off x="7587916" y="1303709"/>
            <a:ext cx="4186989" cy="2893100"/>
          </a:xfrm>
          <a:prstGeom prst="rect">
            <a:avLst/>
          </a:prstGeom>
          <a:noFill/>
        </p:spPr>
        <p:txBody>
          <a:bodyPr wrap="square" rtlCol="0">
            <a:spAutoFit/>
          </a:bodyPr>
          <a:lstStyle>
            <a:defPPr>
              <a:defRPr lang="es-CL"/>
            </a:defPPr>
            <a:lvl1pPr algn="just">
              <a:defRPr sz="1400"/>
            </a:lvl1pPr>
          </a:lstStyle>
          <a:p>
            <a:r>
              <a:rPr lang="es-CL" dirty="0"/>
              <a:t>Para poder ejecutar el curso de forma correcta, se recomienda seguir el orden en que se presentan o se configuran  las actividades y recursos. </a:t>
            </a:r>
          </a:p>
          <a:p>
            <a:endParaRPr lang="es-CL" dirty="0"/>
          </a:p>
          <a:p>
            <a:endParaRPr lang="es-CL" dirty="0"/>
          </a:p>
          <a:p>
            <a:r>
              <a:rPr lang="es-CL" dirty="0"/>
              <a:t>Al pasar el cursor sobre los recuadros, podrá saber si hay alguna restricción que implique, por ejemplo, ver un video o leer un documento, antes de acceder a una actividad o recurso específico. </a:t>
            </a:r>
          </a:p>
          <a:p>
            <a:endParaRPr lang="es-CL" dirty="0"/>
          </a:p>
          <a:p>
            <a:r>
              <a:rPr lang="es-CL" dirty="0"/>
              <a:t>También podremos ver el estado de las actividades finalizadas o pendientes, tal como se ve en la simbología siguiente.</a:t>
            </a:r>
          </a:p>
        </p:txBody>
      </p:sp>
      <p:pic>
        <p:nvPicPr>
          <p:cNvPr id="18" name="Imagen 17"/>
          <p:cNvPicPr>
            <a:picLocks noChangeAspect="1"/>
          </p:cNvPicPr>
          <p:nvPr/>
        </p:nvPicPr>
        <p:blipFill>
          <a:blip r:embed="rId3"/>
          <a:stretch>
            <a:fillRect/>
          </a:stretch>
        </p:blipFill>
        <p:spPr>
          <a:xfrm>
            <a:off x="8210564" y="4503895"/>
            <a:ext cx="1325553" cy="258282"/>
          </a:xfrm>
          <a:prstGeom prst="rect">
            <a:avLst/>
          </a:prstGeom>
        </p:spPr>
      </p:pic>
      <p:sp>
        <p:nvSpPr>
          <p:cNvPr id="19" name="Rectángulo 18"/>
          <p:cNvSpPr/>
          <p:nvPr/>
        </p:nvSpPr>
        <p:spPr>
          <a:xfrm>
            <a:off x="9803123" y="4467264"/>
            <a:ext cx="307694" cy="331544"/>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CuadroTexto 20"/>
          <p:cNvSpPr txBox="1"/>
          <p:nvPr/>
        </p:nvSpPr>
        <p:spPr>
          <a:xfrm>
            <a:off x="7587916" y="925796"/>
            <a:ext cx="4315328"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11" name="Imagen 10" descr="Captura de pantalla de las actividades o recursos y sus restricciones."/>
          <p:cNvPicPr>
            <a:picLocks noChangeAspect="1"/>
          </p:cNvPicPr>
          <p:nvPr/>
        </p:nvPicPr>
        <p:blipFill>
          <a:blip r:embed="rId4"/>
          <a:stretch>
            <a:fillRect/>
          </a:stretch>
        </p:blipFill>
        <p:spPr>
          <a:xfrm>
            <a:off x="481460" y="1264350"/>
            <a:ext cx="6719440" cy="4295775"/>
          </a:xfrm>
          <a:prstGeom prst="rect">
            <a:avLst/>
          </a:prstGeom>
          <a:ln w="3175">
            <a:solidFill>
              <a:schemeClr val="tx1"/>
            </a:solidFill>
          </a:ln>
        </p:spPr>
      </p:pic>
    </p:spTree>
    <p:extLst>
      <p:ext uri="{BB962C8B-B14F-4D97-AF65-F5344CB8AC3E}">
        <p14:creationId xmlns:p14="http://schemas.microsoft.com/office/powerpoint/2010/main" val="132935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16</a:t>
            </a:fld>
            <a:endParaRPr lang="es-CL"/>
          </a:p>
        </p:txBody>
      </p:sp>
      <p:pic>
        <p:nvPicPr>
          <p:cNvPr id="9" name="Imagen 8"/>
          <p:cNvPicPr>
            <a:picLocks noChangeAspect="1"/>
          </p:cNvPicPr>
          <p:nvPr/>
        </p:nvPicPr>
        <p:blipFill>
          <a:blip r:embed="rId2"/>
          <a:stretch>
            <a:fillRect/>
          </a:stretch>
        </p:blipFill>
        <p:spPr>
          <a:xfrm>
            <a:off x="481460" y="0"/>
            <a:ext cx="1059957" cy="181308"/>
          </a:xfrm>
          <a:prstGeom prst="rect">
            <a:avLst/>
          </a:prstGeom>
        </p:spPr>
      </p:pic>
      <p:sp>
        <p:nvSpPr>
          <p:cNvPr id="10" name="CuadroTexto 9"/>
          <p:cNvSpPr txBox="1"/>
          <p:nvPr/>
        </p:nvSpPr>
        <p:spPr>
          <a:xfrm>
            <a:off x="7471954" y="1391895"/>
            <a:ext cx="4431290" cy="1815882"/>
          </a:xfrm>
          <a:prstGeom prst="rect">
            <a:avLst/>
          </a:prstGeom>
          <a:noFill/>
        </p:spPr>
        <p:txBody>
          <a:bodyPr wrap="square" rtlCol="0">
            <a:spAutoFit/>
          </a:bodyPr>
          <a:lstStyle>
            <a:defPPr>
              <a:defRPr lang="es-CL"/>
            </a:defPPr>
            <a:lvl1pPr algn="just">
              <a:defRPr sz="1400"/>
            </a:lvl1pPr>
          </a:lstStyle>
          <a:p>
            <a:r>
              <a:rPr lang="es-CL" dirty="0"/>
              <a:t>Otro elemento para considerar,  son los  mensaje que se encuentra bajo cada actividad, por ejemplo, el  mensaje destacado en recuadro rojo,  indica que, obligatoriamente debes realizar una actividad o si antes debes consumir un recurso previo, para acceder a alguna actividad. Se debe revisar el contenido </a:t>
            </a:r>
            <a:r>
              <a:rPr lang="es-CL" b="1" dirty="0"/>
              <a:t>de manera secuencial conforme a configuracion</a:t>
            </a:r>
          </a:p>
          <a:p>
            <a:endParaRPr lang="es-CL" dirty="0"/>
          </a:p>
        </p:txBody>
      </p:sp>
      <p:sp>
        <p:nvSpPr>
          <p:cNvPr id="8" name="CuadroTexto 7"/>
          <p:cNvSpPr txBox="1"/>
          <p:nvPr/>
        </p:nvSpPr>
        <p:spPr>
          <a:xfrm>
            <a:off x="7587916" y="927614"/>
            <a:ext cx="4315328"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7" name="Imagen 6" descr="Captura pantalla de una actividades con configuracion de restriccion."/>
          <p:cNvPicPr>
            <a:picLocks noChangeAspect="1"/>
          </p:cNvPicPr>
          <p:nvPr/>
        </p:nvPicPr>
        <p:blipFill>
          <a:blip r:embed="rId3"/>
          <a:stretch>
            <a:fillRect/>
          </a:stretch>
        </p:blipFill>
        <p:spPr>
          <a:xfrm>
            <a:off x="481460" y="1391895"/>
            <a:ext cx="6581775" cy="3531797"/>
          </a:xfrm>
          <a:prstGeom prst="rect">
            <a:avLst/>
          </a:prstGeom>
          <a:ln w="3175">
            <a:solidFill>
              <a:schemeClr val="tx1"/>
            </a:solidFill>
          </a:ln>
        </p:spPr>
      </p:pic>
    </p:spTree>
    <p:extLst>
      <p:ext uri="{BB962C8B-B14F-4D97-AF65-F5344CB8AC3E}">
        <p14:creationId xmlns:p14="http://schemas.microsoft.com/office/powerpoint/2010/main" val="131616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17</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8" name="CuadroTexto 7">
            <a:extLst>
              <a:ext uri="{FF2B5EF4-FFF2-40B4-BE49-F238E27FC236}">
                <a16:creationId xmlns:a16="http://schemas.microsoft.com/office/drawing/2014/main" id="{03A42260-DDDF-4532-846F-D25364A8F096}"/>
              </a:ext>
            </a:extLst>
          </p:cNvPr>
          <p:cNvSpPr txBox="1"/>
          <p:nvPr/>
        </p:nvSpPr>
        <p:spPr>
          <a:xfrm>
            <a:off x="7603959" y="1411861"/>
            <a:ext cx="4299286" cy="3108543"/>
          </a:xfrm>
          <a:prstGeom prst="rect">
            <a:avLst/>
          </a:prstGeom>
          <a:noFill/>
        </p:spPr>
        <p:txBody>
          <a:bodyPr wrap="square" rtlCol="0">
            <a:spAutoFit/>
          </a:bodyPr>
          <a:lstStyle>
            <a:defPPr>
              <a:defRPr lang="es-CL"/>
            </a:defPPr>
            <a:lvl1pPr algn="just">
              <a:defRPr sz="1400"/>
            </a:lvl1pPr>
          </a:lstStyle>
          <a:p>
            <a:r>
              <a:rPr lang="es-CL" dirty="0"/>
              <a:t>Dentro del curso, en la pestaña participante, que se encuentra destacada en rojo al costado izquierdo, podrás identificar al tutor revisando el ROL de tutor, para luego realizar preguntas directas, al chat interno, haciendo  clic sobre el  nombre del usuario a contactar y luego usando el ícono de nube que se encuentra destacado en la imagen </a:t>
            </a:r>
            <a:r>
              <a:rPr lang="es-CL" b="1" dirty="0"/>
              <a:t>“mensajes”.</a:t>
            </a:r>
          </a:p>
          <a:p>
            <a:endParaRPr lang="es-CL" dirty="0"/>
          </a:p>
          <a:p>
            <a:r>
              <a:rPr lang="es-CL" dirty="0"/>
              <a:t>De esta forma podrás escribir y luego identificar la respuesta obtenida en el curso. </a:t>
            </a:r>
          </a:p>
          <a:p>
            <a:endParaRPr lang="es-CL" dirty="0"/>
          </a:p>
          <a:p>
            <a:r>
              <a:rPr lang="es-CL" dirty="0"/>
              <a:t>De todas maneras el contacto del Tutor Académico y Administrativo estará al inicio del curso como se señaló anteriormente.</a:t>
            </a:r>
          </a:p>
        </p:txBody>
      </p:sp>
      <p:sp>
        <p:nvSpPr>
          <p:cNvPr id="10" name="CuadroTexto 9"/>
          <p:cNvSpPr txBox="1"/>
          <p:nvPr/>
        </p:nvSpPr>
        <p:spPr>
          <a:xfrm>
            <a:off x="7603959" y="944814"/>
            <a:ext cx="4056994"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11" name="Imagen 10" descr="Captura de Pantalla de ubicación de tutor e icono de mensaje."/>
          <p:cNvPicPr>
            <a:picLocks noChangeAspect="1"/>
          </p:cNvPicPr>
          <p:nvPr/>
        </p:nvPicPr>
        <p:blipFill rotWithShape="1">
          <a:blip r:embed="rId3"/>
          <a:srcRect b="22249"/>
          <a:stretch/>
        </p:blipFill>
        <p:spPr>
          <a:xfrm>
            <a:off x="481459" y="1283368"/>
            <a:ext cx="6865271" cy="4580934"/>
          </a:xfrm>
          <a:prstGeom prst="rect">
            <a:avLst/>
          </a:prstGeom>
          <a:ln w="3175">
            <a:solidFill>
              <a:schemeClr val="tx1"/>
            </a:solidFill>
          </a:ln>
        </p:spPr>
      </p:pic>
    </p:spTree>
    <p:extLst>
      <p:ext uri="{BB962C8B-B14F-4D97-AF65-F5344CB8AC3E}">
        <p14:creationId xmlns:p14="http://schemas.microsoft.com/office/powerpoint/2010/main" val="136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18</a:t>
            </a:fld>
            <a:endParaRPr lang="es-CL"/>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87915" y="1436995"/>
            <a:ext cx="4315327" cy="2246769"/>
          </a:xfrm>
          <a:prstGeom prst="rect">
            <a:avLst/>
          </a:prstGeom>
          <a:noFill/>
        </p:spPr>
        <p:txBody>
          <a:bodyPr wrap="square" rtlCol="0">
            <a:spAutoFit/>
          </a:bodyPr>
          <a:lstStyle>
            <a:defPPr>
              <a:defRPr lang="es-CL"/>
            </a:defPPr>
            <a:lvl1pPr algn="just">
              <a:defRPr sz="1400"/>
            </a:lvl1pPr>
          </a:lstStyle>
          <a:p>
            <a:r>
              <a:rPr lang="es-CL" dirty="0"/>
              <a:t>En la pestaña del menú izquierdo azul, </a:t>
            </a:r>
            <a:r>
              <a:rPr lang="es-CL" b="1" dirty="0"/>
              <a:t>“Calificaciones”, </a:t>
            </a:r>
            <a:r>
              <a:rPr lang="es-CL" dirty="0"/>
              <a:t>podrás revisar tu nivel de avance en el curso y las notas de las actividades evaluadas. </a:t>
            </a:r>
          </a:p>
          <a:p>
            <a:endParaRPr lang="es-CL" dirty="0"/>
          </a:p>
          <a:p>
            <a:r>
              <a:rPr lang="es-CL" dirty="0"/>
              <a:t>Destacar que cada actividad evaluada varía según la metodología académica usada.</a:t>
            </a:r>
          </a:p>
          <a:p>
            <a:endParaRPr lang="es-CL" dirty="0"/>
          </a:p>
          <a:p>
            <a:r>
              <a:rPr lang="es-CL" dirty="0"/>
              <a:t>Esto te permitirá conocer tu nivel de participación y estado actual en la ejecución del curso, y poder planificar mejor tus actividades y tiempos de trabajo.</a:t>
            </a:r>
          </a:p>
        </p:txBody>
      </p:sp>
      <p:sp>
        <p:nvSpPr>
          <p:cNvPr id="9" name="CuadroTexto 8"/>
          <p:cNvSpPr txBox="1"/>
          <p:nvPr/>
        </p:nvSpPr>
        <p:spPr>
          <a:xfrm>
            <a:off x="7587916" y="986352"/>
            <a:ext cx="4315327"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11" name="Imagen 10" descr="Captura de pantalla para revisar calificaciones evaluaciones y nivel de avance."/>
          <p:cNvPicPr>
            <a:picLocks noChangeAspect="1"/>
          </p:cNvPicPr>
          <p:nvPr/>
        </p:nvPicPr>
        <p:blipFill>
          <a:blip r:embed="rId3"/>
          <a:stretch>
            <a:fillRect/>
          </a:stretch>
        </p:blipFill>
        <p:spPr>
          <a:xfrm>
            <a:off x="481460" y="1324906"/>
            <a:ext cx="6856889" cy="4486752"/>
          </a:xfrm>
          <a:prstGeom prst="rect">
            <a:avLst/>
          </a:prstGeom>
          <a:ln w="3175">
            <a:solidFill>
              <a:schemeClr val="tx1"/>
            </a:solidFill>
          </a:ln>
        </p:spPr>
      </p:pic>
    </p:spTree>
    <p:extLst>
      <p:ext uri="{BB962C8B-B14F-4D97-AF65-F5344CB8AC3E}">
        <p14:creationId xmlns:p14="http://schemas.microsoft.com/office/powerpoint/2010/main" val="88601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19</a:t>
            </a:fld>
            <a:endParaRPr lang="es-CL" dirty="0"/>
          </a:p>
        </p:txBody>
      </p:sp>
      <p:pic>
        <p:nvPicPr>
          <p:cNvPr id="7" name="Imagen 6"/>
          <p:cNvPicPr>
            <a:picLocks noChangeAspect="1"/>
          </p:cNvPicPr>
          <p:nvPr/>
        </p:nvPicPr>
        <p:blipFill>
          <a:blip r:embed="rId2"/>
          <a:stretch>
            <a:fillRect/>
          </a:stretch>
        </p:blipFill>
        <p:spPr>
          <a:xfrm>
            <a:off x="481460" y="0"/>
            <a:ext cx="1059957" cy="181308"/>
          </a:xfrm>
          <a:prstGeom prst="rect">
            <a:avLst/>
          </a:prstGeom>
        </p:spPr>
      </p:pic>
      <p:sp>
        <p:nvSpPr>
          <p:cNvPr id="8" name="CuadroTexto 7"/>
          <p:cNvSpPr txBox="1"/>
          <p:nvPr/>
        </p:nvSpPr>
        <p:spPr>
          <a:xfrm>
            <a:off x="7603958" y="1383591"/>
            <a:ext cx="4299286" cy="3323987"/>
          </a:xfrm>
          <a:prstGeom prst="rect">
            <a:avLst/>
          </a:prstGeom>
          <a:noFill/>
        </p:spPr>
        <p:txBody>
          <a:bodyPr wrap="square" rtlCol="0">
            <a:spAutoFit/>
          </a:bodyPr>
          <a:lstStyle>
            <a:defPPr>
              <a:defRPr lang="es-CL"/>
            </a:defPPr>
            <a:lvl1pPr algn="just">
              <a:defRPr sz="1400"/>
            </a:lvl1pPr>
          </a:lstStyle>
          <a:p>
            <a:r>
              <a:rPr lang="es-CL" dirty="0"/>
              <a:t>Otra opción de monitorear tu avance y actividades pendientes, es la barra de progreso dentro del curso, la que estará presente en el costado derecho de tu perfil en la plataforma, indicando qué actividades faltan por ejecutar ( azul) y cuales ya realizaste ( verde) </a:t>
            </a:r>
          </a:p>
          <a:p>
            <a:endParaRPr lang="es-CL" dirty="0"/>
          </a:p>
          <a:p>
            <a:r>
              <a:rPr lang="es-CL" dirty="0"/>
              <a:t>Esta barra es muy útil para planificar tu trabajo y cumplimiento. Cada segmento indica una actividad, y se diferencian en virtud de los siguientes colores:</a:t>
            </a:r>
          </a:p>
          <a:p>
            <a:endParaRPr lang="es-CL" dirty="0"/>
          </a:p>
          <a:p>
            <a:r>
              <a:rPr lang="es-CL" b="1" dirty="0">
                <a:solidFill>
                  <a:schemeClr val="accent6">
                    <a:lumMod val="75000"/>
                  </a:schemeClr>
                </a:solidFill>
              </a:rPr>
              <a:t>Verde: </a:t>
            </a:r>
            <a:r>
              <a:rPr lang="es-CL" dirty="0"/>
              <a:t>actividad completa.</a:t>
            </a:r>
          </a:p>
          <a:p>
            <a:r>
              <a:rPr lang="es-CL" b="1" dirty="0">
                <a:solidFill>
                  <a:srgbClr val="FF0000"/>
                </a:solidFill>
              </a:rPr>
              <a:t>Rojo: </a:t>
            </a:r>
            <a:r>
              <a:rPr lang="es-CL" dirty="0"/>
              <a:t>actividad reprobada</a:t>
            </a:r>
          </a:p>
          <a:p>
            <a:r>
              <a:rPr lang="es-CL" b="1" dirty="0">
                <a:solidFill>
                  <a:srgbClr val="184D62"/>
                </a:solidFill>
              </a:rPr>
              <a:t>Azul: </a:t>
            </a:r>
            <a:r>
              <a:rPr lang="es-CL" dirty="0"/>
              <a:t>actividad sin visualizar.</a:t>
            </a:r>
          </a:p>
          <a:p>
            <a:r>
              <a:rPr lang="es-CL" dirty="0"/>
              <a:t>.</a:t>
            </a:r>
          </a:p>
          <a:p>
            <a:endParaRPr lang="es-CL" dirty="0"/>
          </a:p>
        </p:txBody>
      </p:sp>
      <p:sp>
        <p:nvSpPr>
          <p:cNvPr id="9" name="CuadroTexto 8"/>
          <p:cNvSpPr txBox="1"/>
          <p:nvPr/>
        </p:nvSpPr>
        <p:spPr>
          <a:xfrm>
            <a:off x="7603958" y="930593"/>
            <a:ext cx="4299286" cy="343837"/>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10" name="Imagen 9" descr="Captura de pantalla que muestra la barra de avance &quot; estado de finalización&quot;."/>
          <p:cNvPicPr>
            <a:picLocks noChangeAspect="1"/>
          </p:cNvPicPr>
          <p:nvPr/>
        </p:nvPicPr>
        <p:blipFill>
          <a:blip r:embed="rId3"/>
          <a:stretch>
            <a:fillRect/>
          </a:stretch>
        </p:blipFill>
        <p:spPr>
          <a:xfrm>
            <a:off x="481459" y="1397190"/>
            <a:ext cx="6705404" cy="3429000"/>
          </a:xfrm>
          <a:prstGeom prst="rect">
            <a:avLst/>
          </a:prstGeom>
          <a:ln w="3175">
            <a:solidFill>
              <a:schemeClr val="tx1"/>
            </a:solidFill>
          </a:ln>
        </p:spPr>
      </p:pic>
    </p:spTree>
    <p:extLst>
      <p:ext uri="{BB962C8B-B14F-4D97-AF65-F5344CB8AC3E}">
        <p14:creationId xmlns:p14="http://schemas.microsoft.com/office/powerpoint/2010/main" val="365962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803" y="2644079"/>
            <a:ext cx="2935935" cy="3063142"/>
          </a:xfrm>
          <a:prstGeom prst="rect">
            <a:avLst/>
          </a:prstGeom>
        </p:spPr>
      </p:pic>
      <p:pic>
        <p:nvPicPr>
          <p:cNvPr id="24" name="Imagen 23"/>
          <p:cNvPicPr>
            <a:picLocks noChangeAspect="1"/>
          </p:cNvPicPr>
          <p:nvPr/>
        </p:nvPicPr>
        <p:blipFill>
          <a:blip r:embed="rId3"/>
          <a:stretch>
            <a:fillRect/>
          </a:stretch>
        </p:blipFill>
        <p:spPr>
          <a:xfrm>
            <a:off x="481460" y="0"/>
            <a:ext cx="1059957" cy="181308"/>
          </a:xfrm>
          <a:prstGeom prst="rect">
            <a:avLst/>
          </a:prstGeom>
        </p:spPr>
      </p:pic>
      <p:sp>
        <p:nvSpPr>
          <p:cNvPr id="25" name="CuadroTexto 24"/>
          <p:cNvSpPr txBox="1"/>
          <p:nvPr/>
        </p:nvSpPr>
        <p:spPr>
          <a:xfrm>
            <a:off x="5406390" y="849435"/>
            <a:ext cx="2214602" cy="400110"/>
          </a:xfrm>
          <a:prstGeom prst="rect">
            <a:avLst/>
          </a:prstGeom>
          <a:noFill/>
        </p:spPr>
        <p:txBody>
          <a:bodyPr wrap="square" rtlCol="0">
            <a:spAutoFit/>
          </a:bodyPr>
          <a:lstStyle/>
          <a:p>
            <a:r>
              <a:rPr lang="es-CL" sz="2000" b="1" dirty="0">
                <a:solidFill>
                  <a:srgbClr val="5DA899"/>
                </a:solidFill>
              </a:rPr>
              <a:t>INTRODUCCIÓN</a:t>
            </a:r>
          </a:p>
        </p:txBody>
      </p:sp>
      <p:sp>
        <p:nvSpPr>
          <p:cNvPr id="28" name="CuadroTexto 27"/>
          <p:cNvSpPr txBox="1"/>
          <p:nvPr/>
        </p:nvSpPr>
        <p:spPr>
          <a:xfrm>
            <a:off x="5406390" y="1410706"/>
            <a:ext cx="6446520" cy="4185761"/>
          </a:xfrm>
          <a:prstGeom prst="rect">
            <a:avLst/>
          </a:prstGeom>
          <a:noFill/>
        </p:spPr>
        <p:txBody>
          <a:bodyPr wrap="square" rtlCol="0">
            <a:spAutoFit/>
          </a:bodyPr>
          <a:lstStyle/>
          <a:p>
            <a:pPr algn="just"/>
            <a:r>
              <a:rPr lang="es-ES" sz="1400" dirty="0"/>
              <a:t>Hasta hace poco tiempo la educación a distancia era considerada como una opción para aquellas personas que no tenían posibilidad de asistir a programas de educación de forma presencial. </a:t>
            </a:r>
          </a:p>
          <a:p>
            <a:pPr algn="just"/>
            <a:endParaRPr lang="es-ES" sz="1400" dirty="0"/>
          </a:p>
          <a:p>
            <a:pPr algn="just"/>
            <a:r>
              <a:rPr lang="es-ES" sz="1400" dirty="0"/>
              <a:t>Sin embargo, el surgimiento de las Tecnologías de la Información y la Comunicación (</a:t>
            </a:r>
            <a:r>
              <a:rPr lang="es-ES" sz="1400" dirty="0" err="1"/>
              <a:t>TIC’s</a:t>
            </a:r>
            <a:r>
              <a:rPr lang="es-ES" sz="1400" dirty="0"/>
              <a:t>), junto con una conceptualización de la educación como un proceso que se extiende a lo largo de la vida, han hecho que la educación a distancia pueda considerarse en estos momentos como una alternativa real a la educación presencial.</a:t>
            </a:r>
          </a:p>
          <a:p>
            <a:pPr algn="just"/>
            <a:endParaRPr lang="es-ES" sz="1400" dirty="0"/>
          </a:p>
          <a:p>
            <a:pPr algn="just"/>
            <a:r>
              <a:rPr lang="es-ES" sz="1400" dirty="0"/>
              <a:t>El uso de las tecnologías en la educación a distancia ha permitido una visión más moderna de este tipo de modalidad y ha conseguido, gracias a las </a:t>
            </a:r>
            <a:r>
              <a:rPr lang="es-ES" sz="1400" dirty="0" err="1"/>
              <a:t>TIC’s</a:t>
            </a:r>
            <a:r>
              <a:rPr lang="es-ES" sz="1400" dirty="0"/>
              <a:t>, superar uno de los mayores obstáculos que históricamente habían impedido que se instalara como una modalidad de enseñanza válida y eficiente, que era la posibilidad de interacción entre los estudiantes y tutores.</a:t>
            </a:r>
          </a:p>
          <a:p>
            <a:pPr algn="just"/>
            <a:endParaRPr lang="es-ES" sz="1400" dirty="0"/>
          </a:p>
          <a:p>
            <a:pPr algn="just"/>
            <a:r>
              <a:rPr lang="es-ES" sz="1400" dirty="0"/>
              <a:t>Por este motivo se desarrolló la nueva plataforma de gestión del aprendizaje virtual SENCE llamada Aula Digital. A continuación se explicará en detalle como usar la plataforma y los diferentes componentes, para acceder a ella de forma fácil y expedita.</a:t>
            </a:r>
          </a:p>
          <a:p>
            <a:pPr algn="just"/>
            <a:endParaRPr lang="es-ES" sz="1400" dirty="0"/>
          </a:p>
        </p:txBody>
      </p:sp>
      <p:sp>
        <p:nvSpPr>
          <p:cNvPr id="2" name="Marcador de número de diapositiva 1"/>
          <p:cNvSpPr>
            <a:spLocks noGrp="1"/>
          </p:cNvSpPr>
          <p:nvPr>
            <p:ph type="sldNum" sz="quarter" idx="12"/>
          </p:nvPr>
        </p:nvSpPr>
        <p:spPr/>
        <p:txBody>
          <a:bodyPr/>
          <a:lstStyle/>
          <a:p>
            <a:fld id="{202050ED-F0FF-49F2-A8FB-59B3E53442F7}" type="slidenum">
              <a:rPr lang="es-CL" smtClean="0"/>
              <a:t>2</a:t>
            </a:fld>
            <a:endParaRPr lang="es-CL"/>
          </a:p>
        </p:txBody>
      </p:sp>
    </p:spTree>
    <p:extLst>
      <p:ext uri="{BB962C8B-B14F-4D97-AF65-F5344CB8AC3E}">
        <p14:creationId xmlns:p14="http://schemas.microsoft.com/office/powerpoint/2010/main" val="1770028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20</a:t>
            </a:fld>
            <a:endParaRPr lang="es-CL"/>
          </a:p>
        </p:txBody>
      </p:sp>
      <p:pic>
        <p:nvPicPr>
          <p:cNvPr id="7" name="Imagen 6"/>
          <p:cNvPicPr>
            <a:picLocks noChangeAspect="1"/>
          </p:cNvPicPr>
          <p:nvPr/>
        </p:nvPicPr>
        <p:blipFill>
          <a:blip r:embed="rId3"/>
          <a:stretch>
            <a:fillRect/>
          </a:stretch>
        </p:blipFill>
        <p:spPr>
          <a:xfrm>
            <a:off x="481460" y="0"/>
            <a:ext cx="1059957" cy="181308"/>
          </a:xfrm>
          <a:prstGeom prst="rect">
            <a:avLst/>
          </a:prstGeom>
        </p:spPr>
      </p:pic>
      <p:sp>
        <p:nvSpPr>
          <p:cNvPr id="8" name="CuadroTexto 7"/>
          <p:cNvSpPr txBox="1"/>
          <p:nvPr/>
        </p:nvSpPr>
        <p:spPr>
          <a:xfrm>
            <a:off x="7539788" y="1393941"/>
            <a:ext cx="4299285" cy="2062103"/>
          </a:xfrm>
          <a:prstGeom prst="rect">
            <a:avLst/>
          </a:prstGeom>
          <a:noFill/>
        </p:spPr>
        <p:txBody>
          <a:bodyPr wrap="square" rtlCol="0">
            <a:spAutoFit/>
          </a:bodyPr>
          <a:lstStyle>
            <a:defPPr>
              <a:defRPr lang="es-CL"/>
            </a:defPPr>
            <a:lvl1pPr algn="just">
              <a:defRPr sz="1400"/>
            </a:lvl1pPr>
          </a:lstStyle>
          <a:p>
            <a:r>
              <a:rPr lang="es-CL" dirty="0"/>
              <a:t>Otro de los recursos que puedes encontrar son las actividades interactivas, con múltiples formatos animados y que requieran interacción. </a:t>
            </a:r>
          </a:p>
          <a:p>
            <a:endParaRPr lang="es-CL" dirty="0"/>
          </a:p>
          <a:p>
            <a:r>
              <a:rPr lang="es-CL" dirty="0"/>
              <a:t>Esto dependerá de los contenidos que incorpore el ejecutor en el curso.</a:t>
            </a:r>
          </a:p>
          <a:p>
            <a:endParaRPr lang="es-CL" dirty="0"/>
          </a:p>
          <a:p>
            <a:r>
              <a:rPr lang="es-CL" dirty="0"/>
              <a:t>El icono para acceder a las actividades interactivas, es la caja amarilla que se destaca  en rojo.</a:t>
            </a:r>
          </a:p>
        </p:txBody>
      </p:sp>
      <p:pic>
        <p:nvPicPr>
          <p:cNvPr id="6" name="Imagen 5" descr="Captura de pantalla de  actividades interactivas, ejemplo paquete SCORM."/>
          <p:cNvPicPr>
            <a:picLocks noChangeAspect="1"/>
          </p:cNvPicPr>
          <p:nvPr/>
        </p:nvPicPr>
        <p:blipFill rotWithShape="1">
          <a:blip r:embed="rId4"/>
          <a:srcRect t="1" r="8529" b="2488"/>
          <a:stretch/>
        </p:blipFill>
        <p:spPr>
          <a:xfrm>
            <a:off x="558701" y="2029860"/>
            <a:ext cx="6596078" cy="3500883"/>
          </a:xfrm>
          <a:prstGeom prst="rect">
            <a:avLst/>
          </a:prstGeom>
          <a:ln w="3175">
            <a:solidFill>
              <a:schemeClr val="tx1"/>
            </a:solidFill>
          </a:ln>
        </p:spPr>
      </p:pic>
      <p:sp>
        <p:nvSpPr>
          <p:cNvPr id="9" name="CuadroTexto 8"/>
          <p:cNvSpPr txBox="1"/>
          <p:nvPr/>
        </p:nvSpPr>
        <p:spPr>
          <a:xfrm>
            <a:off x="7539788" y="941211"/>
            <a:ext cx="3937103"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2" name="Imagen 1"/>
          <p:cNvPicPr>
            <a:picLocks noChangeAspect="1"/>
          </p:cNvPicPr>
          <p:nvPr/>
        </p:nvPicPr>
        <p:blipFill>
          <a:blip r:embed="rId5"/>
          <a:stretch>
            <a:fillRect/>
          </a:stretch>
        </p:blipFill>
        <p:spPr>
          <a:xfrm>
            <a:off x="558701" y="1279765"/>
            <a:ext cx="2447925" cy="676275"/>
          </a:xfrm>
          <a:prstGeom prst="rect">
            <a:avLst/>
          </a:prstGeom>
        </p:spPr>
      </p:pic>
    </p:spTree>
    <p:extLst>
      <p:ext uri="{BB962C8B-B14F-4D97-AF65-F5344CB8AC3E}">
        <p14:creationId xmlns:p14="http://schemas.microsoft.com/office/powerpoint/2010/main" val="368293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21</a:t>
            </a:fld>
            <a:endParaRPr lang="es-CL"/>
          </a:p>
        </p:txBody>
      </p:sp>
      <p:pic>
        <p:nvPicPr>
          <p:cNvPr id="7" name="Imagen 6"/>
          <p:cNvPicPr>
            <a:picLocks noChangeAspect="1"/>
          </p:cNvPicPr>
          <p:nvPr/>
        </p:nvPicPr>
        <p:blipFill>
          <a:blip r:embed="rId3"/>
          <a:stretch>
            <a:fillRect/>
          </a:stretch>
        </p:blipFill>
        <p:spPr>
          <a:xfrm>
            <a:off x="481460" y="0"/>
            <a:ext cx="1059957" cy="181308"/>
          </a:xfrm>
          <a:prstGeom prst="rect">
            <a:avLst/>
          </a:prstGeom>
        </p:spPr>
      </p:pic>
      <p:sp>
        <p:nvSpPr>
          <p:cNvPr id="8" name="CuadroTexto 7"/>
          <p:cNvSpPr txBox="1"/>
          <p:nvPr/>
        </p:nvSpPr>
        <p:spPr>
          <a:xfrm>
            <a:off x="7507706" y="1348770"/>
            <a:ext cx="4395538" cy="2462213"/>
          </a:xfrm>
          <a:prstGeom prst="rect">
            <a:avLst/>
          </a:prstGeom>
          <a:noFill/>
        </p:spPr>
        <p:txBody>
          <a:bodyPr wrap="square" rtlCol="0">
            <a:spAutoFit/>
          </a:bodyPr>
          <a:lstStyle/>
          <a:p>
            <a:pPr algn="just"/>
            <a:r>
              <a:rPr lang="es-CL" sz="1400" dirty="0"/>
              <a:t>Uno de los recursos más comunes que encontrarás en tu curso, son los documentos y lecturas, a los cuales se podrá acceder con el icono del cubo calipso.</a:t>
            </a:r>
          </a:p>
          <a:p>
            <a:pPr algn="just"/>
            <a:endParaRPr lang="es-CL" sz="1400" dirty="0"/>
          </a:p>
          <a:p>
            <a:pPr algn="just"/>
            <a:r>
              <a:rPr lang="es-CL" sz="1400" dirty="0"/>
              <a:t>Estos recursos se podrán visualizar directamente en la plataforma o mediante  links. </a:t>
            </a:r>
            <a:endParaRPr lang="es-CL" sz="1400" strike="sngStrike" dirty="0"/>
          </a:p>
          <a:p>
            <a:pPr algn="just"/>
            <a:endParaRPr lang="es-CL" sz="1400" dirty="0"/>
          </a:p>
          <a:p>
            <a:pPr algn="just"/>
            <a:r>
              <a:rPr lang="es-CL" sz="1400" dirty="0"/>
              <a:t>Los recursos de lectura en formato PDF del curso, se podrán descargar o imprimir directamente, con los iconos superiores derechos destacados en color rojo, se podrá descargar e imprimir.</a:t>
            </a:r>
            <a:endParaRPr lang="es-CL" sz="1400" dirty="0">
              <a:highlight>
                <a:srgbClr val="FFFF00"/>
              </a:highlight>
            </a:endParaRPr>
          </a:p>
        </p:txBody>
      </p:sp>
      <p:sp>
        <p:nvSpPr>
          <p:cNvPr id="10" name="CuadroTexto 9"/>
          <p:cNvSpPr txBox="1"/>
          <p:nvPr/>
        </p:nvSpPr>
        <p:spPr>
          <a:xfrm>
            <a:off x="7507706" y="927063"/>
            <a:ext cx="4395538"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3" name="Imagen 2"/>
          <p:cNvPicPr>
            <a:picLocks noChangeAspect="1"/>
          </p:cNvPicPr>
          <p:nvPr/>
        </p:nvPicPr>
        <p:blipFill>
          <a:blip r:embed="rId4"/>
          <a:stretch>
            <a:fillRect/>
          </a:stretch>
        </p:blipFill>
        <p:spPr>
          <a:xfrm>
            <a:off x="481460" y="1096340"/>
            <a:ext cx="3086100" cy="619125"/>
          </a:xfrm>
          <a:prstGeom prst="rect">
            <a:avLst/>
          </a:prstGeom>
        </p:spPr>
      </p:pic>
      <p:pic>
        <p:nvPicPr>
          <p:cNvPr id="9" name="Imagen 8" descr="Captura de pantalla de un PDF y su barra de funciones."/>
          <p:cNvPicPr>
            <a:picLocks noChangeAspect="1"/>
          </p:cNvPicPr>
          <p:nvPr/>
        </p:nvPicPr>
        <p:blipFill>
          <a:blip r:embed="rId5"/>
          <a:stretch>
            <a:fillRect/>
          </a:stretch>
        </p:blipFill>
        <p:spPr>
          <a:xfrm>
            <a:off x="481460" y="1734920"/>
            <a:ext cx="6673736" cy="2905125"/>
          </a:xfrm>
          <a:prstGeom prst="rect">
            <a:avLst/>
          </a:prstGeom>
          <a:ln w="3175">
            <a:solidFill>
              <a:schemeClr val="tx1"/>
            </a:solidFill>
          </a:ln>
        </p:spPr>
      </p:pic>
    </p:spTree>
    <p:extLst>
      <p:ext uri="{BB962C8B-B14F-4D97-AF65-F5344CB8AC3E}">
        <p14:creationId xmlns:p14="http://schemas.microsoft.com/office/powerpoint/2010/main" val="410642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22</a:t>
            </a:fld>
            <a:endParaRPr lang="es-CL" dirty="0"/>
          </a:p>
        </p:txBody>
      </p:sp>
      <p:pic>
        <p:nvPicPr>
          <p:cNvPr id="6" name="Imagen 5"/>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637701" y="1376724"/>
            <a:ext cx="4265541" cy="738664"/>
          </a:xfrm>
          <a:prstGeom prst="rect">
            <a:avLst/>
          </a:prstGeom>
          <a:noFill/>
        </p:spPr>
        <p:txBody>
          <a:bodyPr wrap="square" rtlCol="0">
            <a:spAutoFit/>
          </a:bodyPr>
          <a:lstStyle>
            <a:defPPr>
              <a:defRPr lang="es-CL"/>
            </a:defPPr>
            <a:lvl1pPr algn="just">
              <a:defRPr sz="1400"/>
            </a:lvl1pPr>
          </a:lstStyle>
          <a:p>
            <a:r>
              <a:rPr lang="es-CL" dirty="0"/>
              <a:t>Dentro de cada tipo de recurso, de control y evaluación, podrás visualizar el número de intentos que tendrás permitidos en cada uno. </a:t>
            </a:r>
          </a:p>
        </p:txBody>
      </p:sp>
      <p:sp>
        <p:nvSpPr>
          <p:cNvPr id="8" name="CuadroTexto 7"/>
          <p:cNvSpPr txBox="1"/>
          <p:nvPr/>
        </p:nvSpPr>
        <p:spPr>
          <a:xfrm>
            <a:off x="7637702" y="907446"/>
            <a:ext cx="4265541" cy="343837"/>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2" name="Imagen 1" descr="Captura de pantalla de actividades evaluativas."/>
          <p:cNvPicPr>
            <a:picLocks noChangeAspect="1"/>
          </p:cNvPicPr>
          <p:nvPr/>
        </p:nvPicPr>
        <p:blipFill>
          <a:blip r:embed="rId3"/>
          <a:stretch>
            <a:fillRect/>
          </a:stretch>
        </p:blipFill>
        <p:spPr>
          <a:xfrm>
            <a:off x="481461" y="1468164"/>
            <a:ext cx="6914702" cy="3543300"/>
          </a:xfrm>
          <a:prstGeom prst="rect">
            <a:avLst/>
          </a:prstGeom>
          <a:ln w="3175">
            <a:solidFill>
              <a:schemeClr val="tx1"/>
            </a:solidFill>
          </a:ln>
        </p:spPr>
      </p:pic>
    </p:spTree>
    <p:extLst>
      <p:ext uri="{BB962C8B-B14F-4D97-AF65-F5344CB8AC3E}">
        <p14:creationId xmlns:p14="http://schemas.microsoft.com/office/powerpoint/2010/main" val="91045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23</a:t>
            </a:fld>
            <a:endParaRPr lang="es-CL" dirty="0"/>
          </a:p>
        </p:txBody>
      </p:sp>
      <p:pic>
        <p:nvPicPr>
          <p:cNvPr id="7" name="Imagen 6"/>
          <p:cNvPicPr>
            <a:picLocks noChangeAspect="1"/>
          </p:cNvPicPr>
          <p:nvPr/>
        </p:nvPicPr>
        <p:blipFill>
          <a:blip r:embed="rId3"/>
          <a:stretch>
            <a:fillRect/>
          </a:stretch>
        </p:blipFill>
        <p:spPr>
          <a:xfrm>
            <a:off x="481460" y="0"/>
            <a:ext cx="1059957" cy="181308"/>
          </a:xfrm>
          <a:prstGeom prst="rect">
            <a:avLst/>
          </a:prstGeom>
        </p:spPr>
      </p:pic>
      <p:sp>
        <p:nvSpPr>
          <p:cNvPr id="8" name="CuadroTexto 7"/>
          <p:cNvSpPr txBox="1"/>
          <p:nvPr/>
        </p:nvSpPr>
        <p:spPr>
          <a:xfrm>
            <a:off x="7603958" y="1347537"/>
            <a:ext cx="4299286" cy="2031325"/>
          </a:xfrm>
          <a:prstGeom prst="rect">
            <a:avLst/>
          </a:prstGeom>
          <a:noFill/>
        </p:spPr>
        <p:txBody>
          <a:bodyPr wrap="square" rtlCol="0">
            <a:spAutoFit/>
          </a:bodyPr>
          <a:lstStyle>
            <a:defPPr>
              <a:defRPr lang="es-CL"/>
            </a:defPPr>
            <a:lvl1pPr algn="just">
              <a:defRPr sz="1400"/>
            </a:lvl1pPr>
          </a:lstStyle>
          <a:p>
            <a:endParaRPr lang="es-CL" dirty="0"/>
          </a:p>
          <a:p>
            <a:r>
              <a:rPr lang="es-CL" dirty="0"/>
              <a:t>Pueden existir diferentes tipos de evaluaciones: de desarrollo, verdadero y falso, de alternativas, etc.</a:t>
            </a:r>
          </a:p>
          <a:p>
            <a:endParaRPr lang="es-CL" dirty="0"/>
          </a:p>
          <a:p>
            <a:r>
              <a:rPr lang="es-CL" dirty="0"/>
              <a:t>Para acceder debes hacer clic en el nombre del recurso o actividad y seleccionar el botón.</a:t>
            </a:r>
          </a:p>
          <a:p>
            <a:endParaRPr lang="es-ES" dirty="0"/>
          </a:p>
          <a:p>
            <a:r>
              <a:rPr lang="es-ES" dirty="0"/>
              <a:t>Adicionalmente la evolución te indicará cuantas oportunidades o  “ intentos” tendrás para ello. </a:t>
            </a:r>
            <a:endParaRPr lang="es-CL" dirty="0"/>
          </a:p>
        </p:txBody>
      </p:sp>
      <p:sp>
        <p:nvSpPr>
          <p:cNvPr id="15" name="CuadroTexto 14"/>
          <p:cNvSpPr txBox="1"/>
          <p:nvPr/>
        </p:nvSpPr>
        <p:spPr>
          <a:xfrm>
            <a:off x="7603959" y="1008983"/>
            <a:ext cx="4299285"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pic>
        <p:nvPicPr>
          <p:cNvPr id="5" name="Imagen 4" descr="Captura de pantalla de acceso a distintos tipos de evaluaciones. "/>
          <p:cNvPicPr>
            <a:picLocks noChangeAspect="1"/>
          </p:cNvPicPr>
          <p:nvPr/>
        </p:nvPicPr>
        <p:blipFill>
          <a:blip r:embed="rId4"/>
          <a:stretch>
            <a:fillRect/>
          </a:stretch>
        </p:blipFill>
        <p:spPr>
          <a:xfrm>
            <a:off x="481460" y="1347538"/>
            <a:ext cx="6721445" cy="4217240"/>
          </a:xfrm>
          <a:prstGeom prst="rect">
            <a:avLst/>
          </a:prstGeom>
          <a:ln w="3175">
            <a:solidFill>
              <a:schemeClr val="tx1"/>
            </a:solidFill>
          </a:ln>
        </p:spPr>
      </p:pic>
    </p:spTree>
    <p:extLst>
      <p:ext uri="{BB962C8B-B14F-4D97-AF65-F5344CB8AC3E}">
        <p14:creationId xmlns:p14="http://schemas.microsoft.com/office/powerpoint/2010/main" val="72240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24</a:t>
            </a:fld>
            <a:endParaRPr lang="es-CL"/>
          </a:p>
        </p:txBody>
      </p:sp>
      <p:pic>
        <p:nvPicPr>
          <p:cNvPr id="7" name="Imagen 6"/>
          <p:cNvPicPr>
            <a:picLocks noChangeAspect="1"/>
          </p:cNvPicPr>
          <p:nvPr/>
        </p:nvPicPr>
        <p:blipFill>
          <a:blip r:embed="rId2"/>
          <a:stretch>
            <a:fillRect/>
          </a:stretch>
        </p:blipFill>
        <p:spPr>
          <a:xfrm>
            <a:off x="481460" y="0"/>
            <a:ext cx="1059957" cy="181308"/>
          </a:xfrm>
          <a:prstGeom prst="rect">
            <a:avLst/>
          </a:prstGeom>
        </p:spPr>
      </p:pic>
      <p:sp>
        <p:nvSpPr>
          <p:cNvPr id="8" name="CuadroTexto 7"/>
          <p:cNvSpPr txBox="1"/>
          <p:nvPr/>
        </p:nvSpPr>
        <p:spPr>
          <a:xfrm>
            <a:off x="7587917" y="1427223"/>
            <a:ext cx="4299284" cy="1600438"/>
          </a:xfrm>
          <a:prstGeom prst="rect">
            <a:avLst/>
          </a:prstGeom>
          <a:noFill/>
        </p:spPr>
        <p:txBody>
          <a:bodyPr wrap="square" rtlCol="0">
            <a:spAutoFit/>
          </a:bodyPr>
          <a:lstStyle>
            <a:defPPr>
              <a:defRPr lang="es-CL"/>
            </a:defPPr>
            <a:lvl1pPr algn="just">
              <a:defRPr sz="1400"/>
            </a:lvl1pPr>
          </a:lstStyle>
          <a:p>
            <a:r>
              <a:rPr lang="es-CL" dirty="0"/>
              <a:t>En  la opción </a:t>
            </a:r>
            <a:r>
              <a:rPr lang="es-CL" b="1" dirty="0"/>
              <a:t>“Calendario”  </a:t>
            </a:r>
            <a:r>
              <a:rPr lang="es-CL" dirty="0"/>
              <a:t>podrás acceder a  ver los eventos informados y programados por el tutor del curso, como pruebas, exámenes, programación ideal de ejecución de actividades, etc.</a:t>
            </a:r>
          </a:p>
          <a:p>
            <a:endParaRPr lang="es-CL" dirty="0"/>
          </a:p>
          <a:p>
            <a:r>
              <a:rPr lang="es-CL" dirty="0"/>
              <a:t>Esto estará disponible en la medida que el curso lo tenga configurado.</a:t>
            </a:r>
          </a:p>
        </p:txBody>
      </p:sp>
      <p:sp>
        <p:nvSpPr>
          <p:cNvPr id="9" name="CuadroTexto 8"/>
          <p:cNvSpPr txBox="1"/>
          <p:nvPr/>
        </p:nvSpPr>
        <p:spPr>
          <a:xfrm>
            <a:off x="7587917" y="960857"/>
            <a:ext cx="4118048"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3. ASPECTOS GENERALES DE NAVEGACIÓN</a:t>
            </a:r>
          </a:p>
        </p:txBody>
      </p:sp>
      <p:pic>
        <p:nvPicPr>
          <p:cNvPr id="2" name="Imagen 1" descr="Captura de pantalla del calendario."/>
          <p:cNvPicPr>
            <a:picLocks noChangeAspect="1"/>
          </p:cNvPicPr>
          <p:nvPr/>
        </p:nvPicPr>
        <p:blipFill>
          <a:blip r:embed="rId3"/>
          <a:stretch>
            <a:fillRect/>
          </a:stretch>
        </p:blipFill>
        <p:spPr>
          <a:xfrm>
            <a:off x="481460" y="1299411"/>
            <a:ext cx="6716174" cy="3914775"/>
          </a:xfrm>
          <a:prstGeom prst="rect">
            <a:avLst/>
          </a:prstGeom>
          <a:ln w="3175">
            <a:solidFill>
              <a:schemeClr val="tx1"/>
            </a:solidFill>
          </a:ln>
        </p:spPr>
      </p:pic>
    </p:spTree>
    <p:extLst>
      <p:ext uri="{BB962C8B-B14F-4D97-AF65-F5344CB8AC3E}">
        <p14:creationId xmlns:p14="http://schemas.microsoft.com/office/powerpoint/2010/main" val="261397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25</a:t>
            </a:fld>
            <a:endParaRPr lang="es-CL"/>
          </a:p>
        </p:txBody>
      </p:sp>
      <p:pic>
        <p:nvPicPr>
          <p:cNvPr id="14" name="Imagen 13"/>
          <p:cNvPicPr>
            <a:picLocks noChangeAspect="1"/>
          </p:cNvPicPr>
          <p:nvPr/>
        </p:nvPicPr>
        <p:blipFill>
          <a:blip r:embed="rId2"/>
          <a:stretch>
            <a:fillRect/>
          </a:stretch>
        </p:blipFill>
        <p:spPr>
          <a:xfrm>
            <a:off x="481460" y="0"/>
            <a:ext cx="1059957" cy="181308"/>
          </a:xfrm>
          <a:prstGeom prst="rect">
            <a:avLst/>
          </a:prstGeom>
        </p:spPr>
      </p:pic>
      <p:sp>
        <p:nvSpPr>
          <p:cNvPr id="15" name="CuadroTexto 14"/>
          <p:cNvSpPr txBox="1"/>
          <p:nvPr/>
        </p:nvSpPr>
        <p:spPr>
          <a:xfrm>
            <a:off x="7550331" y="1349549"/>
            <a:ext cx="4291899" cy="1815882"/>
          </a:xfrm>
          <a:prstGeom prst="rect">
            <a:avLst/>
          </a:prstGeom>
          <a:noFill/>
        </p:spPr>
        <p:txBody>
          <a:bodyPr wrap="square" rtlCol="0">
            <a:spAutoFit/>
          </a:bodyPr>
          <a:lstStyle>
            <a:defPPr>
              <a:defRPr lang="es-CL"/>
            </a:defPPr>
            <a:lvl1pPr algn="just">
              <a:defRPr sz="1400"/>
            </a:lvl1pPr>
          </a:lstStyle>
          <a:p>
            <a:r>
              <a:rPr lang="es-CL" dirty="0"/>
              <a:t>En </a:t>
            </a:r>
            <a:r>
              <a:rPr lang="es-CL" b="1" dirty="0"/>
              <a:t>“Archivos privados”, </a:t>
            </a:r>
            <a:r>
              <a:rPr lang="es-CL" dirty="0"/>
              <a:t>podrás mantener documentos propios que necesites tener para reforzar contenidos, profundizar en temas, los cuales estarán siempre disponibles para visualizar solo desde tu perfil privado.</a:t>
            </a:r>
          </a:p>
          <a:p>
            <a:endParaRPr lang="es-CL" dirty="0"/>
          </a:p>
          <a:p>
            <a:r>
              <a:rPr lang="es-CL" dirty="0"/>
              <a:t>Puedes arrastrar desde tu escritorio el archivo sobre la flecha azul o seleccionar la ubicación del archivo, con un clic sobre la flecha.</a:t>
            </a:r>
          </a:p>
        </p:txBody>
      </p:sp>
      <p:sp>
        <p:nvSpPr>
          <p:cNvPr id="9" name="CuadroTexto 8"/>
          <p:cNvSpPr txBox="1"/>
          <p:nvPr/>
        </p:nvSpPr>
        <p:spPr>
          <a:xfrm>
            <a:off x="7550331" y="909979"/>
            <a:ext cx="4058620"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3. ASPECTOS GENERALES DE NAVEGACIÓN</a:t>
            </a:r>
          </a:p>
        </p:txBody>
      </p:sp>
      <p:pic>
        <p:nvPicPr>
          <p:cNvPr id="3" name="Imagen 2" descr="Captura de pantalla como alojar &quot;archivos privados&quot;."/>
          <p:cNvPicPr>
            <a:picLocks noChangeAspect="1"/>
          </p:cNvPicPr>
          <p:nvPr/>
        </p:nvPicPr>
        <p:blipFill>
          <a:blip r:embed="rId3"/>
          <a:stretch>
            <a:fillRect/>
          </a:stretch>
        </p:blipFill>
        <p:spPr>
          <a:xfrm>
            <a:off x="481460" y="1349549"/>
            <a:ext cx="6742300" cy="4105275"/>
          </a:xfrm>
          <a:prstGeom prst="rect">
            <a:avLst/>
          </a:prstGeom>
          <a:ln w="3175">
            <a:solidFill>
              <a:schemeClr val="tx1"/>
            </a:solidFill>
          </a:ln>
        </p:spPr>
      </p:pic>
    </p:spTree>
    <p:extLst>
      <p:ext uri="{BB962C8B-B14F-4D97-AF65-F5344CB8AC3E}">
        <p14:creationId xmlns:p14="http://schemas.microsoft.com/office/powerpoint/2010/main" val="2304498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26</a:t>
            </a:fld>
            <a:endParaRPr lang="es-CL"/>
          </a:p>
        </p:txBody>
      </p:sp>
      <p:pic>
        <p:nvPicPr>
          <p:cNvPr id="12" name="Imagen 11"/>
          <p:cNvPicPr>
            <a:picLocks noChangeAspect="1"/>
          </p:cNvPicPr>
          <p:nvPr/>
        </p:nvPicPr>
        <p:blipFill>
          <a:blip r:embed="rId2"/>
          <a:stretch>
            <a:fillRect/>
          </a:stretch>
        </p:blipFill>
        <p:spPr>
          <a:xfrm>
            <a:off x="481460" y="0"/>
            <a:ext cx="1059957" cy="181308"/>
          </a:xfrm>
          <a:prstGeom prst="rect">
            <a:avLst/>
          </a:prstGeom>
        </p:spPr>
      </p:pic>
      <p:sp>
        <p:nvSpPr>
          <p:cNvPr id="13" name="CuadroTexto 12"/>
          <p:cNvSpPr txBox="1"/>
          <p:nvPr/>
        </p:nvSpPr>
        <p:spPr>
          <a:xfrm>
            <a:off x="7539790" y="1343332"/>
            <a:ext cx="4304961" cy="1631216"/>
          </a:xfrm>
          <a:prstGeom prst="rect">
            <a:avLst/>
          </a:prstGeom>
          <a:noFill/>
        </p:spPr>
        <p:txBody>
          <a:bodyPr wrap="square" rtlCol="0">
            <a:spAutoFit/>
          </a:bodyPr>
          <a:lstStyle>
            <a:defPPr>
              <a:defRPr lang="es-CL"/>
            </a:defPPr>
            <a:lvl1pPr algn="just">
              <a:defRPr sz="1400"/>
            </a:lvl1pPr>
          </a:lstStyle>
          <a:p>
            <a:r>
              <a:rPr lang="es-CL" dirty="0"/>
              <a:t>Para volver a tu curso desde cualquiera de las otras opciones revisadas anteriormente, podrás acceder a la opción </a:t>
            </a:r>
            <a:r>
              <a:rPr lang="es-CL" b="1" dirty="0"/>
              <a:t>“Mis Cursos”.</a:t>
            </a:r>
          </a:p>
          <a:p>
            <a:endParaRPr lang="es-CL" dirty="0"/>
          </a:p>
          <a:p>
            <a:r>
              <a:rPr lang="es-CL" dirty="0"/>
              <a:t>Al seleccionar esta opción, se mostrará el curso en el que estás inscrito, para que puedas seguir revisando y avanzando.</a:t>
            </a:r>
          </a:p>
        </p:txBody>
      </p:sp>
      <p:sp>
        <p:nvSpPr>
          <p:cNvPr id="8" name="CuadroTexto 7"/>
          <p:cNvSpPr txBox="1"/>
          <p:nvPr/>
        </p:nvSpPr>
        <p:spPr>
          <a:xfrm>
            <a:off x="7539790" y="989910"/>
            <a:ext cx="3859624"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3. ASPECTOS GENERALES DE NAVEGACIÓN</a:t>
            </a:r>
          </a:p>
        </p:txBody>
      </p:sp>
      <p:pic>
        <p:nvPicPr>
          <p:cNvPr id="3" name="Imagen 2" descr="Captura de pantalla de  como volver al curso."/>
          <p:cNvPicPr>
            <a:picLocks noChangeAspect="1"/>
          </p:cNvPicPr>
          <p:nvPr/>
        </p:nvPicPr>
        <p:blipFill>
          <a:blip r:embed="rId3"/>
          <a:stretch>
            <a:fillRect/>
          </a:stretch>
        </p:blipFill>
        <p:spPr>
          <a:xfrm>
            <a:off x="481460" y="1328464"/>
            <a:ext cx="6716174" cy="3800475"/>
          </a:xfrm>
          <a:prstGeom prst="rect">
            <a:avLst/>
          </a:prstGeom>
          <a:ln w="3175">
            <a:solidFill>
              <a:schemeClr val="tx1"/>
            </a:solidFill>
          </a:ln>
        </p:spPr>
      </p:pic>
    </p:spTree>
    <p:extLst>
      <p:ext uri="{BB962C8B-B14F-4D97-AF65-F5344CB8AC3E}">
        <p14:creationId xmlns:p14="http://schemas.microsoft.com/office/powerpoint/2010/main" val="348797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210697" y="1386725"/>
            <a:ext cx="4628377" cy="954107"/>
          </a:xfrm>
          <a:prstGeom prst="rect">
            <a:avLst/>
          </a:prstGeom>
          <a:noFill/>
        </p:spPr>
        <p:txBody>
          <a:bodyPr wrap="square" rtlCol="0">
            <a:spAutoFit/>
          </a:bodyPr>
          <a:lstStyle/>
          <a:p>
            <a:pPr algn="just"/>
            <a:r>
              <a:rPr lang="es-CL" sz="1400" dirty="0"/>
              <a:t>Cuando desees salir de la plataforma y cerrar sesión en Aula Digital SENCE, debes hacer clic en la opción superior derecha, como se muestra destacado en recuadro rojo en la opción  </a:t>
            </a:r>
            <a:r>
              <a:rPr lang="es-CL" sz="1400" b="1" dirty="0"/>
              <a:t>“Cerrar sesión”.</a:t>
            </a:r>
            <a:endParaRPr lang="es-CL" sz="1400" b="1" strike="sngStrike" dirty="0">
              <a:highlight>
                <a:srgbClr val="FFFF00"/>
              </a:highlight>
            </a:endParaRPr>
          </a:p>
        </p:txBody>
      </p:sp>
      <p:sp>
        <p:nvSpPr>
          <p:cNvPr id="15" name="CuadroTexto 14"/>
          <p:cNvSpPr txBox="1"/>
          <p:nvPr/>
        </p:nvSpPr>
        <p:spPr>
          <a:xfrm>
            <a:off x="7210698" y="905661"/>
            <a:ext cx="4728754"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4. CERRAR SESIÓN</a:t>
            </a:r>
          </a:p>
        </p:txBody>
      </p:sp>
      <p:sp>
        <p:nvSpPr>
          <p:cNvPr id="3" name="Marcador de número de diapositiva 2"/>
          <p:cNvSpPr>
            <a:spLocks noGrp="1"/>
          </p:cNvSpPr>
          <p:nvPr>
            <p:ph type="sldNum" sz="quarter" idx="12"/>
          </p:nvPr>
        </p:nvSpPr>
        <p:spPr/>
        <p:txBody>
          <a:bodyPr/>
          <a:lstStyle/>
          <a:p>
            <a:fld id="{202050ED-F0FF-49F2-A8FB-59B3E53442F7}" type="slidenum">
              <a:rPr lang="es-CL" smtClean="0"/>
              <a:t>27</a:t>
            </a:fld>
            <a:endParaRPr lang="es-CL"/>
          </a:p>
        </p:txBody>
      </p:sp>
      <p:pic>
        <p:nvPicPr>
          <p:cNvPr id="8" name="Imagen 7" descr="Captura de pantalla para cerrar sesión."/>
          <p:cNvPicPr>
            <a:picLocks noChangeAspect="1"/>
          </p:cNvPicPr>
          <p:nvPr/>
        </p:nvPicPr>
        <p:blipFill>
          <a:blip r:embed="rId3"/>
          <a:stretch>
            <a:fillRect/>
          </a:stretch>
        </p:blipFill>
        <p:spPr>
          <a:xfrm>
            <a:off x="481461" y="1244215"/>
            <a:ext cx="6376539" cy="3402672"/>
          </a:xfrm>
          <a:prstGeom prst="rect">
            <a:avLst/>
          </a:prstGeom>
          <a:ln w="3175">
            <a:solidFill>
              <a:schemeClr val="tx1"/>
            </a:solidFill>
          </a:ln>
        </p:spPr>
      </p:pic>
    </p:spTree>
    <p:extLst>
      <p:ext uri="{BB962C8B-B14F-4D97-AF65-F5344CB8AC3E}">
        <p14:creationId xmlns:p14="http://schemas.microsoft.com/office/powerpoint/2010/main" val="3616110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Imagen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3" y="0"/>
            <a:ext cx="1060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uadroTexto 12"/>
          <p:cNvSpPr txBox="1">
            <a:spLocks noChangeArrowheads="1"/>
          </p:cNvSpPr>
          <p:nvPr/>
        </p:nvSpPr>
        <p:spPr bwMode="auto">
          <a:xfrm>
            <a:off x="7171509" y="1196450"/>
            <a:ext cx="4754879" cy="4524315"/>
          </a:xfrm>
          <a:prstGeom prst="rect">
            <a:avLst/>
          </a:prstGeom>
          <a:noFill/>
        </p:spPr>
        <p:txBody>
          <a:bodyPr wrap="square" rtlCol="0">
            <a:spAutoFit/>
          </a:bodyPr>
          <a:lstStyle>
            <a:defPPr>
              <a:defRPr lang="es-CL"/>
            </a:defPPr>
            <a:lvl1pPr algn="just">
              <a:defRPr sz="1400"/>
            </a:lvl1pPr>
          </a:lstStyle>
          <a:p>
            <a:r>
              <a:rPr lang="es-CL" dirty="0"/>
              <a:t>La accesibilidad permite que cualquier  recurso pueda se consumido por los participantes, facilitando aspectos específicos que eliminen barreras para el aprendizaje.  </a:t>
            </a:r>
          </a:p>
          <a:p>
            <a:endParaRPr lang="es-CL" dirty="0"/>
          </a:p>
          <a:p>
            <a:r>
              <a:rPr lang="es-CL" dirty="0"/>
              <a:t>Dentro Aula Digital existe la barra de accesibilidad o “</a:t>
            </a:r>
            <a:r>
              <a:rPr lang="es-CL" b="1" dirty="0"/>
              <a:t>ATbar</a:t>
            </a:r>
            <a:r>
              <a:rPr lang="es-CL" dirty="0"/>
              <a:t>”, la que cuenta con diferentes opciones de uso:</a:t>
            </a:r>
          </a:p>
          <a:p>
            <a:endParaRPr lang="es-CL" dirty="0"/>
          </a:p>
          <a:p>
            <a:pPr marL="285750" indent="-285750">
              <a:buFont typeface="Wingdings" panose="05000000000000000000" pitchFamily="2" charset="2"/>
              <a:buChar char="ü"/>
            </a:pPr>
            <a:r>
              <a:rPr lang="es-CL" dirty="0"/>
              <a:t>Aumentar o disminuir de forma automática la letra de la plataforma usando los botones con los iconos de lupas, </a:t>
            </a:r>
          </a:p>
          <a:p>
            <a:pPr marL="285750" indent="-285750">
              <a:buFont typeface="Wingdings" panose="05000000000000000000" pitchFamily="2" charset="2"/>
              <a:buChar char="ü"/>
            </a:pPr>
            <a:r>
              <a:rPr lang="es-CL" dirty="0"/>
              <a:t>Cambiar la fuente de las páginas con el ícono con la letra T, </a:t>
            </a:r>
          </a:p>
          <a:p>
            <a:pPr marL="285750" indent="-285750">
              <a:buFont typeface="Wingdings" panose="05000000000000000000" pitchFamily="2" charset="2"/>
              <a:buChar char="ü"/>
            </a:pPr>
            <a:r>
              <a:rPr lang="es-CL" dirty="0"/>
              <a:t>Buscar sinónimos de palabras seleccionando una palabra y luego presionando el ícono de libro, </a:t>
            </a:r>
          </a:p>
          <a:p>
            <a:pPr marL="285750" indent="-285750">
              <a:buFont typeface="Wingdings" panose="05000000000000000000" pitchFamily="2" charset="2"/>
              <a:buChar char="ü"/>
            </a:pPr>
            <a:r>
              <a:rPr lang="es-CL" dirty="0"/>
              <a:t>Leer textos con audio, al seleccionar una palabra y luego hacer clic en el ícono de parlante. </a:t>
            </a:r>
          </a:p>
          <a:p>
            <a:pPr marL="285750" indent="-285750">
              <a:buFont typeface="Wingdings" panose="05000000000000000000" pitchFamily="2" charset="2"/>
              <a:buChar char="ü"/>
            </a:pPr>
            <a:r>
              <a:rPr lang="es-CL" dirty="0"/>
              <a:t>Cambiar los contrastes del sitio, con la opción del botón de 4 colores.</a:t>
            </a:r>
          </a:p>
          <a:p>
            <a:endParaRPr lang="es-CL" dirty="0"/>
          </a:p>
          <a:p>
            <a:r>
              <a:rPr lang="es-CL" dirty="0"/>
              <a:t>Para devolver cambios, hacer clic en el icono con fecha azul que apunta a la izquierda y para finalmente cerrar la barra, se usa el icono con la cruz roja.</a:t>
            </a:r>
          </a:p>
        </p:txBody>
      </p:sp>
      <p:sp>
        <p:nvSpPr>
          <p:cNvPr id="7" name="Marcador de número de diapositiva 6"/>
          <p:cNvSpPr>
            <a:spLocks noGrp="1"/>
          </p:cNvSpPr>
          <p:nvPr>
            <p:ph type="sldNum" sz="quarter" idx="12"/>
          </p:nvPr>
        </p:nvSpPr>
        <p:spPr/>
        <p:txBody>
          <a:bodyPr/>
          <a:lstStyle/>
          <a:p>
            <a:pPr>
              <a:defRPr/>
            </a:pPr>
            <a:fld id="{25CC3CAE-9E55-437C-AF24-C66F979B3BF3}" type="slidenum">
              <a:rPr lang="es-CL" smtClean="0"/>
              <a:pPr>
                <a:defRPr/>
              </a:pPr>
              <a:t>28</a:t>
            </a:fld>
            <a:endParaRPr lang="es-CL"/>
          </a:p>
        </p:txBody>
      </p:sp>
      <p:sp>
        <p:nvSpPr>
          <p:cNvPr id="9" name="Rectángulo 8"/>
          <p:cNvSpPr/>
          <p:nvPr/>
        </p:nvSpPr>
        <p:spPr>
          <a:xfrm>
            <a:off x="7171509" y="857896"/>
            <a:ext cx="4424511" cy="338554"/>
          </a:xfrm>
          <a:prstGeom prst="rect">
            <a:avLst/>
          </a:prstGeom>
          <a:noFill/>
        </p:spPr>
        <p:txBody>
          <a:bodyPr wrap="square" rtlCol="0">
            <a:spAutoFit/>
          </a:bodyPr>
          <a:lstStyle/>
          <a:p>
            <a:r>
              <a:rPr lang="es-419" altLang="es-419" sz="1600" b="1" dirty="0">
                <a:solidFill>
                  <a:srgbClr val="5DA899"/>
                </a:solidFill>
              </a:rPr>
              <a:t>5. ACCESIBILIDAD</a:t>
            </a:r>
            <a:endParaRPr lang="es-CL" sz="1600" b="1" dirty="0">
              <a:solidFill>
                <a:srgbClr val="5DA899"/>
              </a:solidFill>
            </a:endParaRPr>
          </a:p>
        </p:txBody>
      </p:sp>
      <p:pic>
        <p:nvPicPr>
          <p:cNvPr id="2" name="Imagen 1" descr="Captura de pantalla de la barra ATbar"/>
          <p:cNvPicPr>
            <a:picLocks noChangeAspect="1"/>
          </p:cNvPicPr>
          <p:nvPr/>
        </p:nvPicPr>
        <p:blipFill>
          <a:blip r:embed="rId4"/>
          <a:stretch>
            <a:fillRect/>
          </a:stretch>
        </p:blipFill>
        <p:spPr>
          <a:xfrm>
            <a:off x="481013" y="1306229"/>
            <a:ext cx="6320840" cy="1590675"/>
          </a:xfrm>
          <a:prstGeom prst="rect">
            <a:avLst/>
          </a:prstGeom>
          <a:ln w="3175">
            <a:solidFill>
              <a:schemeClr val="tx1"/>
            </a:solidFill>
          </a:ln>
        </p:spPr>
      </p:pic>
    </p:spTree>
    <p:extLst>
      <p:ext uri="{BB962C8B-B14F-4D97-AF65-F5344CB8AC3E}">
        <p14:creationId xmlns:p14="http://schemas.microsoft.com/office/powerpoint/2010/main" val="133333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Imagen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3" y="0"/>
            <a:ext cx="1060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uadroTexto 12"/>
          <p:cNvSpPr txBox="1">
            <a:spLocks noChangeArrowheads="1"/>
          </p:cNvSpPr>
          <p:nvPr/>
        </p:nvSpPr>
        <p:spPr bwMode="auto">
          <a:xfrm>
            <a:off x="7210697" y="1321218"/>
            <a:ext cx="4676503" cy="3970318"/>
          </a:xfrm>
          <a:prstGeom prst="rect">
            <a:avLst/>
          </a:prstGeom>
          <a:noFill/>
        </p:spPr>
        <p:txBody>
          <a:bodyPr wrap="square" rtlCol="0">
            <a:spAutoFit/>
          </a:bodyPr>
          <a:lstStyle>
            <a:defPPr>
              <a:defRPr lang="es-CL"/>
            </a:defPPr>
            <a:lvl1pPr algn="just">
              <a:defRPr sz="1400"/>
            </a:lvl1pPr>
          </a:lstStyle>
          <a:p>
            <a:r>
              <a:rPr lang="es-CL" dirty="0"/>
              <a:t>Otra opción de accesibilidad es el bloque que se destaca en recuadro rojo que  permitirá lo siguiente: </a:t>
            </a:r>
          </a:p>
          <a:p>
            <a:endParaRPr lang="es-CL" dirty="0"/>
          </a:p>
          <a:p>
            <a:r>
              <a:rPr lang="es-CL" dirty="0"/>
              <a:t>Cambiar el contraste del sitio, como lo muestran los iconos con </a:t>
            </a:r>
            <a:r>
              <a:rPr lang="es-CL" b="1" dirty="0"/>
              <a:t>A</a:t>
            </a:r>
            <a:r>
              <a:rPr lang="es-CL" dirty="0"/>
              <a:t> en amarillo, celeste y negro, los cuales cambiarán los contrastes según cada color.</a:t>
            </a:r>
          </a:p>
          <a:p>
            <a:endParaRPr lang="es-CL" dirty="0"/>
          </a:p>
          <a:p>
            <a:r>
              <a:rPr lang="es-CL" dirty="0"/>
              <a:t>Guardar la configuración, la cual se activa al hacer clic en el icono con la flecha azul.</a:t>
            </a:r>
          </a:p>
          <a:p>
            <a:r>
              <a:rPr lang="es-CL" dirty="0"/>
              <a:t>Disminuir y aumentar los tamaños de las letras con el icono </a:t>
            </a:r>
            <a:r>
              <a:rPr lang="es-CL" b="1" dirty="0"/>
              <a:t>A</a:t>
            </a:r>
            <a:r>
              <a:rPr lang="es-CL" dirty="0"/>
              <a:t>- y</a:t>
            </a:r>
            <a:r>
              <a:rPr lang="es-CL" b="1" dirty="0"/>
              <a:t> A+.</a:t>
            </a:r>
          </a:p>
          <a:p>
            <a:endParaRPr lang="es-CL" dirty="0"/>
          </a:p>
          <a:p>
            <a:r>
              <a:rPr lang="es-CL" dirty="0"/>
              <a:t>Ocultar o dejar disponible la barra revisada en el paso anterior, con la opción de </a:t>
            </a:r>
            <a:r>
              <a:rPr lang="es-CL" b="1" dirty="0"/>
              <a:t>“desplegar </a:t>
            </a:r>
            <a:r>
              <a:rPr lang="es-CL" b="1" dirty="0" err="1"/>
              <a:t>ATbar</a:t>
            </a:r>
            <a:r>
              <a:rPr lang="es-CL" b="1" dirty="0"/>
              <a:t> (barra AT)”, </a:t>
            </a:r>
            <a:r>
              <a:rPr lang="es-CL" dirty="0"/>
              <a:t>la cual también permite ocultar la barra,  o dejarla fija como viene por defecto.</a:t>
            </a:r>
          </a:p>
          <a:p>
            <a:endParaRPr lang="es-CL" dirty="0"/>
          </a:p>
          <a:p>
            <a:endParaRPr lang="es-CL" dirty="0"/>
          </a:p>
        </p:txBody>
      </p:sp>
      <p:sp>
        <p:nvSpPr>
          <p:cNvPr id="7" name="Marcador de número de diapositiva 6"/>
          <p:cNvSpPr>
            <a:spLocks noGrp="1"/>
          </p:cNvSpPr>
          <p:nvPr>
            <p:ph type="sldNum" sz="quarter" idx="12"/>
          </p:nvPr>
        </p:nvSpPr>
        <p:spPr/>
        <p:txBody>
          <a:bodyPr/>
          <a:lstStyle/>
          <a:p>
            <a:pPr>
              <a:defRPr/>
            </a:pPr>
            <a:fld id="{25CC3CAE-9E55-437C-AF24-C66F979B3BF3}" type="slidenum">
              <a:rPr lang="es-CL" smtClean="0"/>
              <a:pPr>
                <a:defRPr/>
              </a:pPr>
              <a:t>29</a:t>
            </a:fld>
            <a:endParaRPr lang="es-CL"/>
          </a:p>
        </p:txBody>
      </p:sp>
      <p:sp>
        <p:nvSpPr>
          <p:cNvPr id="10" name="Rectángulo 9"/>
          <p:cNvSpPr/>
          <p:nvPr/>
        </p:nvSpPr>
        <p:spPr>
          <a:xfrm>
            <a:off x="7210696" y="982664"/>
            <a:ext cx="4399759" cy="338554"/>
          </a:xfrm>
          <a:prstGeom prst="rect">
            <a:avLst/>
          </a:prstGeom>
          <a:noFill/>
        </p:spPr>
        <p:txBody>
          <a:bodyPr wrap="square" rtlCol="0">
            <a:spAutoFit/>
          </a:bodyPr>
          <a:lstStyle/>
          <a:p>
            <a:r>
              <a:rPr lang="es-419" altLang="es-419" sz="1600" b="1" dirty="0">
                <a:solidFill>
                  <a:srgbClr val="5DA899"/>
                </a:solidFill>
              </a:rPr>
              <a:t>5. ACCESIBILIDAD</a:t>
            </a:r>
            <a:endParaRPr lang="es-CL" sz="1600" b="1" dirty="0">
              <a:solidFill>
                <a:srgbClr val="5DA899"/>
              </a:solidFill>
            </a:endParaRPr>
          </a:p>
        </p:txBody>
      </p:sp>
      <p:pic>
        <p:nvPicPr>
          <p:cNvPr id="3" name="Imagen 2" descr="Captura de pantalla del bloque de accesibilidad."/>
          <p:cNvPicPr>
            <a:picLocks noChangeAspect="1"/>
          </p:cNvPicPr>
          <p:nvPr/>
        </p:nvPicPr>
        <p:blipFill>
          <a:blip r:embed="rId4"/>
          <a:stretch>
            <a:fillRect/>
          </a:stretch>
        </p:blipFill>
        <p:spPr>
          <a:xfrm>
            <a:off x="518695" y="1321218"/>
            <a:ext cx="5581660" cy="3512039"/>
          </a:xfrm>
          <a:prstGeom prst="rect">
            <a:avLst/>
          </a:prstGeom>
          <a:ln w="3175">
            <a:solidFill>
              <a:schemeClr val="tx1"/>
            </a:solidFill>
          </a:ln>
        </p:spPr>
      </p:pic>
    </p:spTree>
    <p:extLst>
      <p:ext uri="{BB962C8B-B14F-4D97-AF65-F5344CB8AC3E}">
        <p14:creationId xmlns:p14="http://schemas.microsoft.com/office/powerpoint/2010/main" val="258808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2"/>
          <a:stretch>
            <a:fillRect/>
          </a:stretch>
        </p:blipFill>
        <p:spPr>
          <a:xfrm>
            <a:off x="481460" y="0"/>
            <a:ext cx="1059957" cy="181308"/>
          </a:xfrm>
          <a:prstGeom prst="rect">
            <a:avLst/>
          </a:prstGeom>
        </p:spPr>
      </p:pic>
      <p:sp>
        <p:nvSpPr>
          <p:cNvPr id="25" name="CuadroTexto 24"/>
          <p:cNvSpPr txBox="1"/>
          <p:nvPr/>
        </p:nvSpPr>
        <p:spPr>
          <a:xfrm>
            <a:off x="6682603" y="995382"/>
            <a:ext cx="3560495" cy="646331"/>
          </a:xfrm>
          <a:prstGeom prst="rect">
            <a:avLst/>
          </a:prstGeom>
          <a:noFill/>
        </p:spPr>
        <p:txBody>
          <a:bodyPr wrap="square" rtlCol="0">
            <a:spAutoFit/>
          </a:bodyPr>
          <a:lstStyle/>
          <a:p>
            <a:r>
              <a:rPr lang="es-CL" b="1" dirty="0">
                <a:solidFill>
                  <a:srgbClr val="5DA899"/>
                </a:solidFill>
              </a:rPr>
              <a:t>MANUAL PARA PARTICIPANTES</a:t>
            </a:r>
            <a:br>
              <a:rPr lang="es-CL" b="1" dirty="0">
                <a:solidFill>
                  <a:srgbClr val="5DA899"/>
                </a:solidFill>
              </a:rPr>
            </a:br>
            <a:r>
              <a:rPr lang="es-CL" b="1" dirty="0">
                <a:solidFill>
                  <a:srgbClr val="5DA899"/>
                </a:solidFill>
              </a:rPr>
              <a:t>AULA DIGITAL</a:t>
            </a:r>
          </a:p>
        </p:txBody>
      </p:sp>
      <p:pic>
        <p:nvPicPr>
          <p:cNvPr id="7" name="Imagen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4652" y="2933452"/>
            <a:ext cx="3754189" cy="3409416"/>
          </a:xfrm>
          <a:prstGeom prst="rect">
            <a:avLst/>
          </a:prstGeom>
        </p:spPr>
      </p:pic>
      <p:pic>
        <p:nvPicPr>
          <p:cNvPr id="2" name="Imagen 1"/>
          <p:cNvPicPr>
            <a:picLocks noChangeAspect="1"/>
          </p:cNvPicPr>
          <p:nvPr/>
        </p:nvPicPr>
        <p:blipFill rotWithShape="1">
          <a:blip r:embed="rId4"/>
          <a:srcRect t="20131"/>
          <a:stretch/>
        </p:blipFill>
        <p:spPr>
          <a:xfrm>
            <a:off x="3658841" y="-15766"/>
            <a:ext cx="1260000" cy="1334314"/>
          </a:xfrm>
          <a:prstGeom prst="rect">
            <a:avLst/>
          </a:prstGeom>
        </p:spPr>
      </p:pic>
      <p:sp>
        <p:nvSpPr>
          <p:cNvPr id="10" name="CuadroTexto 9">
            <a:hlinkClick r:id="rId5" action="ppaction://hlinksldjump"/>
          </p:cNvPr>
          <p:cNvSpPr txBox="1"/>
          <p:nvPr/>
        </p:nvSpPr>
        <p:spPr>
          <a:xfrm>
            <a:off x="6511153" y="1875067"/>
            <a:ext cx="5071248" cy="3108543"/>
          </a:xfrm>
          <a:prstGeom prst="rect">
            <a:avLst/>
          </a:prstGeom>
          <a:noFill/>
        </p:spPr>
        <p:txBody>
          <a:bodyPr wrap="square" rtlCol="0">
            <a:spAutoFit/>
          </a:bodyPr>
          <a:lstStyle/>
          <a:p>
            <a:pPr marL="342900" indent="-342900">
              <a:buAutoNum type="arabicPeriod"/>
            </a:pPr>
            <a:r>
              <a:rPr lang="es-CL" sz="1400" b="1" dirty="0">
                <a:solidFill>
                  <a:srgbClr val="335A80"/>
                </a:solidFill>
                <a:hlinkClick r:id="rId5" action="ppaction://hlinksldjump"/>
              </a:rPr>
              <a:t>ACCESO A AULA DIGITAL</a:t>
            </a:r>
            <a:endParaRPr lang="es-CL" sz="1400" b="1" dirty="0">
              <a:solidFill>
                <a:srgbClr val="335A80"/>
              </a:solidFill>
            </a:endParaRPr>
          </a:p>
          <a:p>
            <a:pPr marL="342900" indent="-342900">
              <a:buAutoNum type="arabicPeriod"/>
            </a:pPr>
            <a:endParaRPr lang="es-CL" sz="1400" b="1" dirty="0">
              <a:solidFill>
                <a:srgbClr val="335A80"/>
              </a:solidFill>
            </a:endParaRPr>
          </a:p>
          <a:p>
            <a:pPr marL="342900" indent="-342900">
              <a:buAutoNum type="arabicPeriod"/>
            </a:pPr>
            <a:r>
              <a:rPr lang="es-CL" sz="1400" b="1" dirty="0">
                <a:solidFill>
                  <a:srgbClr val="335A80"/>
                </a:solidFill>
                <a:hlinkClick r:id="rId6" action="ppaction://hlinksldjump"/>
              </a:rPr>
              <a:t>ESTRUCTURA DE MI CURSO</a:t>
            </a:r>
            <a:endParaRPr lang="es-CL" sz="1400" b="1" dirty="0">
              <a:solidFill>
                <a:srgbClr val="335A80"/>
              </a:solidFill>
            </a:endParaRPr>
          </a:p>
          <a:p>
            <a:pPr marL="342900" indent="-342900">
              <a:buAutoNum type="arabicPeriod"/>
            </a:pPr>
            <a:endParaRPr lang="es-CL" sz="1400" b="1" dirty="0">
              <a:solidFill>
                <a:srgbClr val="335A80"/>
              </a:solidFill>
            </a:endParaRPr>
          </a:p>
          <a:p>
            <a:pPr marL="342900" indent="-342900">
              <a:buAutoNum type="arabicPeriod"/>
            </a:pPr>
            <a:r>
              <a:rPr lang="es-CL" sz="1400" b="1" dirty="0">
                <a:solidFill>
                  <a:srgbClr val="335A80"/>
                </a:solidFill>
                <a:hlinkClick r:id="rId7" action="ppaction://hlinksldjump"/>
              </a:rPr>
              <a:t>ASPECTOS GENERALES DE NAVEGACIÓN</a:t>
            </a:r>
            <a:endParaRPr lang="es-CL" sz="1400" b="1" dirty="0">
              <a:solidFill>
                <a:srgbClr val="335A80"/>
              </a:solidFill>
            </a:endParaRPr>
          </a:p>
          <a:p>
            <a:pPr marL="342900" indent="-342900">
              <a:buAutoNum type="arabicPeriod"/>
            </a:pPr>
            <a:endParaRPr lang="es-CL" sz="1400" b="1" dirty="0">
              <a:solidFill>
                <a:srgbClr val="335A80"/>
              </a:solidFill>
            </a:endParaRPr>
          </a:p>
          <a:p>
            <a:pPr marL="342900" indent="-342900">
              <a:buAutoNum type="arabicPeriod"/>
            </a:pPr>
            <a:r>
              <a:rPr lang="es-CL" sz="1400" b="1" dirty="0">
                <a:solidFill>
                  <a:srgbClr val="335A80"/>
                </a:solidFill>
                <a:hlinkClick r:id="rId8" action="ppaction://hlinksldjump"/>
              </a:rPr>
              <a:t>CIERRE SESIÓN</a:t>
            </a:r>
            <a:endParaRPr lang="es-CL" sz="1400" b="1" dirty="0">
              <a:solidFill>
                <a:srgbClr val="335A80"/>
              </a:solidFill>
            </a:endParaRPr>
          </a:p>
          <a:p>
            <a:pPr marL="342900" indent="-342900">
              <a:buAutoNum type="arabicPeriod"/>
            </a:pPr>
            <a:endParaRPr lang="es-CL" sz="1400" b="1" dirty="0">
              <a:solidFill>
                <a:srgbClr val="335A80"/>
              </a:solidFill>
            </a:endParaRPr>
          </a:p>
          <a:p>
            <a:pPr marL="342900" indent="-342900">
              <a:buAutoNum type="arabicPeriod"/>
            </a:pPr>
            <a:r>
              <a:rPr lang="es-CL" sz="1400" b="1" dirty="0">
                <a:solidFill>
                  <a:srgbClr val="335A80"/>
                </a:solidFill>
                <a:hlinkClick r:id="rId9" action="ppaction://hlinksldjump"/>
              </a:rPr>
              <a:t>ACCESIBILIDAD</a:t>
            </a:r>
            <a:endParaRPr lang="es-CL" sz="1400" b="1" dirty="0">
              <a:solidFill>
                <a:srgbClr val="335A80"/>
              </a:solidFill>
            </a:endParaRPr>
          </a:p>
          <a:p>
            <a:pPr marL="342900" indent="-342900">
              <a:buAutoNum type="arabicPeriod"/>
            </a:pPr>
            <a:endParaRPr lang="es-CL" sz="1400" b="1" dirty="0">
              <a:solidFill>
                <a:srgbClr val="335A80"/>
              </a:solidFill>
            </a:endParaRPr>
          </a:p>
          <a:p>
            <a:pPr marL="342900" indent="-342900">
              <a:buAutoNum type="arabicPeriod"/>
            </a:pPr>
            <a:r>
              <a:rPr lang="es-CL" sz="1400" b="1" dirty="0">
                <a:solidFill>
                  <a:srgbClr val="335A80"/>
                </a:solidFill>
                <a:hlinkClick r:id="rId10" action="ppaction://hlinksldjump"/>
              </a:rPr>
              <a:t>BIGBLUEBUTTON (BBB), ACTIVIDADES SINCRÓNICAS</a:t>
            </a:r>
          </a:p>
          <a:p>
            <a:pPr marL="342900" indent="-342900">
              <a:buAutoNum type="arabicPeriod"/>
            </a:pPr>
            <a:endParaRPr lang="es-CL" sz="1400" b="1" dirty="0">
              <a:solidFill>
                <a:srgbClr val="335A80"/>
              </a:solidFill>
              <a:hlinkClick r:id="rId10" action="ppaction://hlinksldjump"/>
            </a:endParaRPr>
          </a:p>
          <a:p>
            <a:pPr marL="342900" indent="-342900">
              <a:buAutoNum type="arabicPeriod"/>
            </a:pPr>
            <a:r>
              <a:rPr lang="es-CL" sz="1400" b="1" dirty="0">
                <a:solidFill>
                  <a:srgbClr val="335A80"/>
                </a:solidFill>
                <a:hlinkClick r:id="rId11" action="ppaction://hlinksldjump"/>
              </a:rPr>
              <a:t>ANEXO </a:t>
            </a:r>
            <a:endParaRPr lang="es-CL" sz="1400" b="1" dirty="0">
              <a:solidFill>
                <a:srgbClr val="335A80"/>
              </a:solidFill>
            </a:endParaRPr>
          </a:p>
          <a:p>
            <a:endParaRPr lang="es-CL" sz="1400" b="1" dirty="0">
              <a:solidFill>
                <a:srgbClr val="335A80"/>
              </a:solidFill>
            </a:endParaRPr>
          </a:p>
        </p:txBody>
      </p:sp>
      <p:sp>
        <p:nvSpPr>
          <p:cNvPr id="3" name="Marcador de número de diapositiva 2"/>
          <p:cNvSpPr>
            <a:spLocks noGrp="1"/>
          </p:cNvSpPr>
          <p:nvPr>
            <p:ph type="sldNum" sz="quarter" idx="12"/>
          </p:nvPr>
        </p:nvSpPr>
        <p:spPr/>
        <p:txBody>
          <a:bodyPr/>
          <a:lstStyle/>
          <a:p>
            <a:fld id="{202050ED-F0FF-49F2-A8FB-59B3E53442F7}" type="slidenum">
              <a:rPr lang="es-CL" smtClean="0"/>
              <a:t>3</a:t>
            </a:fld>
            <a:endParaRPr lang="es-CL"/>
          </a:p>
        </p:txBody>
      </p:sp>
    </p:spTree>
    <p:extLst>
      <p:ext uri="{BB962C8B-B14F-4D97-AF65-F5344CB8AC3E}">
        <p14:creationId xmlns:p14="http://schemas.microsoft.com/office/powerpoint/2010/main" val="1211542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481460" y="0"/>
            <a:ext cx="1059957" cy="181308"/>
          </a:xfrm>
          <a:prstGeom prst="rect">
            <a:avLst/>
          </a:prstGeom>
        </p:spPr>
      </p:pic>
      <p:sp>
        <p:nvSpPr>
          <p:cNvPr id="5128" name="CuadroTexto 2"/>
          <p:cNvSpPr txBox="1">
            <a:spLocks noChangeArrowheads="1"/>
          </p:cNvSpPr>
          <p:nvPr/>
        </p:nvSpPr>
        <p:spPr bwMode="auto">
          <a:xfrm>
            <a:off x="387675" y="1330329"/>
            <a:ext cx="4835123" cy="338554"/>
          </a:xfrm>
          <a:prstGeom prst="rect">
            <a:avLst/>
          </a:prstGeom>
          <a:noFill/>
        </p:spPr>
        <p:txBody>
          <a:bodyPr wrap="square" rtlCol="0">
            <a:spAutoFit/>
          </a:bodyPr>
          <a:lstStyle>
            <a:defPPr>
              <a:defRPr lang="es-CL"/>
            </a:defPPr>
            <a:lvl1pPr>
              <a:defRPr sz="1900">
                <a:solidFill>
                  <a:srgbClr val="5DA899"/>
                </a:solidFill>
                <a:latin typeface="Gotham HTF Medium" pitchFamily="50" charset="0"/>
              </a:defRPr>
            </a:lvl1pPr>
          </a:lstStyle>
          <a:p>
            <a:r>
              <a:rPr lang="es-419" altLang="es-419" sz="1600" b="1" dirty="0">
                <a:latin typeface="+mn-lt"/>
              </a:rPr>
              <a:t>¿QUÉ ES BIGBLUEBUTTON (BBB)? </a:t>
            </a:r>
          </a:p>
        </p:txBody>
      </p:sp>
      <p:sp>
        <p:nvSpPr>
          <p:cNvPr id="23" name="CuadroTexto 22"/>
          <p:cNvSpPr txBox="1"/>
          <p:nvPr/>
        </p:nvSpPr>
        <p:spPr>
          <a:xfrm>
            <a:off x="481460" y="1997774"/>
            <a:ext cx="4928740" cy="3231654"/>
          </a:xfrm>
          <a:prstGeom prst="rect">
            <a:avLst/>
          </a:prstGeom>
          <a:noFill/>
        </p:spPr>
        <p:txBody>
          <a:bodyPr wrap="square" rtlCol="0">
            <a:spAutoFit/>
          </a:bodyPr>
          <a:lstStyle>
            <a:defPPr>
              <a:defRPr lang="es-CL"/>
            </a:defPPr>
            <a:lvl1pPr algn="just">
              <a:defRPr sz="1400"/>
            </a:lvl1pPr>
          </a:lstStyle>
          <a:p>
            <a:r>
              <a:rPr lang="es-419" dirty="0"/>
              <a:t>Es un sistema que se utiliza para el desarrollo de actividades sincrónicas (Transmisión en vivo), presentaciones (PDF, videos) y también puede ser utilizada para realizar reuniones de videoconferencia, permitiendo una mejor comunicación (participante- tutor; participante-participante).</a:t>
            </a:r>
          </a:p>
          <a:p>
            <a:endParaRPr lang="es-419" dirty="0"/>
          </a:p>
          <a:p>
            <a:r>
              <a:rPr lang="es-419" dirty="0"/>
              <a:t>Esta herramienta facilita la colaboración, por ejemplo la mensajería instantánea, capacidad para compartir escritorio, documentos y grabar la sesión.</a:t>
            </a:r>
          </a:p>
          <a:p>
            <a:endParaRPr lang="es-419" dirty="0"/>
          </a:p>
          <a:p>
            <a:r>
              <a:rPr lang="es-419" dirty="0"/>
              <a:t>El tutor es el organizador, ya que invita a los participantes desde distintas ubicaciones geográficas para que se conecten en tiempo real con conexión a Internet. </a:t>
            </a:r>
          </a:p>
          <a:p>
            <a:endParaRPr lang="es-419" dirty="0"/>
          </a:p>
        </p:txBody>
      </p:sp>
      <p:graphicFrame>
        <p:nvGraphicFramePr>
          <p:cNvPr id="4" name="Diagrama 3" descr="Imagen con texto SmartArt">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1031781"/>
              </p:ext>
            </p:extLst>
          </p:nvPr>
        </p:nvGraphicFramePr>
        <p:xfrm>
          <a:off x="6112043" y="2181538"/>
          <a:ext cx="5241758" cy="4272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rotWithShape="1">
          <a:blip r:embed="rId8"/>
          <a:srcRect t="20131"/>
          <a:stretch/>
        </p:blipFill>
        <p:spPr>
          <a:xfrm>
            <a:off x="10932000" y="-3985"/>
            <a:ext cx="1260000" cy="1334314"/>
          </a:xfrm>
          <a:prstGeom prst="rect">
            <a:avLst/>
          </a:prstGeom>
        </p:spPr>
      </p:pic>
      <p:sp>
        <p:nvSpPr>
          <p:cNvPr id="6" name="Marcador de número de diapositiva 5"/>
          <p:cNvSpPr>
            <a:spLocks noGrp="1"/>
          </p:cNvSpPr>
          <p:nvPr>
            <p:ph type="sldNum" sz="quarter" idx="12"/>
          </p:nvPr>
        </p:nvSpPr>
        <p:spPr/>
        <p:txBody>
          <a:bodyPr/>
          <a:lstStyle/>
          <a:p>
            <a:pPr>
              <a:defRPr/>
            </a:pPr>
            <a:fld id="{C4D2524C-17C5-427F-B795-7B92E4F37C86}" type="slidenum">
              <a:rPr lang="es-CL" smtClean="0"/>
              <a:pPr>
                <a:defRPr/>
              </a:pPr>
              <a:t>30</a:t>
            </a:fld>
            <a:endParaRPr lang="es-CL"/>
          </a:p>
        </p:txBody>
      </p:sp>
      <p:sp>
        <p:nvSpPr>
          <p:cNvPr id="8" name="CuadroTexto 2"/>
          <p:cNvSpPr txBox="1">
            <a:spLocks noChangeArrowheads="1"/>
          </p:cNvSpPr>
          <p:nvPr/>
        </p:nvSpPr>
        <p:spPr bwMode="auto">
          <a:xfrm>
            <a:off x="6774344" y="920557"/>
            <a:ext cx="4916914"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spTree>
    <p:extLst>
      <p:ext uri="{BB962C8B-B14F-4D97-AF65-F5344CB8AC3E}">
        <p14:creationId xmlns:p14="http://schemas.microsoft.com/office/powerpoint/2010/main" val="308433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6740435" y="1379739"/>
            <a:ext cx="5146766" cy="5047536"/>
          </a:xfrm>
          <a:prstGeom prst="rect">
            <a:avLst/>
          </a:prstGeom>
          <a:noFill/>
        </p:spPr>
        <p:txBody>
          <a:bodyPr wrap="square" rtlCol="0">
            <a:spAutoFit/>
          </a:bodyPr>
          <a:lstStyle>
            <a:defPPr>
              <a:defRPr lang="es-CL"/>
            </a:defPPr>
            <a:lvl1pPr algn="just">
              <a:defRPr sz="1400"/>
            </a:lvl1pPr>
          </a:lstStyle>
          <a:p>
            <a:r>
              <a:rPr lang="es-CL" dirty="0"/>
              <a:t>Para iniciar, debes ingresar a la sala virtual  en la Unidad respectiva. </a:t>
            </a:r>
          </a:p>
          <a:p>
            <a:endParaRPr lang="es-CL" dirty="0"/>
          </a:p>
          <a:p>
            <a:r>
              <a:rPr lang="es-CL" dirty="0"/>
              <a:t>Se debe pinchar en </a:t>
            </a:r>
            <a:r>
              <a:rPr lang="es-CL" b="1" dirty="0"/>
              <a:t>“Unirse a la sesión”. </a:t>
            </a:r>
          </a:p>
          <a:p>
            <a:endParaRPr lang="es-CL" dirty="0"/>
          </a:p>
          <a:p>
            <a:r>
              <a:rPr lang="es-CL" dirty="0"/>
              <a:t>Además, en la parte inferior de la página aparecerán si existen  las grabaciones de las sesiones anteriores de la respectiva Unidad, en caso de no haber podido participar de la sesión en vivo.</a:t>
            </a:r>
          </a:p>
          <a:p>
            <a:endParaRPr lang="es-CL" dirty="0"/>
          </a:p>
          <a:p>
            <a:r>
              <a:rPr lang="es-CL" b="1" dirty="0"/>
              <a:t>Antes de ingresar a una clase de BBB, considera lo siguiente:</a:t>
            </a:r>
          </a:p>
          <a:p>
            <a:endParaRPr lang="es-CL" dirty="0"/>
          </a:p>
          <a:p>
            <a:pPr marL="285750" indent="-285750">
              <a:buFont typeface="Wingdings" panose="05000000000000000000" pitchFamily="2" charset="2"/>
              <a:buChar char="Ø"/>
            </a:pPr>
            <a:r>
              <a:rPr lang="es-CL" dirty="0"/>
              <a:t>Numero  máximo de la duración de la sesión serán  120  minutos</a:t>
            </a:r>
          </a:p>
          <a:p>
            <a:pPr marL="285750" indent="-285750">
              <a:buFont typeface="Wingdings" panose="05000000000000000000" pitchFamily="2" charset="2"/>
              <a:buChar char="Ø"/>
            </a:pPr>
            <a:r>
              <a:rPr lang="es-CL" dirty="0"/>
              <a:t>Debes ingresar a la sesión a</a:t>
            </a:r>
            <a:r>
              <a:rPr lang="es-CL" b="1" dirty="0"/>
              <a:t> la hora configurada para el inicio de esta , si entras antes de tiempo no lograras unirte porque el tutor académico probablemente no ha iniciado la sesión. </a:t>
            </a:r>
            <a:endParaRPr lang="es-CL" dirty="0"/>
          </a:p>
          <a:p>
            <a:pPr marL="285750" indent="-285750">
              <a:buFont typeface="Wingdings" panose="05000000000000000000" pitchFamily="2" charset="2"/>
              <a:buChar char="Ø"/>
            </a:pPr>
            <a:r>
              <a:rPr lang="es-CL" dirty="0"/>
              <a:t>Si estas inactivo en la sesión( sin interacción o clic en la plataforma)  antes de los 45 minutos te notificarán para saber si estas atento a la clase, si no contestas tus tiempos de conexión  transcurridos en la sesión no serán contabilizados en tu desempeño. </a:t>
            </a:r>
          </a:p>
          <a:p>
            <a:r>
              <a:rPr lang="es-CL" b="1" dirty="0"/>
              <a:t> </a:t>
            </a:r>
            <a:endParaRPr lang="es-CL" dirty="0"/>
          </a:p>
          <a:p>
            <a:endParaRPr lang="es-CL" dirty="0"/>
          </a:p>
          <a:p>
            <a:endParaRPr lang="es-ES" dirty="0"/>
          </a:p>
          <a:p>
            <a:endParaRPr lang="es-CL" dirty="0"/>
          </a:p>
        </p:txBody>
      </p:sp>
      <p:pic>
        <p:nvPicPr>
          <p:cNvPr id="18" name="Imagen 17"/>
          <p:cNvPicPr>
            <a:picLocks noChangeAspect="1"/>
          </p:cNvPicPr>
          <p:nvPr/>
        </p:nvPicPr>
        <p:blipFill>
          <a:blip r:embed="rId2"/>
          <a:stretch>
            <a:fillRect/>
          </a:stretch>
        </p:blipFill>
        <p:spPr>
          <a:xfrm>
            <a:off x="481460" y="0"/>
            <a:ext cx="1059957" cy="181308"/>
          </a:xfrm>
          <a:prstGeom prst="rect">
            <a:avLst/>
          </a:prstGeom>
        </p:spPr>
      </p:pic>
      <p:sp>
        <p:nvSpPr>
          <p:cNvPr id="6" name="Marcador de número de diapositiva 5"/>
          <p:cNvSpPr>
            <a:spLocks noGrp="1"/>
          </p:cNvSpPr>
          <p:nvPr>
            <p:ph type="sldNum" sz="quarter" idx="12"/>
          </p:nvPr>
        </p:nvSpPr>
        <p:spPr/>
        <p:txBody>
          <a:bodyPr/>
          <a:lstStyle/>
          <a:p>
            <a:pPr>
              <a:defRPr/>
            </a:pPr>
            <a:fld id="{C4D2524C-17C5-427F-B795-7B92E4F37C86}" type="slidenum">
              <a:rPr lang="es-CL" smtClean="0"/>
              <a:pPr>
                <a:defRPr/>
              </a:pPr>
              <a:t>31</a:t>
            </a:fld>
            <a:endParaRPr lang="es-CL"/>
          </a:p>
        </p:txBody>
      </p:sp>
      <p:sp>
        <p:nvSpPr>
          <p:cNvPr id="9" name="CuadroTexto 2"/>
          <p:cNvSpPr txBox="1">
            <a:spLocks noChangeArrowheads="1"/>
          </p:cNvSpPr>
          <p:nvPr/>
        </p:nvSpPr>
        <p:spPr bwMode="auto">
          <a:xfrm>
            <a:off x="6740435" y="940552"/>
            <a:ext cx="3597366"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2" name="Imagen 1" descr="Captura de pantalla de &quot; unirse a la sesion&quot; "/>
          <p:cNvPicPr>
            <a:picLocks noChangeAspect="1"/>
          </p:cNvPicPr>
          <p:nvPr/>
        </p:nvPicPr>
        <p:blipFill>
          <a:blip r:embed="rId3"/>
          <a:stretch>
            <a:fillRect/>
          </a:stretch>
        </p:blipFill>
        <p:spPr>
          <a:xfrm>
            <a:off x="481460" y="1279107"/>
            <a:ext cx="5723397" cy="2835694"/>
          </a:xfrm>
          <a:prstGeom prst="rect">
            <a:avLst/>
          </a:prstGeom>
          <a:ln w="3175">
            <a:solidFill>
              <a:schemeClr val="tx1"/>
            </a:solidFill>
          </a:ln>
        </p:spPr>
      </p:pic>
    </p:spTree>
    <p:extLst>
      <p:ext uri="{BB962C8B-B14F-4D97-AF65-F5344CB8AC3E}">
        <p14:creationId xmlns:p14="http://schemas.microsoft.com/office/powerpoint/2010/main" val="184259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481460" y="0"/>
            <a:ext cx="1059957" cy="181308"/>
          </a:xfrm>
          <a:prstGeom prst="rect">
            <a:avLst/>
          </a:prstGeom>
        </p:spPr>
      </p:pic>
      <p:sp>
        <p:nvSpPr>
          <p:cNvPr id="13" name="CuadroTexto 12"/>
          <p:cNvSpPr txBox="1"/>
          <p:nvPr/>
        </p:nvSpPr>
        <p:spPr>
          <a:xfrm>
            <a:off x="6818810" y="1322840"/>
            <a:ext cx="5003075" cy="738664"/>
          </a:xfrm>
          <a:prstGeom prst="rect">
            <a:avLst/>
          </a:prstGeom>
          <a:noFill/>
        </p:spPr>
        <p:txBody>
          <a:bodyPr wrap="square" rtlCol="0">
            <a:spAutoFit/>
          </a:bodyPr>
          <a:lstStyle>
            <a:defPPr>
              <a:defRPr lang="es-CL"/>
            </a:defPPr>
            <a:lvl1pPr algn="just">
              <a:defRPr sz="1400"/>
            </a:lvl1pPr>
          </a:lstStyle>
          <a:p>
            <a:r>
              <a:rPr lang="es-CL" dirty="0"/>
              <a:t>Para el control de acceso al sistema BBB, se preguntará ¿cómo quieres unirte al audio? Debes verificar si posees el micrófono del equipo a utilizar y luego elegir la opción.</a:t>
            </a:r>
          </a:p>
        </p:txBody>
      </p:sp>
      <p:sp>
        <p:nvSpPr>
          <p:cNvPr id="4" name="CuadroTexto 3"/>
          <p:cNvSpPr txBox="1"/>
          <p:nvPr/>
        </p:nvSpPr>
        <p:spPr>
          <a:xfrm>
            <a:off x="6818810" y="2441503"/>
            <a:ext cx="5003074" cy="954107"/>
          </a:xfrm>
          <a:prstGeom prst="rect">
            <a:avLst/>
          </a:prstGeom>
          <a:noFill/>
        </p:spPr>
        <p:txBody>
          <a:bodyPr wrap="square" rtlCol="0">
            <a:spAutoFit/>
          </a:bodyPr>
          <a:lstStyle>
            <a:defPPr>
              <a:defRPr lang="es-CL"/>
            </a:defPPr>
            <a:lvl1pPr algn="just">
              <a:defRPr sz="1400"/>
            </a:lvl1pPr>
          </a:lstStyle>
          <a:p>
            <a:r>
              <a:rPr lang="es-419" b="1" dirty="0"/>
              <a:t>Micrófono: </a:t>
            </a:r>
            <a:r>
              <a:rPr lang="es-419" dirty="0"/>
              <a:t>al seleccionar esta opción, se abrirá una pestaña donde realizarás una prueba de audio. Debes seguir las instrucciones que ahí aparecen y seleccionar </a:t>
            </a:r>
            <a:r>
              <a:rPr lang="es-419" b="1" dirty="0"/>
              <a:t>“Sí” </a:t>
            </a:r>
            <a:r>
              <a:rPr lang="es-419" dirty="0"/>
              <a:t>o </a:t>
            </a:r>
            <a:r>
              <a:rPr lang="es-419" b="1" dirty="0"/>
              <a:t>“No” </a:t>
            </a:r>
            <a:r>
              <a:rPr lang="es-419" dirty="0"/>
              <a:t>según corresponda.   </a:t>
            </a:r>
          </a:p>
        </p:txBody>
      </p:sp>
      <p:sp>
        <p:nvSpPr>
          <p:cNvPr id="7" name="Marcador de número de diapositiva 6"/>
          <p:cNvSpPr>
            <a:spLocks noGrp="1"/>
          </p:cNvSpPr>
          <p:nvPr>
            <p:ph type="sldNum" sz="quarter" idx="12"/>
          </p:nvPr>
        </p:nvSpPr>
        <p:spPr/>
        <p:txBody>
          <a:bodyPr/>
          <a:lstStyle/>
          <a:p>
            <a:pPr>
              <a:defRPr/>
            </a:pPr>
            <a:fld id="{C4D2524C-17C5-427F-B795-7B92E4F37C86}" type="slidenum">
              <a:rPr lang="es-CL" smtClean="0"/>
              <a:pPr>
                <a:defRPr/>
              </a:pPr>
              <a:t>32</a:t>
            </a:fld>
            <a:endParaRPr lang="es-CL"/>
          </a:p>
        </p:txBody>
      </p:sp>
      <p:sp>
        <p:nvSpPr>
          <p:cNvPr id="14" name="CuadroTexto 13"/>
          <p:cNvSpPr txBox="1"/>
          <p:nvPr/>
        </p:nvSpPr>
        <p:spPr>
          <a:xfrm>
            <a:off x="6818809" y="3555868"/>
            <a:ext cx="5003075" cy="738664"/>
          </a:xfrm>
          <a:prstGeom prst="rect">
            <a:avLst/>
          </a:prstGeom>
          <a:noFill/>
        </p:spPr>
        <p:txBody>
          <a:bodyPr wrap="square" rtlCol="0">
            <a:spAutoFit/>
          </a:bodyPr>
          <a:lstStyle>
            <a:defPPr>
              <a:defRPr lang="es-CL"/>
            </a:defPPr>
            <a:lvl1pPr algn="just">
              <a:defRPr sz="1400"/>
            </a:lvl1pPr>
          </a:lstStyle>
          <a:p>
            <a:r>
              <a:rPr lang="es-CL" dirty="0"/>
              <a:t>Solo escuchar: al seleccionar esta opción aparecerá un mensaje al costado derecho de la pantalla que dice </a:t>
            </a:r>
            <a:r>
              <a:rPr lang="es-CL" b="1" dirty="0"/>
              <a:t>“Has ingresado a la conferencia de audio”.</a:t>
            </a:r>
          </a:p>
        </p:txBody>
      </p:sp>
      <p:sp>
        <p:nvSpPr>
          <p:cNvPr id="12" name="CuadroTexto 2"/>
          <p:cNvSpPr txBox="1">
            <a:spLocks noChangeArrowheads="1"/>
          </p:cNvSpPr>
          <p:nvPr/>
        </p:nvSpPr>
        <p:spPr bwMode="auto">
          <a:xfrm>
            <a:off x="6818809" y="902008"/>
            <a:ext cx="5003075"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16" name="Imagen 15" descr="Dos captura de pantallas.&#10;la  primera muestra icono de microfono y de audifonos y la segunda muestra un dedo para arriba y otro para abajo para que pulses conforme a si escuchaste o no el audio."/>
          <p:cNvPicPr>
            <a:picLocks noChangeAspect="1"/>
          </p:cNvPicPr>
          <p:nvPr/>
        </p:nvPicPr>
        <p:blipFill>
          <a:blip r:embed="rId4"/>
          <a:stretch>
            <a:fillRect/>
          </a:stretch>
        </p:blipFill>
        <p:spPr>
          <a:xfrm>
            <a:off x="675779" y="1322840"/>
            <a:ext cx="4307700" cy="2562225"/>
          </a:xfrm>
          <a:prstGeom prst="rect">
            <a:avLst/>
          </a:prstGeom>
        </p:spPr>
      </p:pic>
      <p:pic>
        <p:nvPicPr>
          <p:cNvPr id="2" name="Imagen 1"/>
          <p:cNvPicPr>
            <a:picLocks noChangeAspect="1"/>
          </p:cNvPicPr>
          <p:nvPr/>
        </p:nvPicPr>
        <p:blipFill>
          <a:blip r:embed="rId5"/>
          <a:stretch>
            <a:fillRect/>
          </a:stretch>
        </p:blipFill>
        <p:spPr>
          <a:xfrm>
            <a:off x="675779" y="4067264"/>
            <a:ext cx="4305300" cy="2314575"/>
          </a:xfrm>
          <a:prstGeom prst="rect">
            <a:avLst/>
          </a:prstGeom>
          <a:ln w="3175">
            <a:solidFill>
              <a:schemeClr val="tx1"/>
            </a:solidFill>
          </a:ln>
        </p:spPr>
      </p:pic>
    </p:spTree>
    <p:extLst>
      <p:ext uri="{BB962C8B-B14F-4D97-AF65-F5344CB8AC3E}">
        <p14:creationId xmlns:p14="http://schemas.microsoft.com/office/powerpoint/2010/main" val="280240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6778350" y="1236273"/>
            <a:ext cx="4988583" cy="954107"/>
          </a:xfrm>
          <a:prstGeom prst="rect">
            <a:avLst/>
          </a:prstGeom>
          <a:noFill/>
        </p:spPr>
        <p:txBody>
          <a:bodyPr wrap="square" rtlCol="0">
            <a:spAutoFit/>
          </a:bodyPr>
          <a:lstStyle>
            <a:defPPr>
              <a:defRPr lang="es-CL"/>
            </a:defPPr>
            <a:lvl1pPr algn="just">
              <a:defRPr sz="1400"/>
            </a:lvl1pPr>
          </a:lstStyle>
          <a:p>
            <a:r>
              <a:rPr lang="es-CL" dirty="0"/>
              <a:t>La sala virtual cuenta con 4 herramientas que pueden ser utilizadas solo si el profesor lo permite. Las que se encuentran en la parte derecha de la pantalla, como se observa en la imagen adjunta.</a:t>
            </a:r>
          </a:p>
        </p:txBody>
      </p:sp>
      <p:pic>
        <p:nvPicPr>
          <p:cNvPr id="9226"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456" y="2579281"/>
            <a:ext cx="54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267" y="3484797"/>
            <a:ext cx="523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Imagen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838" y="4226788"/>
            <a:ext cx="530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Imagen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602" y="510260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7511142" y="2411664"/>
            <a:ext cx="4317319" cy="954107"/>
          </a:xfrm>
          <a:prstGeom prst="rect">
            <a:avLst/>
          </a:prstGeom>
          <a:noFill/>
        </p:spPr>
        <p:txBody>
          <a:bodyPr wrap="square" rtlCol="0">
            <a:spAutoFit/>
          </a:bodyPr>
          <a:lstStyle>
            <a:defPPr>
              <a:defRPr lang="es-CL"/>
            </a:defPPr>
            <a:lvl1pPr algn="just">
              <a:defRPr sz="1400"/>
            </a:lvl1pPr>
          </a:lstStyle>
          <a:p>
            <a:r>
              <a:rPr lang="es-419" dirty="0"/>
              <a:t>Al hacer clic sobre este ícono, se desprenderán diferentes opciones, como por ejemplo destacar un título (texto, línea, elipse, triángulo, rectángulo, lápiz, panorama).</a:t>
            </a:r>
          </a:p>
        </p:txBody>
      </p:sp>
      <p:sp>
        <p:nvSpPr>
          <p:cNvPr id="13" name="CuadroTexto 12"/>
          <p:cNvSpPr txBox="1"/>
          <p:nvPr/>
        </p:nvSpPr>
        <p:spPr>
          <a:xfrm>
            <a:off x="7511142" y="3237134"/>
            <a:ext cx="4235540" cy="738664"/>
          </a:xfrm>
          <a:prstGeom prst="rect">
            <a:avLst/>
          </a:prstGeom>
          <a:noFill/>
        </p:spPr>
        <p:txBody>
          <a:bodyPr wrap="square" rtlCol="0">
            <a:spAutoFit/>
          </a:bodyPr>
          <a:lstStyle>
            <a:defPPr>
              <a:defRPr lang="es-CL"/>
            </a:defPPr>
            <a:lvl1pPr algn="just">
              <a:defRPr sz="1400"/>
            </a:lvl1pPr>
          </a:lstStyle>
          <a:p>
            <a:endParaRPr lang="es-419" dirty="0"/>
          </a:p>
          <a:p>
            <a:r>
              <a:rPr lang="es-419" dirty="0"/>
              <a:t>Se utiliza para deshacer las anotaciones realizadas con la funcionalidad anterior. </a:t>
            </a:r>
          </a:p>
        </p:txBody>
      </p:sp>
      <p:sp>
        <p:nvSpPr>
          <p:cNvPr id="23" name="CuadroTexto 22"/>
          <p:cNvSpPr txBox="1"/>
          <p:nvPr/>
        </p:nvSpPr>
        <p:spPr>
          <a:xfrm>
            <a:off x="7511142" y="4213170"/>
            <a:ext cx="4191461" cy="523220"/>
          </a:xfrm>
          <a:prstGeom prst="rect">
            <a:avLst/>
          </a:prstGeom>
          <a:noFill/>
        </p:spPr>
        <p:txBody>
          <a:bodyPr wrap="square" rtlCol="0">
            <a:spAutoFit/>
          </a:bodyPr>
          <a:lstStyle>
            <a:defPPr>
              <a:defRPr lang="es-CL"/>
            </a:defPPr>
            <a:lvl1pPr algn="just">
              <a:defRPr sz="1400"/>
            </a:lvl1pPr>
          </a:lstStyle>
          <a:p>
            <a:r>
              <a:rPr lang="es-419" dirty="0"/>
              <a:t>Esta herramienta sirve para eliminar todas las anotaciones realizadas.</a:t>
            </a:r>
          </a:p>
        </p:txBody>
      </p:sp>
      <p:sp>
        <p:nvSpPr>
          <p:cNvPr id="24" name="CuadroTexto 23"/>
          <p:cNvSpPr txBox="1"/>
          <p:nvPr/>
        </p:nvSpPr>
        <p:spPr>
          <a:xfrm>
            <a:off x="7575520" y="4977085"/>
            <a:ext cx="4002116" cy="738664"/>
          </a:xfrm>
          <a:prstGeom prst="rect">
            <a:avLst/>
          </a:prstGeom>
          <a:noFill/>
        </p:spPr>
        <p:txBody>
          <a:bodyPr wrap="square" rtlCol="0">
            <a:spAutoFit/>
          </a:bodyPr>
          <a:lstStyle>
            <a:defPPr>
              <a:defRPr lang="es-CL"/>
            </a:defPPr>
            <a:lvl1pPr algn="just">
              <a:defRPr sz="1400"/>
            </a:lvl1pPr>
          </a:lstStyle>
          <a:p>
            <a:r>
              <a:rPr lang="es-419" dirty="0"/>
              <a:t>Activa el modo multiusuario de pizarra, o sea, permite que los participantes también utilicen todas las herramientas antes mencionadas. </a:t>
            </a:r>
          </a:p>
        </p:txBody>
      </p:sp>
      <p:pic>
        <p:nvPicPr>
          <p:cNvPr id="21" name="Imagen 20"/>
          <p:cNvPicPr>
            <a:picLocks noChangeAspect="1"/>
          </p:cNvPicPr>
          <p:nvPr/>
        </p:nvPicPr>
        <p:blipFill>
          <a:blip r:embed="rId7"/>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33</a:t>
            </a:fld>
            <a:endParaRPr lang="es-CL"/>
          </a:p>
        </p:txBody>
      </p:sp>
      <p:sp>
        <p:nvSpPr>
          <p:cNvPr id="17" name="CuadroTexto 2"/>
          <p:cNvSpPr txBox="1">
            <a:spLocks noChangeArrowheads="1"/>
          </p:cNvSpPr>
          <p:nvPr/>
        </p:nvSpPr>
        <p:spPr bwMode="auto">
          <a:xfrm>
            <a:off x="6778350" y="902138"/>
            <a:ext cx="3184997"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3" name="Imagen 2" descr="Captura de pantalla de la sala BBB."/>
          <p:cNvPicPr>
            <a:picLocks noChangeAspect="1"/>
          </p:cNvPicPr>
          <p:nvPr/>
        </p:nvPicPr>
        <p:blipFill>
          <a:blip r:embed="rId8"/>
          <a:stretch>
            <a:fillRect/>
          </a:stretch>
        </p:blipFill>
        <p:spPr>
          <a:xfrm>
            <a:off x="481460" y="1280453"/>
            <a:ext cx="5240071" cy="4600575"/>
          </a:xfrm>
          <a:prstGeom prst="rect">
            <a:avLst/>
          </a:prstGeom>
        </p:spPr>
      </p:pic>
    </p:spTree>
    <p:extLst>
      <p:ext uri="{BB962C8B-B14F-4D97-AF65-F5344CB8AC3E}">
        <p14:creationId xmlns:p14="http://schemas.microsoft.com/office/powerpoint/2010/main" val="366576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6805748" y="1393168"/>
            <a:ext cx="5133702" cy="954107"/>
          </a:xfrm>
          <a:prstGeom prst="rect">
            <a:avLst/>
          </a:prstGeom>
          <a:noFill/>
        </p:spPr>
        <p:txBody>
          <a:bodyPr wrap="square" rtlCol="0">
            <a:spAutoFit/>
          </a:bodyPr>
          <a:lstStyle>
            <a:defPPr>
              <a:defRPr lang="es-CL"/>
            </a:defPPr>
            <a:lvl1pPr algn="just">
              <a:defRPr sz="1400"/>
            </a:lvl1pPr>
          </a:lstStyle>
          <a:p>
            <a:r>
              <a:rPr lang="es-CL" dirty="0"/>
              <a:t>Para descargar la presentación, debes hacer un clic en el ícono universal de descarga, como una flecha hacia abajo, el que aparece destacado en la imagen adjunta, lo que permitirá la descarga del documento original en tu dispositivo.</a:t>
            </a:r>
          </a:p>
        </p:txBody>
      </p:sp>
      <p:pic>
        <p:nvPicPr>
          <p:cNvPr id="21" name="Imagen 20"/>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34</a:t>
            </a:fld>
            <a:endParaRPr lang="es-CL"/>
          </a:p>
        </p:txBody>
      </p:sp>
      <p:sp>
        <p:nvSpPr>
          <p:cNvPr id="10" name="CuadroTexto 2">
            <a:extLst>
              <a:ext uri="{FF2B5EF4-FFF2-40B4-BE49-F238E27FC236}">
                <a16:creationId xmlns:a16="http://schemas.microsoft.com/office/drawing/2014/main" id="{2E30BFCF-62EC-4944-BE22-85ABF4BFCE30}"/>
              </a:ext>
            </a:extLst>
          </p:cNvPr>
          <p:cNvSpPr txBox="1">
            <a:spLocks noChangeArrowheads="1"/>
          </p:cNvSpPr>
          <p:nvPr/>
        </p:nvSpPr>
        <p:spPr bwMode="auto">
          <a:xfrm>
            <a:off x="6805748" y="955861"/>
            <a:ext cx="5029201"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3" name="Imagen 2" descr="Captura de pantalla que muestra  como descargar la presentación."/>
          <p:cNvPicPr>
            <a:picLocks noChangeAspect="1"/>
          </p:cNvPicPr>
          <p:nvPr/>
        </p:nvPicPr>
        <p:blipFill>
          <a:blip r:embed="rId3"/>
          <a:stretch>
            <a:fillRect/>
          </a:stretch>
        </p:blipFill>
        <p:spPr>
          <a:xfrm>
            <a:off x="481460" y="1413686"/>
            <a:ext cx="5629275" cy="3525779"/>
          </a:xfrm>
          <a:prstGeom prst="rect">
            <a:avLst/>
          </a:prstGeom>
          <a:ln w="3175">
            <a:solidFill>
              <a:schemeClr val="tx1"/>
            </a:solidFill>
          </a:ln>
        </p:spPr>
      </p:pic>
    </p:spTree>
    <p:extLst>
      <p:ext uri="{BB962C8B-B14F-4D97-AF65-F5344CB8AC3E}">
        <p14:creationId xmlns:p14="http://schemas.microsoft.com/office/powerpoint/2010/main" val="362190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6766014" y="1427034"/>
            <a:ext cx="5108122" cy="1384995"/>
          </a:xfrm>
          <a:prstGeom prst="rect">
            <a:avLst/>
          </a:prstGeom>
          <a:noFill/>
        </p:spPr>
        <p:txBody>
          <a:bodyPr wrap="square" rtlCol="0">
            <a:spAutoFit/>
          </a:bodyPr>
          <a:lstStyle>
            <a:defPPr>
              <a:defRPr lang="es-CL"/>
            </a:defPPr>
            <a:lvl1pPr algn="just">
              <a:defRPr sz="1400"/>
            </a:lvl1pPr>
          </a:lstStyle>
          <a:p>
            <a:r>
              <a:rPr lang="es-CL" dirty="0"/>
              <a:t>Al ingresar al ícono de BBB podrás revisar en la parte superior el listado de grabaciones de las sesiones, en caso de que estén disponibles para su revisión.</a:t>
            </a:r>
          </a:p>
          <a:p>
            <a:endParaRPr lang="es-CL" dirty="0"/>
          </a:p>
          <a:p>
            <a:r>
              <a:rPr lang="es-CL" dirty="0"/>
              <a:t>Para visualizar las clases grabadas en BBB, deberás hacer un clic encima del recuadro gris que dice </a:t>
            </a:r>
            <a:r>
              <a:rPr lang="es-CL" b="1" dirty="0"/>
              <a:t>“presentación”.</a:t>
            </a:r>
          </a:p>
        </p:txBody>
      </p:sp>
      <p:pic>
        <p:nvPicPr>
          <p:cNvPr id="21" name="Imagen 20"/>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35</a:t>
            </a:fld>
            <a:endParaRPr lang="es-CL" dirty="0"/>
          </a:p>
        </p:txBody>
      </p:sp>
      <p:sp>
        <p:nvSpPr>
          <p:cNvPr id="10" name="CuadroTexto 2"/>
          <p:cNvSpPr txBox="1">
            <a:spLocks noChangeArrowheads="1"/>
          </p:cNvSpPr>
          <p:nvPr/>
        </p:nvSpPr>
        <p:spPr bwMode="auto">
          <a:xfrm>
            <a:off x="6766014" y="916994"/>
            <a:ext cx="4339591"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3" name="Imagen 2" descr="Captura de pantalla de grabaciones. "/>
          <p:cNvPicPr>
            <a:picLocks noChangeAspect="1"/>
          </p:cNvPicPr>
          <p:nvPr/>
        </p:nvPicPr>
        <p:blipFill>
          <a:blip r:embed="rId3"/>
          <a:stretch>
            <a:fillRect/>
          </a:stretch>
        </p:blipFill>
        <p:spPr>
          <a:xfrm>
            <a:off x="481460" y="1255548"/>
            <a:ext cx="5648325" cy="3577709"/>
          </a:xfrm>
          <a:prstGeom prst="rect">
            <a:avLst/>
          </a:prstGeom>
          <a:ln w="3175">
            <a:solidFill>
              <a:schemeClr val="tx1"/>
            </a:solidFill>
          </a:ln>
        </p:spPr>
      </p:pic>
    </p:spTree>
    <p:extLst>
      <p:ext uri="{BB962C8B-B14F-4D97-AF65-F5344CB8AC3E}">
        <p14:creationId xmlns:p14="http://schemas.microsoft.com/office/powerpoint/2010/main" val="122391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6818812" y="1589430"/>
            <a:ext cx="5068388" cy="1600438"/>
          </a:xfrm>
          <a:prstGeom prst="rect">
            <a:avLst/>
          </a:prstGeom>
          <a:noFill/>
        </p:spPr>
        <p:txBody>
          <a:bodyPr wrap="square" rtlCol="0">
            <a:spAutoFit/>
          </a:bodyPr>
          <a:lstStyle>
            <a:defPPr>
              <a:defRPr lang="es-CL"/>
            </a:defPPr>
            <a:lvl1pPr algn="just">
              <a:defRPr sz="1400"/>
            </a:lvl1pPr>
          </a:lstStyle>
          <a:p>
            <a:r>
              <a:rPr lang="es-CL" dirty="0"/>
              <a:t>El chat público y privado; te permitirá enviar mensaje a otros participantes o directamente al tutor, y se indica como vista principal el chat público. </a:t>
            </a:r>
          </a:p>
          <a:p>
            <a:endParaRPr lang="es-CL" dirty="0"/>
          </a:p>
          <a:p>
            <a:r>
              <a:rPr lang="es-CL" dirty="0"/>
              <a:t>Para activar el chat privado, debes seleccionar a un usuario de la lista de costado izquierdo y hacer clic derecho y seleccionar chat privado.</a:t>
            </a:r>
          </a:p>
        </p:txBody>
      </p:sp>
      <p:sp>
        <p:nvSpPr>
          <p:cNvPr id="19" name="CuadroTexto 18"/>
          <p:cNvSpPr txBox="1"/>
          <p:nvPr/>
        </p:nvSpPr>
        <p:spPr>
          <a:xfrm>
            <a:off x="6827517" y="3487614"/>
            <a:ext cx="4339591" cy="523220"/>
          </a:xfrm>
          <a:prstGeom prst="rect">
            <a:avLst/>
          </a:prstGeom>
          <a:noFill/>
        </p:spPr>
        <p:txBody>
          <a:bodyPr wrap="square" rtlCol="0">
            <a:spAutoFit/>
          </a:bodyPr>
          <a:lstStyle>
            <a:defPPr>
              <a:defRPr lang="es-CL"/>
            </a:defPPr>
            <a:lvl1pPr algn="just">
              <a:defRPr sz="1400"/>
            </a:lvl1pPr>
          </a:lstStyle>
          <a:p>
            <a:r>
              <a:rPr lang="es-CL" dirty="0"/>
              <a:t>Las “</a:t>
            </a:r>
            <a:r>
              <a:rPr lang="es-CL" b="1" dirty="0"/>
              <a:t>Notas compartidas”, </a:t>
            </a:r>
            <a:r>
              <a:rPr lang="es-CL" dirty="0"/>
              <a:t>permitirán tanto al participante como el tutor ingresar información.</a:t>
            </a:r>
          </a:p>
        </p:txBody>
      </p:sp>
      <p:pic>
        <p:nvPicPr>
          <p:cNvPr id="21" name="Imagen 20"/>
          <p:cNvPicPr>
            <a:picLocks noChangeAspect="1"/>
          </p:cNvPicPr>
          <p:nvPr/>
        </p:nvPicPr>
        <p:blipFill>
          <a:blip r:embed="rId3"/>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36</a:t>
            </a:fld>
            <a:endParaRPr lang="es-CL"/>
          </a:p>
        </p:txBody>
      </p:sp>
      <p:sp>
        <p:nvSpPr>
          <p:cNvPr id="13" name="CuadroTexto 2"/>
          <p:cNvSpPr txBox="1">
            <a:spLocks noChangeArrowheads="1"/>
          </p:cNvSpPr>
          <p:nvPr/>
        </p:nvSpPr>
        <p:spPr bwMode="auto">
          <a:xfrm>
            <a:off x="6827518" y="953130"/>
            <a:ext cx="4339592"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4" name="Imagen 3" descr="Captura de pantalla de funcionalidad del chat."/>
          <p:cNvPicPr>
            <a:picLocks noChangeAspect="1"/>
          </p:cNvPicPr>
          <p:nvPr/>
        </p:nvPicPr>
        <p:blipFill>
          <a:blip r:embed="rId4"/>
          <a:stretch>
            <a:fillRect/>
          </a:stretch>
        </p:blipFill>
        <p:spPr>
          <a:xfrm>
            <a:off x="2142309" y="1330593"/>
            <a:ext cx="3944982" cy="4965425"/>
          </a:xfrm>
          <a:prstGeom prst="rect">
            <a:avLst/>
          </a:prstGeom>
          <a:ln w="3175">
            <a:solidFill>
              <a:schemeClr val="tx1"/>
            </a:solidFill>
          </a:ln>
        </p:spPr>
      </p:pic>
    </p:spTree>
    <p:extLst>
      <p:ext uri="{BB962C8B-B14F-4D97-AF65-F5344CB8AC3E}">
        <p14:creationId xmlns:p14="http://schemas.microsoft.com/office/powerpoint/2010/main" val="86238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6786155" y="1534164"/>
            <a:ext cx="5003074" cy="738664"/>
          </a:xfrm>
          <a:prstGeom prst="rect">
            <a:avLst/>
          </a:prstGeom>
          <a:noFill/>
        </p:spPr>
        <p:txBody>
          <a:bodyPr wrap="square" rtlCol="0">
            <a:spAutoFit/>
          </a:bodyPr>
          <a:lstStyle>
            <a:defPPr>
              <a:defRPr lang="es-CL"/>
            </a:defPPr>
            <a:lvl1pPr algn="just">
              <a:defRPr sz="1400"/>
            </a:lvl1pPr>
          </a:lstStyle>
          <a:p>
            <a:r>
              <a:rPr lang="es-CL" dirty="0"/>
              <a:t>A su vez, en el menú “</a:t>
            </a:r>
            <a:r>
              <a:rPr lang="es-CL" b="1" dirty="0"/>
              <a:t>Usuarios</a:t>
            </a:r>
            <a:r>
              <a:rPr lang="es-CL" dirty="0"/>
              <a:t>” aparecerán todos los participantes conectados. Al hacer clic en el ícono de engranaje podrás realizar la acción </a:t>
            </a:r>
            <a:r>
              <a:rPr lang="es-CL" b="1" dirty="0"/>
              <a:t>“Establecer estado”</a:t>
            </a:r>
          </a:p>
        </p:txBody>
      </p:sp>
      <p:sp>
        <p:nvSpPr>
          <p:cNvPr id="15" name="CuadroTexto 14"/>
          <p:cNvSpPr txBox="1"/>
          <p:nvPr/>
        </p:nvSpPr>
        <p:spPr>
          <a:xfrm>
            <a:off x="6740435" y="2512831"/>
            <a:ext cx="5094514" cy="1384995"/>
          </a:xfrm>
          <a:prstGeom prst="rect">
            <a:avLst/>
          </a:prstGeom>
          <a:noFill/>
        </p:spPr>
        <p:txBody>
          <a:bodyPr wrap="square" rtlCol="0">
            <a:spAutoFit/>
          </a:bodyPr>
          <a:lstStyle>
            <a:defPPr>
              <a:defRPr lang="es-CL"/>
            </a:defPPr>
            <a:lvl1pPr algn="just">
              <a:defRPr sz="1400"/>
            </a:lvl1pPr>
          </a:lstStyle>
          <a:p>
            <a:r>
              <a:rPr lang="es-CL" dirty="0"/>
              <a:t>Al establecer tu estado, puedes utilizar todos estos íconos, como por ejemplo “</a:t>
            </a:r>
            <a:r>
              <a:rPr lang="es-CL" b="1" dirty="0"/>
              <a:t>Alzar</a:t>
            </a:r>
            <a:r>
              <a:rPr lang="es-CL" dirty="0"/>
              <a:t>” en caso de tener una duda o pregunta, o un estado de “Ausente” si has tenido que ausentarte temporalmente.</a:t>
            </a:r>
          </a:p>
          <a:p>
            <a:endParaRPr lang="es-CL" dirty="0"/>
          </a:p>
          <a:p>
            <a:r>
              <a:rPr lang="es-CL" dirty="0"/>
              <a:t>También puedes reaccionar con diversos estados, a la clase que se esté dictando, como </a:t>
            </a:r>
            <a:r>
              <a:rPr lang="es-CL" b="1" dirty="0"/>
              <a:t>“aplausos”, “señal de aprobación”, </a:t>
            </a:r>
            <a:r>
              <a:rPr lang="es-CL" dirty="0"/>
              <a:t>entre otros</a:t>
            </a:r>
          </a:p>
        </p:txBody>
      </p:sp>
      <p:pic>
        <p:nvPicPr>
          <p:cNvPr id="25" name="Imagen 24"/>
          <p:cNvPicPr>
            <a:picLocks noChangeAspect="1"/>
          </p:cNvPicPr>
          <p:nvPr/>
        </p:nvPicPr>
        <p:blipFill>
          <a:blip r:embed="rId2"/>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37</a:t>
            </a:fld>
            <a:endParaRPr lang="es-CL"/>
          </a:p>
        </p:txBody>
      </p:sp>
      <p:sp>
        <p:nvSpPr>
          <p:cNvPr id="13" name="CuadroTexto 2"/>
          <p:cNvSpPr txBox="1">
            <a:spLocks noChangeArrowheads="1"/>
          </p:cNvSpPr>
          <p:nvPr/>
        </p:nvSpPr>
        <p:spPr bwMode="auto">
          <a:xfrm>
            <a:off x="6831875" y="955607"/>
            <a:ext cx="4521926" cy="338554"/>
          </a:xfrm>
          <a:prstGeom prst="rect">
            <a:avLst/>
          </a:prstGeom>
          <a:noFill/>
        </p:spPr>
        <p:txBody>
          <a:bodyPr wrap="square" rtlCol="0">
            <a:spAutoFit/>
          </a:bodyPr>
          <a:lstStyle>
            <a:defPPr>
              <a:defRPr lang="es-CL"/>
            </a:defPPr>
            <a:lvl1pPr>
              <a:defRPr sz="1600" b="1">
                <a:solidFill>
                  <a:srgbClr val="5DA899"/>
                </a:solidFill>
              </a:defRPr>
            </a:lvl1pPr>
          </a:lstStyle>
          <a:p>
            <a:r>
              <a:rPr lang="es-419" altLang="es-419" dirty="0"/>
              <a:t>6. BIGBLUEBUTTON</a:t>
            </a:r>
          </a:p>
        </p:txBody>
      </p:sp>
      <p:pic>
        <p:nvPicPr>
          <p:cNvPr id="5" name="Imagen 4" descr="Captura de pantalla de funcionalidad del usuario en cuanto a estados e interacciones."/>
          <p:cNvPicPr>
            <a:picLocks noChangeAspect="1"/>
          </p:cNvPicPr>
          <p:nvPr/>
        </p:nvPicPr>
        <p:blipFill>
          <a:blip r:embed="rId3"/>
          <a:stretch>
            <a:fillRect/>
          </a:stretch>
        </p:blipFill>
        <p:spPr>
          <a:xfrm>
            <a:off x="481460" y="1255548"/>
            <a:ext cx="5762625" cy="4504632"/>
          </a:xfrm>
          <a:prstGeom prst="rect">
            <a:avLst/>
          </a:prstGeom>
          <a:ln w="3175">
            <a:solidFill>
              <a:schemeClr val="tx1"/>
            </a:solidFill>
          </a:ln>
        </p:spPr>
      </p:pic>
    </p:spTree>
    <p:extLst>
      <p:ext uri="{BB962C8B-B14F-4D97-AF65-F5344CB8AC3E}">
        <p14:creationId xmlns:p14="http://schemas.microsoft.com/office/powerpoint/2010/main" val="268977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5C81"/>
        </a:solidFill>
        <a:effectLst/>
      </p:bgPr>
    </p:bg>
    <p:spTree>
      <p:nvGrpSpPr>
        <p:cNvPr id="1" name=""/>
        <p:cNvGrpSpPr/>
        <p:nvPr/>
      </p:nvGrpSpPr>
      <p:grpSpPr>
        <a:xfrm>
          <a:off x="0" y="0"/>
          <a:ext cx="0" cy="0"/>
          <a:chOff x="0" y="0"/>
          <a:chExt cx="0" cy="0"/>
        </a:xfrm>
      </p:grpSpPr>
      <p:pic>
        <p:nvPicPr>
          <p:cNvPr id="21" name="Imagen 20"/>
          <p:cNvPicPr>
            <a:picLocks noChangeAspect="1"/>
          </p:cNvPicPr>
          <p:nvPr/>
        </p:nvPicPr>
        <p:blipFill>
          <a:blip r:embed="rId3"/>
          <a:stretch>
            <a:fillRect/>
          </a:stretch>
        </p:blipFill>
        <p:spPr>
          <a:xfrm>
            <a:off x="481460" y="0"/>
            <a:ext cx="1059957" cy="181308"/>
          </a:xfrm>
          <a:prstGeom prst="rect">
            <a:avLst/>
          </a:prstGeom>
        </p:spPr>
      </p:pic>
      <p:sp>
        <p:nvSpPr>
          <p:cNvPr id="2" name="Marcador de número de diapositiva 1"/>
          <p:cNvSpPr>
            <a:spLocks noGrp="1"/>
          </p:cNvSpPr>
          <p:nvPr>
            <p:ph type="sldNum" sz="quarter" idx="12"/>
          </p:nvPr>
        </p:nvSpPr>
        <p:spPr/>
        <p:txBody>
          <a:bodyPr/>
          <a:lstStyle/>
          <a:p>
            <a:fld id="{202050ED-F0FF-49F2-A8FB-59B3E53442F7}" type="slidenum">
              <a:rPr lang="es-CL" smtClean="0"/>
              <a:t>38</a:t>
            </a:fld>
            <a:endParaRPr lang="es-CL"/>
          </a:p>
        </p:txBody>
      </p:sp>
      <p:sp>
        <p:nvSpPr>
          <p:cNvPr id="13" name="CuadroTexto 12"/>
          <p:cNvSpPr txBox="1"/>
          <p:nvPr/>
        </p:nvSpPr>
        <p:spPr>
          <a:xfrm>
            <a:off x="4969644" y="2812855"/>
            <a:ext cx="2313528" cy="461665"/>
          </a:xfrm>
          <a:prstGeom prst="rect">
            <a:avLst/>
          </a:prstGeom>
          <a:noFill/>
        </p:spPr>
        <p:txBody>
          <a:bodyPr wrap="square" rtlCol="0">
            <a:spAutoFit/>
          </a:bodyPr>
          <a:lstStyle/>
          <a:p>
            <a:r>
              <a:rPr lang="es-CL" sz="2400" b="1" dirty="0">
                <a:solidFill>
                  <a:schemeClr val="bg1"/>
                </a:solidFill>
              </a:rPr>
              <a:t>7. ANEXOS</a:t>
            </a:r>
          </a:p>
        </p:txBody>
      </p:sp>
    </p:spTree>
    <p:extLst>
      <p:ext uri="{BB962C8B-B14F-4D97-AF65-F5344CB8AC3E}">
        <p14:creationId xmlns:p14="http://schemas.microsoft.com/office/powerpoint/2010/main" val="312907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667897" y="1570009"/>
            <a:ext cx="4167052" cy="2677656"/>
          </a:xfrm>
          <a:prstGeom prst="rect">
            <a:avLst/>
          </a:prstGeom>
          <a:noFill/>
        </p:spPr>
        <p:txBody>
          <a:bodyPr wrap="square" rtlCol="0">
            <a:spAutoFit/>
          </a:bodyPr>
          <a:lstStyle/>
          <a:p>
            <a:pPr algn="just"/>
            <a:r>
              <a:rPr lang="es-CL" sz="1400" dirty="0"/>
              <a:t>Antes de ingresar en el Aula Digital, debes tener activa la Clave SENCE (CS). Esta clave es la que utilizaste previamente para postular a un curso del SENCE.</a:t>
            </a:r>
          </a:p>
          <a:p>
            <a:pPr algn="just"/>
            <a:endParaRPr lang="es-CL" sz="1400" dirty="0"/>
          </a:p>
          <a:p>
            <a:pPr algn="just"/>
            <a:r>
              <a:rPr lang="es-CL" sz="1400" dirty="0"/>
              <a:t>Para registrarse, actualizar información, cambiar contraseña y recuperar la Clave SENCE (CS), debes ingresar al  </a:t>
            </a:r>
            <a:r>
              <a:rPr lang="es-CL" sz="1400" dirty="0">
                <a:hlinkClick r:id="rId3"/>
              </a:rPr>
              <a:t>cus.sence.cl</a:t>
            </a:r>
            <a:r>
              <a:rPr lang="es-CL" sz="1400" dirty="0"/>
              <a:t> y seguir los pasos que se indican en la imagen adjunta.</a:t>
            </a:r>
          </a:p>
          <a:p>
            <a:pPr algn="just"/>
            <a:endParaRPr lang="es-ES" sz="1400" dirty="0"/>
          </a:p>
          <a:p>
            <a:pPr algn="just"/>
            <a:r>
              <a:rPr lang="es-ES" sz="1400" dirty="0"/>
              <a:t>Deberás completar todos los datos que se te solicitan y de esa forma, poder ingresar al curso en el que estás inscrito.</a:t>
            </a:r>
          </a:p>
        </p:txBody>
      </p:sp>
      <p:sp>
        <p:nvSpPr>
          <p:cNvPr id="14" name="CuadroTexto 13"/>
          <p:cNvSpPr txBox="1"/>
          <p:nvPr/>
        </p:nvSpPr>
        <p:spPr>
          <a:xfrm>
            <a:off x="7804909" y="753074"/>
            <a:ext cx="3895068" cy="584775"/>
          </a:xfrm>
          <a:prstGeom prst="rect">
            <a:avLst/>
          </a:prstGeom>
          <a:noFill/>
        </p:spPr>
        <p:txBody>
          <a:bodyPr wrap="square" rtlCol="0">
            <a:spAutoFit/>
          </a:bodyPr>
          <a:lstStyle>
            <a:defPPr>
              <a:defRPr lang="es-CL"/>
            </a:defPPr>
            <a:lvl1pPr>
              <a:defRPr sz="1600" b="1">
                <a:solidFill>
                  <a:srgbClr val="5DA899"/>
                </a:solidFill>
              </a:defRPr>
            </a:lvl1pPr>
          </a:lstStyle>
          <a:p>
            <a:r>
              <a:rPr lang="es-CL" dirty="0"/>
              <a:t>7. ACCESO A AULA DIGITAL </a:t>
            </a:r>
          </a:p>
          <a:p>
            <a:r>
              <a:rPr lang="es-CL" dirty="0"/>
              <a:t>Obtención Clave Sence (CS)</a:t>
            </a:r>
          </a:p>
        </p:txBody>
      </p:sp>
      <p:sp>
        <p:nvSpPr>
          <p:cNvPr id="8" name="Marcador de número de diapositiva 1">
            <a:extLst>
              <a:ext uri="{FF2B5EF4-FFF2-40B4-BE49-F238E27FC236}">
                <a16:creationId xmlns:a16="http://schemas.microsoft.com/office/drawing/2014/main" id="{36A62B52-183B-4FDB-953C-31C367C392D9}"/>
              </a:ext>
            </a:extLst>
          </p:cNvPr>
          <p:cNvSpPr>
            <a:spLocks noGrp="1"/>
          </p:cNvSpPr>
          <p:nvPr>
            <p:ph type="sldNum" sz="quarter" idx="12"/>
          </p:nvPr>
        </p:nvSpPr>
        <p:spPr>
          <a:xfrm>
            <a:off x="8610600" y="6356350"/>
            <a:ext cx="2743200" cy="365125"/>
          </a:xfrm>
        </p:spPr>
        <p:txBody>
          <a:bodyPr/>
          <a:lstStyle/>
          <a:p>
            <a:fld id="{202050ED-F0FF-49F2-A8FB-59B3E53442F7}" type="slidenum">
              <a:rPr lang="es-CL" smtClean="0"/>
              <a:t>39</a:t>
            </a:fld>
            <a:endParaRPr lang="es-CL" dirty="0"/>
          </a:p>
        </p:txBody>
      </p:sp>
      <p:pic>
        <p:nvPicPr>
          <p:cNvPr id="2" name="Imagen 1" descr="Captura de pantalla del registro para obtener la Clave SENCE (CS)."/>
          <p:cNvPicPr>
            <a:picLocks noChangeAspect="1"/>
          </p:cNvPicPr>
          <p:nvPr/>
        </p:nvPicPr>
        <p:blipFill rotWithShape="1">
          <a:blip r:embed="rId4"/>
          <a:srcRect r="1759" b="16742"/>
          <a:stretch/>
        </p:blipFill>
        <p:spPr>
          <a:xfrm>
            <a:off x="298895" y="1168124"/>
            <a:ext cx="7199185" cy="5370788"/>
          </a:xfrm>
          <a:prstGeom prst="rect">
            <a:avLst/>
          </a:prstGeom>
          <a:ln w="3175">
            <a:solidFill>
              <a:schemeClr val="tx1"/>
            </a:solidFill>
          </a:ln>
        </p:spPr>
      </p:pic>
    </p:spTree>
    <p:extLst>
      <p:ext uri="{BB962C8B-B14F-4D97-AF65-F5344CB8AC3E}">
        <p14:creationId xmlns:p14="http://schemas.microsoft.com/office/powerpoint/2010/main" val="409899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81460" y="0"/>
            <a:ext cx="1059957" cy="181308"/>
          </a:xfrm>
          <a:prstGeom prst="rect">
            <a:avLst/>
          </a:prstGeom>
        </p:spPr>
      </p:pic>
      <p:sp>
        <p:nvSpPr>
          <p:cNvPr id="8" name="CuadroTexto 7"/>
          <p:cNvSpPr txBox="1"/>
          <p:nvPr/>
        </p:nvSpPr>
        <p:spPr>
          <a:xfrm>
            <a:off x="7576457" y="1477151"/>
            <a:ext cx="4326787" cy="954107"/>
          </a:xfrm>
          <a:prstGeom prst="rect">
            <a:avLst/>
          </a:prstGeom>
          <a:noFill/>
        </p:spPr>
        <p:txBody>
          <a:bodyPr wrap="square" rtlCol="0">
            <a:spAutoFit/>
          </a:bodyPr>
          <a:lstStyle>
            <a:defPPr>
              <a:defRPr lang="es-CL"/>
            </a:defPPr>
            <a:lvl1pPr algn="just">
              <a:defRPr sz="1100">
                <a:latin typeface="gobCL" pitchFamily="50" charset="0"/>
              </a:defRPr>
            </a:lvl1pPr>
          </a:lstStyle>
          <a:p>
            <a:r>
              <a:rPr lang="es-CL" sz="1400" dirty="0">
                <a:latin typeface="+mn-lt"/>
              </a:rPr>
              <a:t>Como primer paso, para acceder a la plataforma de Aula Digital SENCE, se debe ingresar al siguiente enlace </a:t>
            </a:r>
            <a:r>
              <a:rPr lang="es-CL" sz="1400" dirty="0">
                <a:latin typeface="+mn-lt"/>
                <a:hlinkClick r:id="rId3"/>
              </a:rPr>
              <a:t>https://auladigital.sence.cl/</a:t>
            </a:r>
            <a:endParaRPr lang="es-CL" sz="1400" dirty="0">
              <a:latin typeface="+mn-lt"/>
            </a:endParaRPr>
          </a:p>
          <a:p>
            <a:endParaRPr lang="es-CL" sz="1400" dirty="0">
              <a:latin typeface="+mn-lt"/>
            </a:endParaRPr>
          </a:p>
        </p:txBody>
      </p:sp>
      <p:sp>
        <p:nvSpPr>
          <p:cNvPr id="2" name="Marcador de número de diapositiva 1"/>
          <p:cNvSpPr>
            <a:spLocks noGrp="1"/>
          </p:cNvSpPr>
          <p:nvPr>
            <p:ph type="sldNum" sz="quarter" idx="12"/>
          </p:nvPr>
        </p:nvSpPr>
        <p:spPr/>
        <p:txBody>
          <a:bodyPr/>
          <a:lstStyle/>
          <a:p>
            <a:fld id="{202050ED-F0FF-49F2-A8FB-59B3E53442F7}" type="slidenum">
              <a:rPr lang="es-CL" smtClean="0"/>
              <a:t>4</a:t>
            </a:fld>
            <a:endParaRPr lang="es-CL"/>
          </a:p>
        </p:txBody>
      </p:sp>
      <p:sp>
        <p:nvSpPr>
          <p:cNvPr id="19" name="CuadroTexto 18"/>
          <p:cNvSpPr txBox="1"/>
          <p:nvPr/>
        </p:nvSpPr>
        <p:spPr>
          <a:xfrm>
            <a:off x="7576457" y="941606"/>
            <a:ext cx="4056994" cy="338554"/>
          </a:xfrm>
          <a:prstGeom prst="rect">
            <a:avLst/>
          </a:prstGeom>
          <a:noFill/>
        </p:spPr>
        <p:txBody>
          <a:bodyPr wrap="square" rtlCol="0">
            <a:spAutoFit/>
          </a:bodyPr>
          <a:lstStyle>
            <a:defPPr>
              <a:defRPr lang="es-CL"/>
            </a:defPPr>
            <a:lvl1pPr>
              <a:defRPr b="1">
                <a:solidFill>
                  <a:srgbClr val="5DA899"/>
                </a:solidFill>
              </a:defRPr>
            </a:lvl1pPr>
          </a:lstStyle>
          <a:p>
            <a:r>
              <a:rPr lang="es-CL" sz="1600" dirty="0"/>
              <a:t>1. ACCESO A AULA DIGITAL </a:t>
            </a:r>
          </a:p>
        </p:txBody>
      </p:sp>
      <p:pic>
        <p:nvPicPr>
          <p:cNvPr id="6" name="Imagen 5">
            <a:extLst>
              <a:ext uri="{FF2B5EF4-FFF2-40B4-BE49-F238E27FC236}">
                <a16:creationId xmlns:a16="http://schemas.microsoft.com/office/drawing/2014/main" id="{0D719046-56E5-4014-BDE0-D093F5CC898C}"/>
              </a:ext>
            </a:extLst>
          </p:cNvPr>
          <p:cNvPicPr>
            <a:picLocks noChangeAspect="1"/>
          </p:cNvPicPr>
          <p:nvPr/>
        </p:nvPicPr>
        <p:blipFill>
          <a:blip r:embed="rId4"/>
          <a:stretch>
            <a:fillRect/>
          </a:stretch>
        </p:blipFill>
        <p:spPr>
          <a:xfrm>
            <a:off x="481460" y="1280160"/>
            <a:ext cx="7094997" cy="3537167"/>
          </a:xfrm>
          <a:prstGeom prst="rect">
            <a:avLst/>
          </a:prstGeom>
        </p:spPr>
      </p:pic>
    </p:spTree>
    <p:extLst>
      <p:ext uri="{BB962C8B-B14F-4D97-AF65-F5344CB8AC3E}">
        <p14:creationId xmlns:p14="http://schemas.microsoft.com/office/powerpoint/2010/main" val="2112379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63394" y="1524258"/>
            <a:ext cx="4323806" cy="3754874"/>
          </a:xfrm>
          <a:prstGeom prst="rect">
            <a:avLst/>
          </a:prstGeom>
          <a:noFill/>
        </p:spPr>
        <p:txBody>
          <a:bodyPr wrap="square" rtlCol="0">
            <a:spAutoFit/>
          </a:bodyPr>
          <a:lstStyle/>
          <a:p>
            <a:pPr algn="just"/>
            <a:r>
              <a:rPr lang="es-CL" sz="1400" dirty="0"/>
              <a:t>Para terminar la inscripción de la Clave SENCE (CS), recibirás un correo electrónico a la casilla que indicaste. </a:t>
            </a:r>
          </a:p>
          <a:p>
            <a:pPr algn="just"/>
            <a:endParaRPr lang="es-CL" sz="1400" dirty="0">
              <a:highlight>
                <a:srgbClr val="FFFF00"/>
              </a:highlight>
            </a:endParaRPr>
          </a:p>
          <a:p>
            <a:pPr algn="just"/>
            <a:r>
              <a:rPr lang="es-CL" sz="1400" dirty="0"/>
              <a:t>En el correo encontrarás tu Clave SENCE  (CS) que ya registraste en el proceso anterior.</a:t>
            </a:r>
            <a:endParaRPr lang="es-CL" sz="1400" dirty="0">
              <a:highlight>
                <a:srgbClr val="FFFF00"/>
              </a:highlight>
              <a:latin typeface="gobCL" pitchFamily="50" charset="0"/>
            </a:endParaRPr>
          </a:p>
          <a:p>
            <a:pPr algn="just"/>
            <a:endParaRPr lang="es-CL" sz="1400" dirty="0"/>
          </a:p>
          <a:p>
            <a:pPr algn="just"/>
            <a:r>
              <a:rPr lang="es-CL" sz="1400" dirty="0"/>
              <a:t>En caso de olvidar tu Clave SENCE CS, la recuperacion se hará al correo que registraste.</a:t>
            </a:r>
            <a:r>
              <a:rPr lang="es-CL" sz="1400" dirty="0">
                <a:highlight>
                  <a:srgbClr val="FFFF00"/>
                </a:highlight>
                <a:latin typeface="gobCL" pitchFamily="50" charset="0"/>
              </a:rPr>
              <a:t> </a:t>
            </a:r>
          </a:p>
          <a:p>
            <a:pPr algn="just"/>
            <a:endParaRPr lang="es-CL" sz="1400" dirty="0">
              <a:highlight>
                <a:srgbClr val="FFFF00"/>
              </a:highlight>
              <a:latin typeface="gobCL" pitchFamily="50" charset="0"/>
            </a:endParaRPr>
          </a:p>
          <a:p>
            <a:pPr algn="just"/>
            <a:r>
              <a:rPr lang="es-ES" sz="1400" b="1" dirty="0"/>
              <a:t>IMPORTANTE:</a:t>
            </a:r>
            <a:r>
              <a:rPr lang="es-ES" sz="1400" dirty="0"/>
              <a:t> no compartas tu </a:t>
            </a:r>
            <a:r>
              <a:rPr lang="es-CL" sz="1400" dirty="0"/>
              <a:t>Clave SENCE CS</a:t>
            </a:r>
            <a:r>
              <a:rPr lang="es-ES" sz="1400" dirty="0"/>
              <a:t>, es intransferible y personal. No se debe enviar a terceras personas por ningún medio digital o físico. Nadie puede exigirte la entrega de esta clave.</a:t>
            </a:r>
          </a:p>
          <a:p>
            <a:pPr algn="just"/>
            <a:endParaRPr lang="es-ES" sz="1400" dirty="0">
              <a:highlight>
                <a:srgbClr val="FFFF00"/>
              </a:highlight>
              <a:latin typeface="gobCL" pitchFamily="50" charset="0"/>
            </a:endParaRPr>
          </a:p>
          <a:p>
            <a:pPr algn="just"/>
            <a:r>
              <a:rPr lang="es-ES" sz="1400" dirty="0"/>
              <a:t>Desde aquí en adelante, se entenderá que usted tiene creada la Clave</a:t>
            </a:r>
            <a:r>
              <a:rPr lang="es-ES" sz="1400" b="1" dirty="0"/>
              <a:t> SENCE </a:t>
            </a:r>
            <a:r>
              <a:rPr lang="es-ES" sz="1400" dirty="0"/>
              <a:t>para poder iniciar sesión en Aula Digital.</a:t>
            </a:r>
            <a:endParaRPr lang="es-CL" sz="1400" dirty="0"/>
          </a:p>
        </p:txBody>
      </p:sp>
      <p:sp>
        <p:nvSpPr>
          <p:cNvPr id="8" name="Marcador de número de diapositiva 1">
            <a:extLst>
              <a:ext uri="{FF2B5EF4-FFF2-40B4-BE49-F238E27FC236}">
                <a16:creationId xmlns:a16="http://schemas.microsoft.com/office/drawing/2014/main" id="{36A62B52-183B-4FDB-953C-31C367C392D9}"/>
              </a:ext>
            </a:extLst>
          </p:cNvPr>
          <p:cNvSpPr>
            <a:spLocks noGrp="1"/>
          </p:cNvSpPr>
          <p:nvPr>
            <p:ph type="sldNum" sz="quarter" idx="12"/>
          </p:nvPr>
        </p:nvSpPr>
        <p:spPr>
          <a:xfrm>
            <a:off x="8610600" y="6356350"/>
            <a:ext cx="2743200" cy="365125"/>
          </a:xfrm>
        </p:spPr>
        <p:txBody>
          <a:bodyPr/>
          <a:lstStyle/>
          <a:p>
            <a:fld id="{202050ED-F0FF-49F2-A8FB-59B3E53442F7}" type="slidenum">
              <a:rPr lang="es-CL" smtClean="0"/>
              <a:t>40</a:t>
            </a:fld>
            <a:endParaRPr lang="es-CL" dirty="0"/>
          </a:p>
        </p:txBody>
      </p:sp>
      <p:sp>
        <p:nvSpPr>
          <p:cNvPr id="9" name="CuadroTexto 8"/>
          <p:cNvSpPr txBox="1"/>
          <p:nvPr/>
        </p:nvSpPr>
        <p:spPr>
          <a:xfrm>
            <a:off x="7563394" y="753074"/>
            <a:ext cx="4136583" cy="584775"/>
          </a:xfrm>
          <a:prstGeom prst="rect">
            <a:avLst/>
          </a:prstGeom>
          <a:noFill/>
        </p:spPr>
        <p:txBody>
          <a:bodyPr wrap="square" rtlCol="0">
            <a:spAutoFit/>
          </a:bodyPr>
          <a:lstStyle>
            <a:defPPr>
              <a:defRPr lang="es-CL"/>
            </a:defPPr>
            <a:lvl1pPr>
              <a:defRPr sz="1600" b="1">
                <a:solidFill>
                  <a:srgbClr val="5DA899"/>
                </a:solidFill>
              </a:defRPr>
            </a:lvl1pPr>
          </a:lstStyle>
          <a:p>
            <a:r>
              <a:rPr lang="es-CL" dirty="0"/>
              <a:t>7. ACCESO A AULA DIGITAL </a:t>
            </a:r>
          </a:p>
          <a:p>
            <a:r>
              <a:rPr lang="es-CL" dirty="0"/>
              <a:t>Obtención Clave Sence (CS)</a:t>
            </a:r>
          </a:p>
        </p:txBody>
      </p:sp>
      <p:pic>
        <p:nvPicPr>
          <p:cNvPr id="2" name="Imagen 1" descr="Captura de pantalla que indica que fue exitosa la inscripción de la Clave SENCE (CS)."/>
          <p:cNvPicPr>
            <a:picLocks noChangeAspect="1"/>
          </p:cNvPicPr>
          <p:nvPr/>
        </p:nvPicPr>
        <p:blipFill>
          <a:blip r:embed="rId3"/>
          <a:stretch>
            <a:fillRect/>
          </a:stretch>
        </p:blipFill>
        <p:spPr>
          <a:xfrm>
            <a:off x="481460" y="1337849"/>
            <a:ext cx="6742300" cy="2170054"/>
          </a:xfrm>
          <a:prstGeom prst="rect">
            <a:avLst/>
          </a:prstGeom>
          <a:ln w="3175">
            <a:solidFill>
              <a:schemeClr val="tx1"/>
            </a:solidFill>
          </a:ln>
        </p:spPr>
      </p:pic>
    </p:spTree>
    <p:extLst>
      <p:ext uri="{BB962C8B-B14F-4D97-AF65-F5344CB8AC3E}">
        <p14:creationId xmlns:p14="http://schemas.microsoft.com/office/powerpoint/2010/main" val="185241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212" y="1825625"/>
            <a:ext cx="4811575" cy="4351338"/>
          </a:xfrm>
        </p:spPr>
      </p:pic>
      <p:pic>
        <p:nvPicPr>
          <p:cNvPr id="4" name="Imagen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459"/>
            <a:ext cx="12206514" cy="686845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506" y="2066272"/>
            <a:ext cx="2366187" cy="2350321"/>
          </a:xfrm>
          <a:prstGeom prst="rect">
            <a:avLst/>
          </a:prstGeom>
        </p:spPr>
      </p:pic>
      <p:sp>
        <p:nvSpPr>
          <p:cNvPr id="7" name="CuadroTexto 6"/>
          <p:cNvSpPr txBox="1"/>
          <p:nvPr/>
        </p:nvSpPr>
        <p:spPr>
          <a:xfrm>
            <a:off x="4414692" y="2378512"/>
            <a:ext cx="5848659" cy="1107996"/>
          </a:xfrm>
          <a:prstGeom prst="rect">
            <a:avLst/>
          </a:prstGeom>
          <a:noFill/>
        </p:spPr>
        <p:txBody>
          <a:bodyPr wrap="square" rtlCol="0">
            <a:spAutoFit/>
          </a:bodyPr>
          <a:lstStyle/>
          <a:p>
            <a:r>
              <a:rPr lang="es-CL" sz="2400" b="1" dirty="0">
                <a:solidFill>
                  <a:schemeClr val="bg1"/>
                </a:solidFill>
                <a:latin typeface="Gotham HTF Medium" pitchFamily="50" charset="0"/>
              </a:rPr>
              <a:t>MANUAL</a:t>
            </a:r>
          </a:p>
          <a:p>
            <a:pPr>
              <a:lnSpc>
                <a:spcPct val="150000"/>
              </a:lnSpc>
            </a:pPr>
            <a:r>
              <a:rPr lang="es-CL" sz="2800" dirty="0">
                <a:solidFill>
                  <a:schemeClr val="bg1"/>
                </a:solidFill>
                <a:latin typeface="Gotham HTF Book" pitchFamily="50" charset="0"/>
              </a:rPr>
              <a:t>PARA PARTICIPANTES</a:t>
            </a:r>
          </a:p>
        </p:txBody>
      </p:sp>
      <p:sp>
        <p:nvSpPr>
          <p:cNvPr id="3" name="Rectángulo 2"/>
          <p:cNvSpPr/>
          <p:nvPr/>
        </p:nvSpPr>
        <p:spPr>
          <a:xfrm>
            <a:off x="4427921" y="3458335"/>
            <a:ext cx="2992935" cy="368691"/>
          </a:xfrm>
          <a:prstGeom prst="rect">
            <a:avLst/>
          </a:prstGeom>
        </p:spPr>
        <p:txBody>
          <a:bodyPr wrap="none">
            <a:spAutoFit/>
          </a:bodyPr>
          <a:lstStyle/>
          <a:p>
            <a:pPr>
              <a:lnSpc>
                <a:spcPct val="150000"/>
              </a:lnSpc>
            </a:pPr>
            <a:r>
              <a:rPr lang="es-CL" sz="1400" dirty="0">
                <a:solidFill>
                  <a:schemeClr val="bg1"/>
                </a:solidFill>
                <a:latin typeface="Gotham HTF Book" pitchFamily="50" charset="0"/>
              </a:rPr>
              <a:t>Aula Digital – Cursos E-learning</a:t>
            </a:r>
          </a:p>
        </p:txBody>
      </p:sp>
      <p:sp>
        <p:nvSpPr>
          <p:cNvPr id="8" name="Marcador de número de diapositiva 7"/>
          <p:cNvSpPr>
            <a:spLocks noGrp="1"/>
          </p:cNvSpPr>
          <p:nvPr>
            <p:ph type="sldNum" sz="quarter" idx="12"/>
          </p:nvPr>
        </p:nvSpPr>
        <p:spPr/>
        <p:txBody>
          <a:bodyPr/>
          <a:lstStyle/>
          <a:p>
            <a:fld id="{202050ED-F0FF-49F2-A8FB-59B3E53442F7}" type="slidenum">
              <a:rPr lang="es-CL" smtClean="0"/>
              <a:t>41</a:t>
            </a:fld>
            <a:endParaRPr lang="es-CL"/>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027" y="5572897"/>
            <a:ext cx="3064627" cy="1001570"/>
          </a:xfrm>
          <a:prstGeom prst="rect">
            <a:avLst/>
          </a:prstGeom>
        </p:spPr>
      </p:pic>
    </p:spTree>
    <p:extLst>
      <p:ext uri="{BB962C8B-B14F-4D97-AF65-F5344CB8AC3E}">
        <p14:creationId xmlns:p14="http://schemas.microsoft.com/office/powerpoint/2010/main" val="184603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1460" y="0"/>
            <a:ext cx="1059957" cy="181308"/>
          </a:xfrm>
          <a:prstGeom prst="rect">
            <a:avLst/>
          </a:prstGeom>
        </p:spPr>
      </p:pic>
      <p:sp>
        <p:nvSpPr>
          <p:cNvPr id="7" name="CuadroTexto 6"/>
          <p:cNvSpPr txBox="1"/>
          <p:nvPr/>
        </p:nvSpPr>
        <p:spPr>
          <a:xfrm>
            <a:off x="7550331" y="1272714"/>
            <a:ext cx="4352913" cy="1815882"/>
          </a:xfrm>
          <a:prstGeom prst="rect">
            <a:avLst/>
          </a:prstGeom>
          <a:noFill/>
        </p:spPr>
        <p:txBody>
          <a:bodyPr wrap="square" rtlCol="0">
            <a:spAutoFit/>
          </a:bodyPr>
          <a:lstStyle>
            <a:defPPr>
              <a:defRPr lang="es-CL"/>
            </a:defPPr>
            <a:lvl1pPr algn="just">
              <a:defRPr sz="1400"/>
            </a:lvl1pPr>
          </a:lstStyle>
          <a:p>
            <a:endParaRPr lang="es-CL" dirty="0"/>
          </a:p>
          <a:p>
            <a:r>
              <a:rPr lang="es-CL" dirty="0"/>
              <a:t>A continuación debes digitar tu RUT, sin puntos, con guion y dígito verificador. Por ejemplo, si el RUT es 12.345.678-9, el usuario será, 12345678-9 Luego de ingresar el RUT deberás hacer clic en la flecha verde al costado derecho del campo RUT</a:t>
            </a:r>
          </a:p>
          <a:p>
            <a:endParaRPr lang="es-CL" dirty="0"/>
          </a:p>
          <a:p>
            <a:r>
              <a:rPr lang="es-CL" dirty="0"/>
              <a:t>Posteriormente deberás hacer clic en el botón </a:t>
            </a:r>
            <a:r>
              <a:rPr lang="es-CL" b="1" dirty="0">
                <a:solidFill>
                  <a:srgbClr val="50B5BB"/>
                </a:solidFill>
              </a:rPr>
              <a:t>ACCEDER</a:t>
            </a:r>
            <a:endParaRPr lang="es-CL" dirty="0">
              <a:solidFill>
                <a:srgbClr val="50B5BB"/>
              </a:solidFill>
            </a:endParaRPr>
          </a:p>
        </p:txBody>
      </p:sp>
      <p:sp>
        <p:nvSpPr>
          <p:cNvPr id="4" name="Marcador de número de diapositiva 3"/>
          <p:cNvSpPr>
            <a:spLocks noGrp="1"/>
          </p:cNvSpPr>
          <p:nvPr>
            <p:ph type="sldNum" sz="quarter" idx="12"/>
          </p:nvPr>
        </p:nvSpPr>
        <p:spPr/>
        <p:txBody>
          <a:bodyPr/>
          <a:lstStyle/>
          <a:p>
            <a:fld id="{202050ED-F0FF-49F2-A8FB-59B3E53442F7}" type="slidenum">
              <a:rPr lang="es-CL" smtClean="0"/>
              <a:t>5</a:t>
            </a:fld>
            <a:endParaRPr lang="es-CL"/>
          </a:p>
        </p:txBody>
      </p:sp>
      <p:sp>
        <p:nvSpPr>
          <p:cNvPr id="10" name="CuadroTexto 9"/>
          <p:cNvSpPr txBox="1"/>
          <p:nvPr/>
        </p:nvSpPr>
        <p:spPr>
          <a:xfrm>
            <a:off x="7513320" y="934160"/>
            <a:ext cx="4056994"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1. ACCESO A AULA DIGITAL </a:t>
            </a:r>
          </a:p>
        </p:txBody>
      </p:sp>
      <p:pic>
        <p:nvPicPr>
          <p:cNvPr id="2" name="Imagen 1">
            <a:extLst>
              <a:ext uri="{FF2B5EF4-FFF2-40B4-BE49-F238E27FC236}">
                <a16:creationId xmlns:a16="http://schemas.microsoft.com/office/drawing/2014/main" id="{F72E8B87-1D5B-4D69-92E4-B38D6765B0DE}"/>
              </a:ext>
            </a:extLst>
          </p:cNvPr>
          <p:cNvPicPr>
            <a:picLocks noChangeAspect="1"/>
          </p:cNvPicPr>
          <p:nvPr/>
        </p:nvPicPr>
        <p:blipFill>
          <a:blip r:embed="rId3"/>
          <a:stretch>
            <a:fillRect/>
          </a:stretch>
        </p:blipFill>
        <p:spPr>
          <a:xfrm>
            <a:off x="481460" y="1272714"/>
            <a:ext cx="6896100" cy="3400425"/>
          </a:xfrm>
          <a:prstGeom prst="rect">
            <a:avLst/>
          </a:prstGeom>
        </p:spPr>
      </p:pic>
    </p:spTree>
    <p:extLst>
      <p:ext uri="{BB962C8B-B14F-4D97-AF65-F5344CB8AC3E}">
        <p14:creationId xmlns:p14="http://schemas.microsoft.com/office/powerpoint/2010/main" val="406045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81460" y="0"/>
            <a:ext cx="1059957" cy="181308"/>
          </a:xfrm>
          <a:prstGeom prst="rect">
            <a:avLst/>
          </a:prstGeom>
        </p:spPr>
      </p:pic>
      <p:sp>
        <p:nvSpPr>
          <p:cNvPr id="7" name="CuadroTexto 6"/>
          <p:cNvSpPr txBox="1"/>
          <p:nvPr/>
        </p:nvSpPr>
        <p:spPr>
          <a:xfrm>
            <a:off x="7471954" y="1367126"/>
            <a:ext cx="4339850" cy="1169551"/>
          </a:xfrm>
          <a:prstGeom prst="rect">
            <a:avLst/>
          </a:prstGeom>
          <a:noFill/>
        </p:spPr>
        <p:txBody>
          <a:bodyPr wrap="square" rtlCol="0">
            <a:spAutoFit/>
          </a:bodyPr>
          <a:lstStyle>
            <a:defPPr>
              <a:defRPr lang="es-CL"/>
            </a:defPPr>
            <a:lvl1pPr algn="just">
              <a:defRPr sz="1400"/>
            </a:lvl1pPr>
          </a:lstStyle>
          <a:p>
            <a:r>
              <a:rPr lang="es-CL" dirty="0"/>
              <a:t>Realizado el paso anterior, el sitio del Aula Digital, te redirigirá al registro de datos de SENCE  donde podrás ingresar con  tu </a:t>
            </a:r>
            <a:r>
              <a:rPr lang="es-CL" dirty="0" err="1"/>
              <a:t>ClaveUnica</a:t>
            </a:r>
            <a:r>
              <a:rPr lang="es-CL"/>
              <a:t> ,</a:t>
            </a:r>
            <a:endParaRPr lang="es-CL">
              <a:highlight>
                <a:srgbClr val="FFFF00"/>
              </a:highlight>
            </a:endParaRPr>
          </a:p>
          <a:p>
            <a:endParaRPr lang="es-CL" dirty="0"/>
          </a:p>
          <a:p>
            <a:endParaRPr lang="es-CL" dirty="0"/>
          </a:p>
        </p:txBody>
      </p:sp>
      <p:sp>
        <p:nvSpPr>
          <p:cNvPr id="2" name="Marcador de número de diapositiva 1"/>
          <p:cNvSpPr>
            <a:spLocks noGrp="1"/>
          </p:cNvSpPr>
          <p:nvPr>
            <p:ph type="sldNum" sz="quarter" idx="12"/>
          </p:nvPr>
        </p:nvSpPr>
        <p:spPr/>
        <p:txBody>
          <a:bodyPr/>
          <a:lstStyle/>
          <a:p>
            <a:fld id="{202050ED-F0FF-49F2-A8FB-59B3E53442F7}" type="slidenum">
              <a:rPr lang="es-CL" smtClean="0"/>
              <a:t>6</a:t>
            </a:fld>
            <a:endParaRPr lang="es-CL" dirty="0"/>
          </a:p>
        </p:txBody>
      </p:sp>
      <p:sp>
        <p:nvSpPr>
          <p:cNvPr id="12" name="CuadroTexto 11"/>
          <p:cNvSpPr txBox="1"/>
          <p:nvPr/>
        </p:nvSpPr>
        <p:spPr>
          <a:xfrm>
            <a:off x="7471954" y="963776"/>
            <a:ext cx="4339850"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1. ACCESO A AULA DIGITAL </a:t>
            </a:r>
          </a:p>
        </p:txBody>
      </p:sp>
      <p:pic>
        <p:nvPicPr>
          <p:cNvPr id="8" name="Imagen 7">
            <a:extLst>
              <a:ext uri="{FF2B5EF4-FFF2-40B4-BE49-F238E27FC236}">
                <a16:creationId xmlns:a16="http://schemas.microsoft.com/office/drawing/2014/main" id="{5D18BC26-A626-4DEE-8FB5-5EC8696034A1}"/>
              </a:ext>
            </a:extLst>
          </p:cNvPr>
          <p:cNvPicPr>
            <a:picLocks noChangeAspect="1"/>
          </p:cNvPicPr>
          <p:nvPr/>
        </p:nvPicPr>
        <p:blipFill>
          <a:blip r:embed="rId4"/>
          <a:stretch>
            <a:fillRect/>
          </a:stretch>
        </p:blipFill>
        <p:spPr>
          <a:xfrm>
            <a:off x="481460" y="1302330"/>
            <a:ext cx="6027821" cy="5133776"/>
          </a:xfrm>
          <a:prstGeom prst="rect">
            <a:avLst/>
          </a:prstGeom>
        </p:spPr>
      </p:pic>
    </p:spTree>
    <p:extLst>
      <p:ext uri="{BB962C8B-B14F-4D97-AF65-F5344CB8AC3E}">
        <p14:creationId xmlns:p14="http://schemas.microsoft.com/office/powerpoint/2010/main" val="86673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81460" y="0"/>
            <a:ext cx="1059957" cy="181308"/>
          </a:xfrm>
          <a:prstGeom prst="rect">
            <a:avLst/>
          </a:prstGeom>
        </p:spPr>
      </p:pic>
      <p:sp>
        <p:nvSpPr>
          <p:cNvPr id="7" name="CuadroTexto 6"/>
          <p:cNvSpPr txBox="1"/>
          <p:nvPr/>
        </p:nvSpPr>
        <p:spPr>
          <a:xfrm>
            <a:off x="7471954" y="1367126"/>
            <a:ext cx="4339850" cy="2462213"/>
          </a:xfrm>
          <a:prstGeom prst="rect">
            <a:avLst/>
          </a:prstGeom>
          <a:noFill/>
        </p:spPr>
        <p:txBody>
          <a:bodyPr wrap="square" rtlCol="0">
            <a:spAutoFit/>
          </a:bodyPr>
          <a:lstStyle>
            <a:defPPr>
              <a:defRPr lang="es-CL"/>
            </a:defPPr>
            <a:lvl1pPr algn="just">
              <a:defRPr sz="1400"/>
            </a:lvl1pPr>
          </a:lstStyle>
          <a:p>
            <a:r>
              <a:rPr lang="es-CL" dirty="0"/>
              <a:t>Realizado el paso anterior, deberás ingresar tu </a:t>
            </a:r>
            <a:r>
              <a:rPr lang="es-CL" dirty="0" err="1"/>
              <a:t>ClaveÚnica</a:t>
            </a:r>
            <a:r>
              <a:rPr lang="es-CL" dirty="0"/>
              <a:t>.</a:t>
            </a:r>
          </a:p>
          <a:p>
            <a:endParaRPr lang="es-CL" dirty="0"/>
          </a:p>
          <a:p>
            <a:r>
              <a:rPr lang="es-CL" dirty="0"/>
              <a:t>Luego de ingresar la clave, haga clic en el botón </a:t>
            </a:r>
            <a:r>
              <a:rPr lang="es-CL" b="1" dirty="0"/>
              <a:t>Continuar</a:t>
            </a:r>
            <a:endParaRPr lang="es-CL" dirty="0"/>
          </a:p>
          <a:p>
            <a:endParaRPr lang="es-ES" dirty="0"/>
          </a:p>
          <a:p>
            <a:r>
              <a:rPr lang="es-CL" dirty="0"/>
              <a:t>La </a:t>
            </a:r>
            <a:r>
              <a:rPr lang="es-CL" dirty="0" err="1"/>
              <a:t>ClaveÚnica</a:t>
            </a:r>
            <a:r>
              <a:rPr lang="es-CL" dirty="0"/>
              <a:t>, es unipersonal. No compartas tu  clave.</a:t>
            </a:r>
          </a:p>
          <a:p>
            <a:endParaRPr lang="es-CL" dirty="0"/>
          </a:p>
          <a:p>
            <a:endParaRPr lang="es-CL" dirty="0"/>
          </a:p>
          <a:p>
            <a:endParaRPr lang="es-CL" dirty="0"/>
          </a:p>
          <a:p>
            <a:endParaRPr lang="es-CL" dirty="0"/>
          </a:p>
        </p:txBody>
      </p:sp>
      <p:sp>
        <p:nvSpPr>
          <p:cNvPr id="2" name="Marcador de número de diapositiva 1"/>
          <p:cNvSpPr>
            <a:spLocks noGrp="1"/>
          </p:cNvSpPr>
          <p:nvPr>
            <p:ph type="sldNum" sz="quarter" idx="12"/>
          </p:nvPr>
        </p:nvSpPr>
        <p:spPr/>
        <p:txBody>
          <a:bodyPr/>
          <a:lstStyle/>
          <a:p>
            <a:fld id="{202050ED-F0FF-49F2-A8FB-59B3E53442F7}" type="slidenum">
              <a:rPr lang="es-CL" smtClean="0"/>
              <a:t>7</a:t>
            </a:fld>
            <a:endParaRPr lang="es-CL" dirty="0"/>
          </a:p>
        </p:txBody>
      </p:sp>
      <p:sp>
        <p:nvSpPr>
          <p:cNvPr id="12" name="CuadroTexto 11"/>
          <p:cNvSpPr txBox="1"/>
          <p:nvPr/>
        </p:nvSpPr>
        <p:spPr>
          <a:xfrm>
            <a:off x="7471954" y="963776"/>
            <a:ext cx="4339850"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1. ACCESO A AULA DIGITAL </a:t>
            </a:r>
          </a:p>
        </p:txBody>
      </p:sp>
      <p:pic>
        <p:nvPicPr>
          <p:cNvPr id="10" name="Imagen 9">
            <a:extLst>
              <a:ext uri="{FF2B5EF4-FFF2-40B4-BE49-F238E27FC236}">
                <a16:creationId xmlns:a16="http://schemas.microsoft.com/office/drawing/2014/main" id="{4F6E0489-BB97-47A1-A0D9-F26635E4E980}"/>
              </a:ext>
            </a:extLst>
          </p:cNvPr>
          <p:cNvPicPr>
            <a:picLocks noChangeAspect="1"/>
          </p:cNvPicPr>
          <p:nvPr/>
        </p:nvPicPr>
        <p:blipFill>
          <a:blip r:embed="rId4"/>
          <a:stretch>
            <a:fillRect/>
          </a:stretch>
        </p:blipFill>
        <p:spPr>
          <a:xfrm>
            <a:off x="481461" y="1252782"/>
            <a:ext cx="6810880" cy="5103568"/>
          </a:xfrm>
          <a:prstGeom prst="rect">
            <a:avLst/>
          </a:prstGeom>
        </p:spPr>
      </p:pic>
    </p:spTree>
    <p:extLst>
      <p:ext uri="{BB962C8B-B14F-4D97-AF65-F5344CB8AC3E}">
        <p14:creationId xmlns:p14="http://schemas.microsoft.com/office/powerpoint/2010/main" val="101820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81460" y="0"/>
            <a:ext cx="1059957" cy="181308"/>
          </a:xfrm>
          <a:prstGeom prst="rect">
            <a:avLst/>
          </a:prstGeom>
        </p:spPr>
      </p:pic>
      <p:sp>
        <p:nvSpPr>
          <p:cNvPr id="7" name="CuadroTexto 6"/>
          <p:cNvSpPr txBox="1"/>
          <p:nvPr/>
        </p:nvSpPr>
        <p:spPr>
          <a:xfrm>
            <a:off x="7547809" y="1347042"/>
            <a:ext cx="4186989" cy="2246769"/>
          </a:xfrm>
          <a:prstGeom prst="rect">
            <a:avLst/>
          </a:prstGeom>
          <a:noFill/>
        </p:spPr>
        <p:txBody>
          <a:bodyPr wrap="square" rtlCol="0">
            <a:spAutoFit/>
          </a:bodyPr>
          <a:lstStyle>
            <a:defPPr>
              <a:defRPr lang="es-CL"/>
            </a:defPPr>
            <a:lvl1pPr algn="just">
              <a:defRPr sz="1400"/>
            </a:lvl1pPr>
          </a:lstStyle>
          <a:p>
            <a:r>
              <a:rPr lang="es-CL" dirty="0"/>
              <a:t>Validado  el ingreso con la Clave SENCE (CS), serás dirigido al sitio de Aula Digital SENCE.</a:t>
            </a:r>
          </a:p>
          <a:p>
            <a:endParaRPr lang="es-CL" dirty="0"/>
          </a:p>
          <a:p>
            <a:r>
              <a:rPr lang="es-CL" dirty="0"/>
              <a:t>A continuación  visualizarás un mensaje que  indica que serás dirigido a tu curso, en la imagen destacada en recuadro rojo.</a:t>
            </a:r>
          </a:p>
          <a:p>
            <a:endParaRPr lang="es-CL" dirty="0"/>
          </a:p>
          <a:p>
            <a:r>
              <a:rPr lang="es-CL" dirty="0"/>
              <a:t>En caso que  la Clave SENCE (CS) ingresada  no sea la correcta no serás dirigido al sitio del Aula Digital, y tendrás que recuperar tu clave.</a:t>
            </a:r>
          </a:p>
        </p:txBody>
      </p:sp>
      <p:sp>
        <p:nvSpPr>
          <p:cNvPr id="11" name="Rectángulo 10"/>
          <p:cNvSpPr/>
          <p:nvPr/>
        </p:nvSpPr>
        <p:spPr>
          <a:xfrm>
            <a:off x="1905732" y="3359925"/>
            <a:ext cx="5120708" cy="467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número de diapositiva 1"/>
          <p:cNvSpPr>
            <a:spLocks noGrp="1"/>
          </p:cNvSpPr>
          <p:nvPr>
            <p:ph type="sldNum" sz="quarter" idx="12"/>
          </p:nvPr>
        </p:nvSpPr>
        <p:spPr/>
        <p:txBody>
          <a:bodyPr/>
          <a:lstStyle/>
          <a:p>
            <a:fld id="{202050ED-F0FF-49F2-A8FB-59B3E53442F7}" type="slidenum">
              <a:rPr lang="es-CL" smtClean="0"/>
              <a:t>8</a:t>
            </a:fld>
            <a:endParaRPr lang="es-CL"/>
          </a:p>
        </p:txBody>
      </p:sp>
      <p:sp>
        <p:nvSpPr>
          <p:cNvPr id="13" name="CuadroTexto 12"/>
          <p:cNvSpPr txBox="1"/>
          <p:nvPr/>
        </p:nvSpPr>
        <p:spPr>
          <a:xfrm>
            <a:off x="7547809" y="903997"/>
            <a:ext cx="4299286"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1. ACCESO A AULA DIGITAL </a:t>
            </a:r>
          </a:p>
        </p:txBody>
      </p:sp>
      <p:pic>
        <p:nvPicPr>
          <p:cNvPr id="9" name="Imagen 8" descr="Captura de pantalla a redirecionamiento a Aula Digital."/>
          <p:cNvPicPr>
            <a:picLocks noChangeAspect="1"/>
          </p:cNvPicPr>
          <p:nvPr/>
        </p:nvPicPr>
        <p:blipFill>
          <a:blip r:embed="rId4"/>
          <a:stretch>
            <a:fillRect/>
          </a:stretch>
        </p:blipFill>
        <p:spPr>
          <a:xfrm>
            <a:off x="481460" y="1242551"/>
            <a:ext cx="6676986" cy="3663342"/>
          </a:xfrm>
          <a:prstGeom prst="rect">
            <a:avLst/>
          </a:prstGeom>
          <a:ln w="3175">
            <a:solidFill>
              <a:schemeClr val="tx1"/>
            </a:solidFill>
          </a:ln>
        </p:spPr>
      </p:pic>
    </p:spTree>
    <p:extLst>
      <p:ext uri="{BB962C8B-B14F-4D97-AF65-F5344CB8AC3E}">
        <p14:creationId xmlns:p14="http://schemas.microsoft.com/office/powerpoint/2010/main" val="160530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2050ED-F0FF-49F2-A8FB-59B3E53442F7}" type="slidenum">
              <a:rPr lang="es-CL" smtClean="0"/>
              <a:t>9</a:t>
            </a:fld>
            <a:endParaRPr lang="es-CL"/>
          </a:p>
        </p:txBody>
      </p:sp>
      <p:pic>
        <p:nvPicPr>
          <p:cNvPr id="7" name="Imagen 6"/>
          <p:cNvPicPr>
            <a:picLocks noChangeAspect="1"/>
          </p:cNvPicPr>
          <p:nvPr/>
        </p:nvPicPr>
        <p:blipFill>
          <a:blip r:embed="rId3"/>
          <a:stretch>
            <a:fillRect/>
          </a:stretch>
        </p:blipFill>
        <p:spPr>
          <a:xfrm>
            <a:off x="481460" y="0"/>
            <a:ext cx="1059957" cy="181308"/>
          </a:xfrm>
          <a:prstGeom prst="rect">
            <a:avLst/>
          </a:prstGeom>
        </p:spPr>
      </p:pic>
      <p:sp>
        <p:nvSpPr>
          <p:cNvPr id="8" name="CuadroTexto 7"/>
          <p:cNvSpPr txBox="1"/>
          <p:nvPr/>
        </p:nvSpPr>
        <p:spPr>
          <a:xfrm>
            <a:off x="7511143" y="1395132"/>
            <a:ext cx="4392100" cy="1815882"/>
          </a:xfrm>
          <a:prstGeom prst="rect">
            <a:avLst/>
          </a:prstGeom>
          <a:noFill/>
        </p:spPr>
        <p:txBody>
          <a:bodyPr wrap="square" rtlCol="0">
            <a:spAutoFit/>
          </a:bodyPr>
          <a:lstStyle>
            <a:defPPr>
              <a:defRPr lang="es-CL"/>
            </a:defPPr>
            <a:lvl1pPr algn="just">
              <a:defRPr sz="1400"/>
            </a:lvl1pPr>
          </a:lstStyle>
          <a:p>
            <a:r>
              <a:rPr lang="es-CL" dirty="0"/>
              <a:t>Antes de comenzar, es importante destacar que la estructura del curso revisado y las gráficas que serán mostradas en las láminas siguientes, son elementos de referencia. </a:t>
            </a:r>
          </a:p>
          <a:p>
            <a:endParaRPr lang="es-CL" dirty="0"/>
          </a:p>
          <a:p>
            <a:r>
              <a:rPr lang="es-CL" dirty="0"/>
              <a:t>El diseño, orden y estructura general puede variar, según el modelo metodológico y línea gráfica del ejecutor, con la cual construirá su curso dentro del Aula Digital.</a:t>
            </a:r>
          </a:p>
        </p:txBody>
      </p:sp>
      <p:pic>
        <p:nvPicPr>
          <p:cNvPr id="10" name="Imagen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24297" y="1371599"/>
            <a:ext cx="3564167" cy="2913018"/>
          </a:xfrm>
          <a:prstGeom prst="rect">
            <a:avLst/>
          </a:prstGeom>
        </p:spPr>
      </p:pic>
      <p:sp>
        <p:nvSpPr>
          <p:cNvPr id="9" name="CuadroTexto 8"/>
          <p:cNvSpPr txBox="1"/>
          <p:nvPr/>
        </p:nvSpPr>
        <p:spPr>
          <a:xfrm>
            <a:off x="7511143" y="922800"/>
            <a:ext cx="4392101" cy="338554"/>
          </a:xfrm>
          <a:prstGeom prst="rect">
            <a:avLst/>
          </a:prstGeom>
          <a:noFill/>
        </p:spPr>
        <p:txBody>
          <a:bodyPr wrap="square" rtlCol="0">
            <a:spAutoFit/>
          </a:bodyPr>
          <a:lstStyle>
            <a:defPPr>
              <a:defRPr lang="es-CL"/>
            </a:defPPr>
            <a:lvl1pPr>
              <a:defRPr sz="1600" b="1">
                <a:solidFill>
                  <a:srgbClr val="5DA899"/>
                </a:solidFill>
              </a:defRPr>
            </a:lvl1pPr>
          </a:lstStyle>
          <a:p>
            <a:r>
              <a:rPr lang="es-CL" dirty="0"/>
              <a:t>2. ESTRUCTURA DE MI CURSO </a:t>
            </a:r>
          </a:p>
        </p:txBody>
      </p:sp>
    </p:spTree>
    <p:extLst>
      <p:ext uri="{BB962C8B-B14F-4D97-AF65-F5344CB8AC3E}">
        <p14:creationId xmlns:p14="http://schemas.microsoft.com/office/powerpoint/2010/main" val="16219185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27012</TotalTime>
  <Words>3181</Words>
  <Application>Microsoft Office PowerPoint</Application>
  <PresentationFormat>Panorámica</PresentationFormat>
  <Paragraphs>302</Paragraphs>
  <Slides>41</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gobCL</vt:lpstr>
      <vt:lpstr>Gotham HTF Book</vt:lpstr>
      <vt:lpstr>Gotham HTF Medium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ramirez</dc:creator>
  <cp:lastModifiedBy>Carol Silva Inostroza</cp:lastModifiedBy>
  <cp:revision>495</cp:revision>
  <dcterms:created xsi:type="dcterms:W3CDTF">2020-01-20T02:01:15Z</dcterms:created>
  <dcterms:modified xsi:type="dcterms:W3CDTF">2021-09-27T19:45:53Z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