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62" r:id="rId2"/>
    <p:sldId id="333" r:id="rId3"/>
    <p:sldId id="334" r:id="rId4"/>
    <p:sldId id="306" r:id="rId5"/>
    <p:sldId id="308" r:id="rId6"/>
    <p:sldId id="266" r:id="rId7"/>
    <p:sldId id="268" r:id="rId8"/>
    <p:sldId id="269" r:id="rId9"/>
    <p:sldId id="335" r:id="rId10"/>
    <p:sldId id="270" r:id="rId11"/>
    <p:sldId id="271" r:id="rId12"/>
    <p:sldId id="287" r:id="rId13"/>
    <p:sldId id="273" r:id="rId14"/>
    <p:sldId id="310" r:id="rId15"/>
    <p:sldId id="311" r:id="rId16"/>
    <p:sldId id="288" r:id="rId17"/>
    <p:sldId id="289" r:id="rId18"/>
    <p:sldId id="290" r:id="rId19"/>
    <p:sldId id="329" r:id="rId20"/>
    <p:sldId id="330" r:id="rId21"/>
    <p:sldId id="331" r:id="rId22"/>
    <p:sldId id="332" r:id="rId23"/>
    <p:sldId id="317" r:id="rId24"/>
    <p:sldId id="323" r:id="rId25"/>
    <p:sldId id="324" r:id="rId26"/>
    <p:sldId id="325" r:id="rId27"/>
    <p:sldId id="326" r:id="rId28"/>
    <p:sldId id="312" r:id="rId29"/>
    <p:sldId id="297" r:id="rId30"/>
    <p:sldId id="294" r:id="rId31"/>
    <p:sldId id="295" r:id="rId32"/>
    <p:sldId id="327" r:id="rId33"/>
    <p:sldId id="298" r:id="rId34"/>
    <p:sldId id="313" r:id="rId35"/>
    <p:sldId id="318" r:id="rId36"/>
    <p:sldId id="314" r:id="rId37"/>
    <p:sldId id="293" r:id="rId38"/>
    <p:sldId id="296" r:id="rId39"/>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eonardo Delgado Maldonado" initials="LDM" lastIdx="3" clrIdx="6">
    <p:extLst>
      <p:ext uri="{19B8F6BF-5375-455C-9EA6-DF929625EA0E}">
        <p15:presenceInfo xmlns:p15="http://schemas.microsoft.com/office/powerpoint/2012/main" userId="S-1-5-21-516032186-1660451719-1552899311-18209" providerId="AD"/>
      </p:ext>
    </p:extLst>
  </p:cmAuthor>
  <p:cmAuthor id="1" name="Paula Oyarce Puentes" initials="POP" lastIdx="6" clrIdx="0">
    <p:extLst>
      <p:ext uri="{19B8F6BF-5375-455C-9EA6-DF929625EA0E}">
        <p15:presenceInfo xmlns:p15="http://schemas.microsoft.com/office/powerpoint/2012/main" userId="S-1-5-21-516032186-1660451719-1552899311-18203" providerId="AD"/>
      </p:ext>
    </p:extLst>
  </p:cmAuthor>
  <p:cmAuthor id="2" name="Rodrigo ramirez" initials="Rr" lastIdx="5" clrIdx="1">
    <p:extLst>
      <p:ext uri="{19B8F6BF-5375-455C-9EA6-DF929625EA0E}">
        <p15:presenceInfo xmlns:p15="http://schemas.microsoft.com/office/powerpoint/2012/main" userId="bd1de177aac4f4b6" providerId="Windows Live"/>
      </p:ext>
    </p:extLst>
  </p:cmAuthor>
  <p:cmAuthor id="3" name="Paula Oyarce Puentes" initials="POP [2]" lastIdx="5" clrIdx="2">
    <p:extLst>
      <p:ext uri="{19B8F6BF-5375-455C-9EA6-DF929625EA0E}">
        <p15:presenceInfo xmlns:p15="http://schemas.microsoft.com/office/powerpoint/2012/main" userId="S::poyarce@sence.cl::9d7f700f-2ef1-455a-a6e7-75f8b45faf81" providerId="AD"/>
      </p:ext>
    </p:extLst>
  </p:cmAuthor>
  <p:cmAuthor id="4" name="Veronica Santana Burgos" initials="VSB" lastIdx="2" clrIdx="3">
    <p:extLst>
      <p:ext uri="{19B8F6BF-5375-455C-9EA6-DF929625EA0E}">
        <p15:presenceInfo xmlns:p15="http://schemas.microsoft.com/office/powerpoint/2012/main" userId="S-1-5-21-516032186-1660451719-1552899311-3348" providerId="AD"/>
      </p:ext>
    </p:extLst>
  </p:cmAuthor>
  <p:cmAuthor id="5" name="Paula Oyarce Puentes" initials="POP [3]" lastIdx="5" clrIdx="4">
    <p:extLst>
      <p:ext uri="{19B8F6BF-5375-455C-9EA6-DF929625EA0E}">
        <p15:presenceInfo xmlns:p15="http://schemas.microsoft.com/office/powerpoint/2012/main" userId="S::poyarce@sence.cl::c5b14831-52d8-49b6-90d2-cb7744335e8d" providerId="AD"/>
      </p:ext>
    </p:extLst>
  </p:cmAuthor>
  <p:cmAuthor id="6" name="Carol Silva Inostroza" initials="CSI" lastIdx="1" clrIdx="5">
    <p:extLst>
      <p:ext uri="{19B8F6BF-5375-455C-9EA6-DF929625EA0E}">
        <p15:presenceInfo xmlns:p15="http://schemas.microsoft.com/office/powerpoint/2012/main" userId="S-1-5-21-516032186-1660451719-1552899311-88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A899"/>
    <a:srgbClr val="335A80"/>
    <a:srgbClr val="576BCE"/>
    <a:srgbClr val="108673"/>
    <a:srgbClr val="184D62"/>
    <a:srgbClr val="1E90FF"/>
    <a:srgbClr val="66CCCF"/>
    <a:srgbClr val="005C81"/>
    <a:srgbClr val="F2F7F9"/>
    <a:srgbClr val="50B5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D99C6C-60D8-40AB-8A65-CDE161C55EBC}" v="1" dt="2021-09-27T19:47:32.5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03" autoAdjust="0"/>
    <p:restoredTop sz="91951" autoAdjust="0"/>
  </p:normalViewPr>
  <p:slideViewPr>
    <p:cSldViewPr snapToGrid="0">
      <p:cViewPr varScale="1">
        <p:scale>
          <a:sx n="91" d="100"/>
          <a:sy n="91" d="100"/>
        </p:scale>
        <p:origin x="192" y="72"/>
      </p:cViewPr>
      <p:guideLst>
        <p:guide orient="horz" pos="2160"/>
        <p:guide pos="3840"/>
      </p:guideLst>
    </p:cSldViewPr>
  </p:slideViewPr>
  <p:notesTextViewPr>
    <p:cViewPr>
      <p:scale>
        <a:sx n="1" d="1"/>
        <a:sy n="1" d="1"/>
      </p:scale>
      <p:origin x="0" y="0"/>
    </p:cViewPr>
  </p:notesTextViewPr>
  <p:sorterViewPr>
    <p:cViewPr>
      <p:scale>
        <a:sx n="100" d="100"/>
        <a:sy n="100" d="100"/>
      </p:scale>
      <p:origin x="0" y="-717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F39624-A271-44BA-9F14-8D8DE935BC7A}" type="datetimeFigureOut">
              <a:rPr lang="es-CL" smtClean="0"/>
              <a:t>27-09-2021</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C22B71-5F97-4E81-800C-9587B1839AFC}" type="slidenum">
              <a:rPr lang="es-CL" smtClean="0"/>
              <a:t>‹Nº›</a:t>
            </a:fld>
            <a:endParaRPr lang="es-CL"/>
          </a:p>
        </p:txBody>
      </p:sp>
    </p:spTree>
    <p:extLst>
      <p:ext uri="{BB962C8B-B14F-4D97-AF65-F5344CB8AC3E}">
        <p14:creationId xmlns:p14="http://schemas.microsoft.com/office/powerpoint/2010/main" val="67898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3CC22B71-5F97-4E81-800C-9587B1839AFC}" type="slidenum">
              <a:rPr lang="es-CL" smtClean="0"/>
              <a:t>10</a:t>
            </a:fld>
            <a:endParaRPr lang="es-CL"/>
          </a:p>
        </p:txBody>
      </p:sp>
    </p:spTree>
    <p:extLst>
      <p:ext uri="{BB962C8B-B14F-4D97-AF65-F5344CB8AC3E}">
        <p14:creationId xmlns:p14="http://schemas.microsoft.com/office/powerpoint/2010/main" val="1892520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3CC22B71-5F97-4E81-800C-9587B1839AFC}" type="slidenum">
              <a:rPr lang="es-CL" smtClean="0"/>
              <a:t>16</a:t>
            </a:fld>
            <a:endParaRPr lang="es-CL"/>
          </a:p>
        </p:txBody>
      </p:sp>
    </p:spTree>
    <p:extLst>
      <p:ext uri="{BB962C8B-B14F-4D97-AF65-F5344CB8AC3E}">
        <p14:creationId xmlns:p14="http://schemas.microsoft.com/office/powerpoint/2010/main" val="3131413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3CC22B71-5F97-4E81-800C-9587B1839AFC}" type="slidenum">
              <a:rPr lang="es-CL" smtClean="0"/>
              <a:t>18</a:t>
            </a:fld>
            <a:endParaRPr lang="es-CL"/>
          </a:p>
        </p:txBody>
      </p:sp>
    </p:spTree>
    <p:extLst>
      <p:ext uri="{BB962C8B-B14F-4D97-AF65-F5344CB8AC3E}">
        <p14:creationId xmlns:p14="http://schemas.microsoft.com/office/powerpoint/2010/main" val="3576462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p:cNvSpPr>
            <a:spLocks noGrp="1"/>
          </p:cNvSpPr>
          <p:nvPr>
            <p:ph type="dt" sz="half" idx="10"/>
          </p:nvPr>
        </p:nvSpPr>
        <p:spPr/>
        <p:txBody>
          <a:bodyPr/>
          <a:lstStyle/>
          <a:p>
            <a:fld id="{C99D250A-D5B8-4D7F-AC6B-2E1568AD6621}" type="datetime1">
              <a:rPr lang="es-CL" smtClean="0"/>
              <a:t>27-09-2021</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02050ED-F0FF-49F2-A8FB-59B3E53442F7}" type="slidenum">
              <a:rPr lang="es-CL" smtClean="0"/>
              <a:t>‹Nº›</a:t>
            </a:fld>
            <a:endParaRPr lang="es-CL"/>
          </a:p>
        </p:txBody>
      </p:sp>
    </p:spTree>
    <p:extLst>
      <p:ext uri="{BB962C8B-B14F-4D97-AF65-F5344CB8AC3E}">
        <p14:creationId xmlns:p14="http://schemas.microsoft.com/office/powerpoint/2010/main" val="3086217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ACCC1B91-B7B9-4FBA-A8EA-8AC784962ACF}" type="datetime1">
              <a:rPr lang="es-CL" smtClean="0"/>
              <a:t>27-09-2021</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02050ED-F0FF-49F2-A8FB-59B3E53442F7}" type="slidenum">
              <a:rPr lang="es-CL" smtClean="0"/>
              <a:t>‹Nº›</a:t>
            </a:fld>
            <a:endParaRPr lang="es-CL"/>
          </a:p>
        </p:txBody>
      </p:sp>
    </p:spTree>
    <p:extLst>
      <p:ext uri="{BB962C8B-B14F-4D97-AF65-F5344CB8AC3E}">
        <p14:creationId xmlns:p14="http://schemas.microsoft.com/office/powerpoint/2010/main" val="1207975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9E8930BA-CD19-4E4F-9948-BA8BAC6566BD}" type="datetime1">
              <a:rPr lang="es-CL" smtClean="0"/>
              <a:t>27-09-2021</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02050ED-F0FF-49F2-A8FB-59B3E53442F7}" type="slidenum">
              <a:rPr lang="es-CL" smtClean="0"/>
              <a:t>‹Nº›</a:t>
            </a:fld>
            <a:endParaRPr lang="es-CL"/>
          </a:p>
        </p:txBody>
      </p:sp>
    </p:spTree>
    <p:extLst>
      <p:ext uri="{BB962C8B-B14F-4D97-AF65-F5344CB8AC3E}">
        <p14:creationId xmlns:p14="http://schemas.microsoft.com/office/powerpoint/2010/main" val="3572218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E6412891-BAFF-44DA-890F-ACB205FA6962}" type="datetime1">
              <a:rPr lang="es-CL" smtClean="0"/>
              <a:t>27-09-2021</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02050ED-F0FF-49F2-A8FB-59B3E53442F7}" type="slidenum">
              <a:rPr lang="es-CL" smtClean="0"/>
              <a:t>‹Nº›</a:t>
            </a:fld>
            <a:endParaRPr lang="es-CL"/>
          </a:p>
        </p:txBody>
      </p:sp>
    </p:spTree>
    <p:extLst>
      <p:ext uri="{BB962C8B-B14F-4D97-AF65-F5344CB8AC3E}">
        <p14:creationId xmlns:p14="http://schemas.microsoft.com/office/powerpoint/2010/main" val="4228886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69C9FFC8-620B-4BC0-9949-62F64D690FCF}" type="datetime1">
              <a:rPr lang="es-CL" smtClean="0"/>
              <a:t>27-09-2021</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02050ED-F0FF-49F2-A8FB-59B3E53442F7}" type="slidenum">
              <a:rPr lang="es-CL" smtClean="0"/>
              <a:t>‹Nº›</a:t>
            </a:fld>
            <a:endParaRPr lang="es-CL"/>
          </a:p>
        </p:txBody>
      </p:sp>
    </p:spTree>
    <p:extLst>
      <p:ext uri="{BB962C8B-B14F-4D97-AF65-F5344CB8AC3E}">
        <p14:creationId xmlns:p14="http://schemas.microsoft.com/office/powerpoint/2010/main" val="1910479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p:cNvSpPr>
            <a:spLocks noGrp="1"/>
          </p:cNvSpPr>
          <p:nvPr>
            <p:ph type="dt" sz="half" idx="10"/>
          </p:nvPr>
        </p:nvSpPr>
        <p:spPr/>
        <p:txBody>
          <a:bodyPr/>
          <a:lstStyle/>
          <a:p>
            <a:fld id="{E0D98063-C970-469D-9DB0-1FF46B9B2C09}" type="datetime1">
              <a:rPr lang="es-CL" smtClean="0"/>
              <a:t>27-09-2021</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202050ED-F0FF-49F2-A8FB-59B3E53442F7}" type="slidenum">
              <a:rPr lang="es-CL" smtClean="0"/>
              <a:t>‹Nº›</a:t>
            </a:fld>
            <a:endParaRPr lang="es-CL"/>
          </a:p>
        </p:txBody>
      </p:sp>
    </p:spTree>
    <p:extLst>
      <p:ext uri="{BB962C8B-B14F-4D97-AF65-F5344CB8AC3E}">
        <p14:creationId xmlns:p14="http://schemas.microsoft.com/office/powerpoint/2010/main" val="3304281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p:cNvSpPr>
            <a:spLocks noGrp="1"/>
          </p:cNvSpPr>
          <p:nvPr>
            <p:ph type="dt" sz="half" idx="10"/>
          </p:nvPr>
        </p:nvSpPr>
        <p:spPr/>
        <p:txBody>
          <a:bodyPr/>
          <a:lstStyle/>
          <a:p>
            <a:fld id="{8F3AE11C-43EF-4087-B15B-69C33B530D00}" type="datetime1">
              <a:rPr lang="es-CL" smtClean="0"/>
              <a:t>27-09-2021</a:t>
            </a:fld>
            <a:endParaRPr lang="es-CL"/>
          </a:p>
        </p:txBody>
      </p:sp>
      <p:sp>
        <p:nvSpPr>
          <p:cNvPr id="8" name="Marcador de pie de página 7"/>
          <p:cNvSpPr>
            <a:spLocks noGrp="1"/>
          </p:cNvSpPr>
          <p:nvPr>
            <p:ph type="ftr" sz="quarter" idx="11"/>
          </p:nvPr>
        </p:nvSpPr>
        <p:spPr/>
        <p:txBody>
          <a:bodyPr/>
          <a:lstStyle/>
          <a:p>
            <a:endParaRPr lang="es-CL"/>
          </a:p>
        </p:txBody>
      </p:sp>
      <p:sp>
        <p:nvSpPr>
          <p:cNvPr id="9" name="Marcador de número de diapositiva 8"/>
          <p:cNvSpPr>
            <a:spLocks noGrp="1"/>
          </p:cNvSpPr>
          <p:nvPr>
            <p:ph type="sldNum" sz="quarter" idx="12"/>
          </p:nvPr>
        </p:nvSpPr>
        <p:spPr/>
        <p:txBody>
          <a:bodyPr/>
          <a:lstStyle/>
          <a:p>
            <a:fld id="{202050ED-F0FF-49F2-A8FB-59B3E53442F7}" type="slidenum">
              <a:rPr lang="es-CL" smtClean="0"/>
              <a:t>‹Nº›</a:t>
            </a:fld>
            <a:endParaRPr lang="es-CL"/>
          </a:p>
        </p:txBody>
      </p:sp>
    </p:spTree>
    <p:extLst>
      <p:ext uri="{BB962C8B-B14F-4D97-AF65-F5344CB8AC3E}">
        <p14:creationId xmlns:p14="http://schemas.microsoft.com/office/powerpoint/2010/main" val="2008173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fecha 2"/>
          <p:cNvSpPr>
            <a:spLocks noGrp="1"/>
          </p:cNvSpPr>
          <p:nvPr>
            <p:ph type="dt" sz="half" idx="10"/>
          </p:nvPr>
        </p:nvSpPr>
        <p:spPr/>
        <p:txBody>
          <a:bodyPr/>
          <a:lstStyle/>
          <a:p>
            <a:fld id="{144CBB25-A1E4-4B56-82EB-8A705612C914}" type="datetime1">
              <a:rPr lang="es-CL" smtClean="0"/>
              <a:t>27-09-2021</a:t>
            </a:fld>
            <a:endParaRPr lang="es-CL"/>
          </a:p>
        </p:txBody>
      </p:sp>
      <p:sp>
        <p:nvSpPr>
          <p:cNvPr id="4" name="Marcador de pie de página 3"/>
          <p:cNvSpPr>
            <a:spLocks noGrp="1"/>
          </p:cNvSpPr>
          <p:nvPr>
            <p:ph type="ftr" sz="quarter" idx="11"/>
          </p:nvPr>
        </p:nvSpPr>
        <p:spPr/>
        <p:txBody>
          <a:bodyPr/>
          <a:lstStyle/>
          <a:p>
            <a:endParaRPr lang="es-CL"/>
          </a:p>
        </p:txBody>
      </p:sp>
      <p:sp>
        <p:nvSpPr>
          <p:cNvPr id="5" name="Marcador de número de diapositiva 4"/>
          <p:cNvSpPr>
            <a:spLocks noGrp="1"/>
          </p:cNvSpPr>
          <p:nvPr>
            <p:ph type="sldNum" sz="quarter" idx="12"/>
          </p:nvPr>
        </p:nvSpPr>
        <p:spPr/>
        <p:txBody>
          <a:bodyPr/>
          <a:lstStyle/>
          <a:p>
            <a:fld id="{202050ED-F0FF-49F2-A8FB-59B3E53442F7}" type="slidenum">
              <a:rPr lang="es-CL" smtClean="0"/>
              <a:t>‹Nº›</a:t>
            </a:fld>
            <a:endParaRPr lang="es-CL"/>
          </a:p>
        </p:txBody>
      </p:sp>
    </p:spTree>
    <p:extLst>
      <p:ext uri="{BB962C8B-B14F-4D97-AF65-F5344CB8AC3E}">
        <p14:creationId xmlns:p14="http://schemas.microsoft.com/office/powerpoint/2010/main" val="3912721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92F3E11-25A1-483D-9D97-9CCB7E4B7455}" type="datetime1">
              <a:rPr lang="es-CL" smtClean="0"/>
              <a:t>27-09-2021</a:t>
            </a:fld>
            <a:endParaRPr lang="es-CL"/>
          </a:p>
        </p:txBody>
      </p:sp>
      <p:sp>
        <p:nvSpPr>
          <p:cNvPr id="3" name="Marcador de pie de página 2"/>
          <p:cNvSpPr>
            <a:spLocks noGrp="1"/>
          </p:cNvSpPr>
          <p:nvPr>
            <p:ph type="ftr" sz="quarter" idx="11"/>
          </p:nvPr>
        </p:nvSpPr>
        <p:spPr/>
        <p:txBody>
          <a:bodyPr/>
          <a:lstStyle/>
          <a:p>
            <a:endParaRPr lang="es-CL"/>
          </a:p>
        </p:txBody>
      </p:sp>
      <p:sp>
        <p:nvSpPr>
          <p:cNvPr id="4" name="Marcador de número de diapositiva 3"/>
          <p:cNvSpPr>
            <a:spLocks noGrp="1"/>
          </p:cNvSpPr>
          <p:nvPr>
            <p:ph type="sldNum" sz="quarter" idx="12"/>
          </p:nvPr>
        </p:nvSpPr>
        <p:spPr/>
        <p:txBody>
          <a:bodyPr/>
          <a:lstStyle/>
          <a:p>
            <a:fld id="{202050ED-F0FF-49F2-A8FB-59B3E53442F7}" type="slidenum">
              <a:rPr lang="es-CL" smtClean="0"/>
              <a:t>‹Nº›</a:t>
            </a:fld>
            <a:endParaRPr lang="es-CL"/>
          </a:p>
        </p:txBody>
      </p:sp>
    </p:spTree>
    <p:extLst>
      <p:ext uri="{BB962C8B-B14F-4D97-AF65-F5344CB8AC3E}">
        <p14:creationId xmlns:p14="http://schemas.microsoft.com/office/powerpoint/2010/main" val="816669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F8184BB6-E196-4CAC-9289-17C8A2D0A87B}" type="datetime1">
              <a:rPr lang="es-CL" smtClean="0"/>
              <a:t>27-09-2021</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202050ED-F0FF-49F2-A8FB-59B3E53442F7}" type="slidenum">
              <a:rPr lang="es-CL" smtClean="0"/>
              <a:t>‹Nº›</a:t>
            </a:fld>
            <a:endParaRPr lang="es-CL"/>
          </a:p>
        </p:txBody>
      </p:sp>
    </p:spTree>
    <p:extLst>
      <p:ext uri="{BB962C8B-B14F-4D97-AF65-F5344CB8AC3E}">
        <p14:creationId xmlns:p14="http://schemas.microsoft.com/office/powerpoint/2010/main" val="1652151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261D579-7CDC-4D87-8666-78DA9764C13A}" type="datetime1">
              <a:rPr lang="es-CL" smtClean="0"/>
              <a:t>27-09-2021</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202050ED-F0FF-49F2-A8FB-59B3E53442F7}" type="slidenum">
              <a:rPr lang="es-CL" smtClean="0"/>
              <a:t>‹Nº›</a:t>
            </a:fld>
            <a:endParaRPr lang="es-CL"/>
          </a:p>
        </p:txBody>
      </p:sp>
    </p:spTree>
    <p:extLst>
      <p:ext uri="{BB962C8B-B14F-4D97-AF65-F5344CB8AC3E}">
        <p14:creationId xmlns:p14="http://schemas.microsoft.com/office/powerpoint/2010/main" val="1775883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5F005D-A1CC-4FDC-BE82-5ABD5E08FA06}" type="datetime1">
              <a:rPr lang="es-CL" smtClean="0"/>
              <a:t>27-09-2021</a:t>
            </a:fld>
            <a:endParaRPr lang="es-C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050ED-F0FF-49F2-A8FB-59B3E53442F7}" type="slidenum">
              <a:rPr lang="es-CL" smtClean="0"/>
              <a:t>‹Nº›</a:t>
            </a:fld>
            <a:endParaRPr lang="es-CL"/>
          </a:p>
        </p:txBody>
      </p:sp>
    </p:spTree>
    <p:extLst>
      <p:ext uri="{BB962C8B-B14F-4D97-AF65-F5344CB8AC3E}">
        <p14:creationId xmlns:p14="http://schemas.microsoft.com/office/powerpoint/2010/main" val="402596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5.png"/><Relationship Id="rId7" Type="http://schemas.openxmlformats.org/officeDocument/2006/relationships/slide" Target="slide28.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36.xml"/><Relationship Id="rId5" Type="http://schemas.openxmlformats.org/officeDocument/2006/relationships/image" Target="../media/image9.emf"/><Relationship Id="rId10" Type="http://schemas.openxmlformats.org/officeDocument/2006/relationships/slide" Target="slide4.xml"/><Relationship Id="rId4" Type="http://schemas.openxmlformats.org/officeDocument/2006/relationships/image" Target="../media/image8.emf"/><Relationship Id="rId9" Type="http://schemas.openxmlformats.org/officeDocument/2006/relationships/slide" Target="slide37.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auladigital.sence.cl/"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dirty="0"/>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90212" y="1825625"/>
            <a:ext cx="4811575" cy="4351338"/>
          </a:xfrm>
        </p:spPr>
      </p:pic>
      <p:pic>
        <p:nvPicPr>
          <p:cNvPr id="4" name="Imagen 3"/>
          <p:cNvPicPr>
            <a:picLocks noChangeAspect="1"/>
          </p:cNvPicPr>
          <p:nvPr/>
        </p:nvPicPr>
        <p:blipFill>
          <a:blip r:embed="rId3"/>
          <a:stretch>
            <a:fillRect/>
          </a:stretch>
        </p:blipFill>
        <p:spPr>
          <a:xfrm>
            <a:off x="-1" y="-10459"/>
            <a:ext cx="12290961" cy="6915976"/>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8506" y="2066272"/>
            <a:ext cx="2366187" cy="2350321"/>
          </a:xfrm>
          <a:prstGeom prst="rect">
            <a:avLst/>
          </a:prstGeom>
        </p:spPr>
      </p:pic>
      <p:sp>
        <p:nvSpPr>
          <p:cNvPr id="7" name="CuadroTexto 6"/>
          <p:cNvSpPr txBox="1"/>
          <p:nvPr/>
        </p:nvSpPr>
        <p:spPr>
          <a:xfrm>
            <a:off x="4414692" y="2378512"/>
            <a:ext cx="5848659" cy="1041182"/>
          </a:xfrm>
          <a:prstGeom prst="rect">
            <a:avLst/>
          </a:prstGeom>
          <a:noFill/>
        </p:spPr>
        <p:txBody>
          <a:bodyPr wrap="square" rtlCol="0">
            <a:spAutoFit/>
          </a:bodyPr>
          <a:lstStyle/>
          <a:p>
            <a:r>
              <a:rPr lang="es-CL" sz="2400" b="1" dirty="0">
                <a:solidFill>
                  <a:schemeClr val="bg1"/>
                </a:solidFill>
              </a:rPr>
              <a:t>MANUAL</a:t>
            </a:r>
          </a:p>
          <a:p>
            <a:pPr>
              <a:lnSpc>
                <a:spcPct val="150000"/>
              </a:lnSpc>
            </a:pPr>
            <a:r>
              <a:rPr lang="es-CL" sz="2800" dirty="0">
                <a:solidFill>
                  <a:schemeClr val="bg1"/>
                </a:solidFill>
              </a:rPr>
              <a:t>PARA SUPERVISORES</a:t>
            </a:r>
          </a:p>
        </p:txBody>
      </p:sp>
      <p:sp>
        <p:nvSpPr>
          <p:cNvPr id="3" name="Rectángulo 2"/>
          <p:cNvSpPr/>
          <p:nvPr/>
        </p:nvSpPr>
        <p:spPr>
          <a:xfrm>
            <a:off x="4427921" y="3458335"/>
            <a:ext cx="2992935" cy="368691"/>
          </a:xfrm>
          <a:prstGeom prst="rect">
            <a:avLst/>
          </a:prstGeom>
        </p:spPr>
        <p:txBody>
          <a:bodyPr wrap="none">
            <a:spAutoFit/>
          </a:bodyPr>
          <a:lstStyle/>
          <a:p>
            <a:pPr>
              <a:lnSpc>
                <a:spcPct val="150000"/>
              </a:lnSpc>
            </a:pPr>
            <a:r>
              <a:rPr lang="es-CL" sz="1400" dirty="0">
                <a:solidFill>
                  <a:schemeClr val="bg1"/>
                </a:solidFill>
                <a:latin typeface="Gotham HTF Book" pitchFamily="50" charset="0"/>
              </a:rPr>
              <a:t>Aula Digital – Cursos E-learning</a:t>
            </a:r>
          </a:p>
        </p:txBody>
      </p:sp>
      <p:sp>
        <p:nvSpPr>
          <p:cNvPr id="8" name="Marcador de número de diapositiva 7"/>
          <p:cNvSpPr>
            <a:spLocks noGrp="1"/>
          </p:cNvSpPr>
          <p:nvPr>
            <p:ph type="sldNum" sz="quarter" idx="12"/>
          </p:nvPr>
        </p:nvSpPr>
        <p:spPr/>
        <p:txBody>
          <a:bodyPr/>
          <a:lstStyle/>
          <a:p>
            <a:fld id="{202050ED-F0FF-49F2-A8FB-59B3E53442F7}" type="slidenum">
              <a:rPr lang="es-CL" smtClean="0"/>
              <a:t>1</a:t>
            </a:fld>
            <a:endParaRPr lang="es-CL" dirty="0"/>
          </a:p>
        </p:txBody>
      </p:sp>
      <p:pic>
        <p:nvPicPr>
          <p:cNvPr id="10" name="Imagen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74802" y="5590954"/>
            <a:ext cx="3064627" cy="1001570"/>
          </a:xfrm>
          <a:prstGeom prst="rect">
            <a:avLst/>
          </a:prstGeom>
        </p:spPr>
      </p:pic>
    </p:spTree>
    <p:extLst>
      <p:ext uri="{BB962C8B-B14F-4D97-AF65-F5344CB8AC3E}">
        <p14:creationId xmlns:p14="http://schemas.microsoft.com/office/powerpoint/2010/main" val="1141794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481460" y="0"/>
            <a:ext cx="1059957" cy="181308"/>
          </a:xfrm>
          <a:prstGeom prst="rect">
            <a:avLst/>
          </a:prstGeom>
        </p:spPr>
      </p:pic>
      <p:sp>
        <p:nvSpPr>
          <p:cNvPr id="11" name="Rectángulo 10"/>
          <p:cNvSpPr/>
          <p:nvPr/>
        </p:nvSpPr>
        <p:spPr>
          <a:xfrm>
            <a:off x="2333767" y="2524836"/>
            <a:ext cx="5172502" cy="354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Marcador de número de diapositiva 1"/>
          <p:cNvSpPr>
            <a:spLocks noGrp="1"/>
          </p:cNvSpPr>
          <p:nvPr>
            <p:ph type="sldNum" sz="quarter" idx="12"/>
          </p:nvPr>
        </p:nvSpPr>
        <p:spPr/>
        <p:txBody>
          <a:bodyPr/>
          <a:lstStyle/>
          <a:p>
            <a:fld id="{202050ED-F0FF-49F2-A8FB-59B3E53442F7}" type="slidenum">
              <a:rPr lang="es-CL" smtClean="0"/>
              <a:t>10</a:t>
            </a:fld>
            <a:endParaRPr lang="es-CL"/>
          </a:p>
        </p:txBody>
      </p:sp>
      <p:sp>
        <p:nvSpPr>
          <p:cNvPr id="9" name="CuadroTexto 8">
            <a:extLst>
              <a:ext uri="{FF2B5EF4-FFF2-40B4-BE49-F238E27FC236}">
                <a16:creationId xmlns:a16="http://schemas.microsoft.com/office/drawing/2014/main" id="{C84991D8-7300-4E80-97E2-4CA36C31BE7A}"/>
              </a:ext>
            </a:extLst>
          </p:cNvPr>
          <p:cNvSpPr txBox="1"/>
          <p:nvPr/>
        </p:nvSpPr>
        <p:spPr>
          <a:xfrm>
            <a:off x="7506269" y="900699"/>
            <a:ext cx="4039737" cy="338554"/>
          </a:xfrm>
          <a:prstGeom prst="rect">
            <a:avLst/>
          </a:prstGeom>
          <a:noFill/>
        </p:spPr>
        <p:txBody>
          <a:bodyPr wrap="square" rtlCol="0">
            <a:spAutoFit/>
          </a:bodyPr>
          <a:lstStyle/>
          <a:p>
            <a:r>
              <a:rPr lang="es-CL" sz="1600" b="1" dirty="0">
                <a:solidFill>
                  <a:srgbClr val="5DA899"/>
                </a:solidFill>
              </a:rPr>
              <a:t>2. ACCESO A LOS CURSOS EN AULA DIGITAL </a:t>
            </a:r>
          </a:p>
        </p:txBody>
      </p:sp>
      <p:sp>
        <p:nvSpPr>
          <p:cNvPr id="12" name="CuadroTexto 11"/>
          <p:cNvSpPr txBox="1"/>
          <p:nvPr/>
        </p:nvSpPr>
        <p:spPr>
          <a:xfrm>
            <a:off x="7506269" y="1397144"/>
            <a:ext cx="4283526" cy="1600438"/>
          </a:xfrm>
          <a:prstGeom prst="rect">
            <a:avLst/>
          </a:prstGeom>
          <a:noFill/>
        </p:spPr>
        <p:txBody>
          <a:bodyPr wrap="square" rtlCol="0">
            <a:spAutoFit/>
          </a:bodyPr>
          <a:lstStyle/>
          <a:p>
            <a:pPr algn="just"/>
            <a:r>
              <a:rPr lang="es-CL" sz="1400" dirty="0"/>
              <a:t>Validado  el ingreso con la </a:t>
            </a:r>
            <a:r>
              <a:rPr lang="es-CL" sz="1400" dirty="0" err="1"/>
              <a:t>ClaveÚnica</a:t>
            </a:r>
            <a:r>
              <a:rPr lang="es-CL" sz="1400" dirty="0"/>
              <a:t> serás dirigido al sitio de Aula Digital SENCE.</a:t>
            </a:r>
          </a:p>
          <a:p>
            <a:pPr algn="just"/>
            <a:endParaRPr lang="es-CL" sz="1400" dirty="0"/>
          </a:p>
          <a:p>
            <a:pPr algn="just"/>
            <a:r>
              <a:rPr lang="es-CL" sz="1400" dirty="0"/>
              <a:t>A continuación,  visualizarás un mensaje que  indica que serás dirigido a tu curso, en la imagen destacada en recuadro rojo.</a:t>
            </a:r>
          </a:p>
          <a:p>
            <a:pPr algn="just"/>
            <a:endParaRPr lang="es-CL" sz="1400" dirty="0"/>
          </a:p>
        </p:txBody>
      </p:sp>
      <p:pic>
        <p:nvPicPr>
          <p:cNvPr id="10" name="Imagen 9" descr="Captura de pantalla a redirecionamiento a Aula Digital. "/>
          <p:cNvPicPr>
            <a:picLocks noChangeAspect="1"/>
          </p:cNvPicPr>
          <p:nvPr/>
        </p:nvPicPr>
        <p:blipFill>
          <a:blip r:embed="rId4"/>
          <a:stretch>
            <a:fillRect/>
          </a:stretch>
        </p:blipFill>
        <p:spPr>
          <a:xfrm>
            <a:off x="481460" y="1348108"/>
            <a:ext cx="6753730" cy="3621505"/>
          </a:xfrm>
          <a:prstGeom prst="rect">
            <a:avLst/>
          </a:prstGeom>
          <a:ln w="3175">
            <a:solidFill>
              <a:schemeClr val="tx1"/>
            </a:solidFill>
          </a:ln>
        </p:spPr>
      </p:pic>
    </p:spTree>
    <p:extLst>
      <p:ext uri="{BB962C8B-B14F-4D97-AF65-F5344CB8AC3E}">
        <p14:creationId xmlns:p14="http://schemas.microsoft.com/office/powerpoint/2010/main" val="1605304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481460" y="0"/>
            <a:ext cx="1059957" cy="181308"/>
          </a:xfrm>
          <a:prstGeom prst="rect">
            <a:avLst/>
          </a:prstGeom>
        </p:spPr>
      </p:pic>
      <p:sp>
        <p:nvSpPr>
          <p:cNvPr id="7" name="CuadroTexto 6"/>
          <p:cNvSpPr txBox="1"/>
          <p:nvPr/>
        </p:nvSpPr>
        <p:spPr>
          <a:xfrm>
            <a:off x="7526655" y="1421207"/>
            <a:ext cx="4183380" cy="1600438"/>
          </a:xfrm>
          <a:prstGeom prst="rect">
            <a:avLst/>
          </a:prstGeom>
          <a:noFill/>
        </p:spPr>
        <p:txBody>
          <a:bodyPr wrap="square" rtlCol="0">
            <a:spAutoFit/>
          </a:bodyPr>
          <a:lstStyle/>
          <a:p>
            <a:pPr algn="just">
              <a:buClr>
                <a:srgbClr val="005C81"/>
              </a:buClr>
            </a:pPr>
            <a:r>
              <a:rPr lang="es-CL" sz="1400" dirty="0"/>
              <a:t>Luego de 3 segundos, el sistema mostrará de forma automática el curso a</a:t>
            </a:r>
            <a:r>
              <a:rPr lang="es-CL" sz="1400" b="1" dirty="0"/>
              <a:t> </a:t>
            </a:r>
            <a:r>
              <a:rPr lang="es-CL" sz="1400" dirty="0"/>
              <a:t>revisar. </a:t>
            </a:r>
          </a:p>
          <a:p>
            <a:pPr algn="just">
              <a:buClr>
                <a:srgbClr val="005C81"/>
              </a:buClr>
            </a:pPr>
            <a:endParaRPr lang="es-CL" sz="1400" dirty="0"/>
          </a:p>
          <a:p>
            <a:pPr algn="just">
              <a:buClr>
                <a:srgbClr val="005C81"/>
              </a:buClr>
            </a:pPr>
            <a:r>
              <a:rPr lang="es-CL" sz="1400" dirty="0"/>
              <a:t>En caso se asigne más de un curso a revisar, en la sección del menú azul izquierdo, como se indica en la imagen, en la opción “</a:t>
            </a:r>
            <a:r>
              <a:rPr lang="es-CL" sz="1400" b="1" dirty="0"/>
              <a:t>Mis Cursos</a:t>
            </a:r>
            <a:r>
              <a:rPr lang="es-CL" sz="1400" dirty="0"/>
              <a:t>”, encontrarás la lista de cursos a revisar disponibles.</a:t>
            </a:r>
          </a:p>
        </p:txBody>
      </p:sp>
      <p:sp>
        <p:nvSpPr>
          <p:cNvPr id="6" name="Marcador de número de diapositiva 5"/>
          <p:cNvSpPr>
            <a:spLocks noGrp="1"/>
          </p:cNvSpPr>
          <p:nvPr>
            <p:ph type="sldNum" sz="quarter" idx="12"/>
          </p:nvPr>
        </p:nvSpPr>
        <p:spPr/>
        <p:txBody>
          <a:bodyPr/>
          <a:lstStyle/>
          <a:p>
            <a:fld id="{202050ED-F0FF-49F2-A8FB-59B3E53442F7}" type="slidenum">
              <a:rPr lang="es-CL" smtClean="0"/>
              <a:t>11</a:t>
            </a:fld>
            <a:endParaRPr lang="es-CL" dirty="0"/>
          </a:p>
        </p:txBody>
      </p:sp>
      <p:sp>
        <p:nvSpPr>
          <p:cNvPr id="8" name="Rectángulo 7"/>
          <p:cNvSpPr/>
          <p:nvPr/>
        </p:nvSpPr>
        <p:spPr>
          <a:xfrm>
            <a:off x="522403" y="3336026"/>
            <a:ext cx="1183567" cy="20471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a:extLst>
              <a:ext uri="{FF2B5EF4-FFF2-40B4-BE49-F238E27FC236}">
                <a16:creationId xmlns:a16="http://schemas.microsoft.com/office/drawing/2014/main" id="{D1A9509F-B57A-4794-998A-D9BA265A6549}"/>
              </a:ext>
            </a:extLst>
          </p:cNvPr>
          <p:cNvSpPr txBox="1"/>
          <p:nvPr/>
        </p:nvSpPr>
        <p:spPr>
          <a:xfrm>
            <a:off x="7526655" y="948824"/>
            <a:ext cx="4263390" cy="338554"/>
          </a:xfrm>
          <a:prstGeom prst="rect">
            <a:avLst/>
          </a:prstGeom>
          <a:noFill/>
        </p:spPr>
        <p:txBody>
          <a:bodyPr wrap="square" rtlCol="0">
            <a:spAutoFit/>
          </a:bodyPr>
          <a:lstStyle/>
          <a:p>
            <a:r>
              <a:rPr lang="es-CL" sz="1600" b="1" dirty="0">
                <a:solidFill>
                  <a:srgbClr val="5DA899"/>
                </a:solidFill>
              </a:rPr>
              <a:t>2. ACCESO A LOS CURSOS EN AULA DIGITAL </a:t>
            </a:r>
          </a:p>
        </p:txBody>
      </p:sp>
      <p:pic>
        <p:nvPicPr>
          <p:cNvPr id="3" name="Imagen 2" descr="Captura de pantalla ingreso a curso en Aula Digital."/>
          <p:cNvPicPr>
            <a:picLocks noChangeAspect="1"/>
          </p:cNvPicPr>
          <p:nvPr/>
        </p:nvPicPr>
        <p:blipFill>
          <a:blip r:embed="rId3"/>
          <a:stretch>
            <a:fillRect/>
          </a:stretch>
        </p:blipFill>
        <p:spPr>
          <a:xfrm>
            <a:off x="495018" y="1287378"/>
            <a:ext cx="6705881" cy="3570371"/>
          </a:xfrm>
          <a:prstGeom prst="rect">
            <a:avLst/>
          </a:prstGeom>
          <a:ln w="3175">
            <a:solidFill>
              <a:schemeClr val="tx1"/>
            </a:solidFill>
          </a:ln>
        </p:spPr>
      </p:pic>
    </p:spTree>
    <p:extLst>
      <p:ext uri="{BB962C8B-B14F-4D97-AF65-F5344CB8AC3E}">
        <p14:creationId xmlns:p14="http://schemas.microsoft.com/office/powerpoint/2010/main" val="965956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202050ED-F0FF-49F2-A8FB-59B3E53442F7}" type="slidenum">
              <a:rPr lang="es-CL" smtClean="0"/>
              <a:t>12</a:t>
            </a:fld>
            <a:endParaRPr lang="es-CL"/>
          </a:p>
        </p:txBody>
      </p:sp>
      <p:pic>
        <p:nvPicPr>
          <p:cNvPr id="7" name="Imagen 6"/>
          <p:cNvPicPr>
            <a:picLocks noChangeAspect="1"/>
          </p:cNvPicPr>
          <p:nvPr/>
        </p:nvPicPr>
        <p:blipFill>
          <a:blip r:embed="rId2"/>
          <a:stretch>
            <a:fillRect/>
          </a:stretch>
        </p:blipFill>
        <p:spPr>
          <a:xfrm>
            <a:off x="481460" y="0"/>
            <a:ext cx="1059957" cy="181308"/>
          </a:xfrm>
          <a:prstGeom prst="rect">
            <a:avLst/>
          </a:prstGeom>
        </p:spPr>
      </p:pic>
      <p:sp>
        <p:nvSpPr>
          <p:cNvPr id="8" name="CuadroTexto 7"/>
          <p:cNvSpPr txBox="1"/>
          <p:nvPr/>
        </p:nvSpPr>
        <p:spPr>
          <a:xfrm>
            <a:off x="7555230" y="1474518"/>
            <a:ext cx="4263389" cy="2031325"/>
          </a:xfrm>
          <a:prstGeom prst="rect">
            <a:avLst/>
          </a:prstGeom>
          <a:noFill/>
        </p:spPr>
        <p:txBody>
          <a:bodyPr wrap="square" rtlCol="0">
            <a:spAutoFit/>
          </a:bodyPr>
          <a:lstStyle/>
          <a:p>
            <a:pPr algn="just">
              <a:buClr>
                <a:srgbClr val="005C81"/>
              </a:buClr>
            </a:pPr>
            <a:r>
              <a:rPr lang="es-CL" sz="1400" dirty="0"/>
              <a:t>Al hacer clic en </a:t>
            </a:r>
            <a:r>
              <a:rPr lang="es-CL" sz="1400" b="1" dirty="0"/>
              <a:t>“Mis Cursos” </a:t>
            </a:r>
            <a:r>
              <a:rPr lang="es-CL" sz="1400" dirty="0"/>
              <a:t>se despliegan todos los cursos asignados.</a:t>
            </a:r>
          </a:p>
          <a:p>
            <a:pPr algn="just">
              <a:buClr>
                <a:srgbClr val="005C81"/>
              </a:buClr>
            </a:pPr>
            <a:endParaRPr lang="es-CL" sz="1400" dirty="0"/>
          </a:p>
          <a:p>
            <a:pPr algn="just">
              <a:buClr>
                <a:srgbClr val="005C81"/>
              </a:buClr>
            </a:pPr>
            <a:r>
              <a:rPr lang="es-ES" sz="1400" dirty="0"/>
              <a:t>La supervisión puede demorar entre 30min a 1,5 </a:t>
            </a:r>
            <a:r>
              <a:rPr lang="es-ES" sz="1400" dirty="0" err="1"/>
              <a:t>hrs</a:t>
            </a:r>
            <a:r>
              <a:rPr lang="es-ES" sz="1400" dirty="0"/>
              <a:t>. por curso, dependiendo de la cantidad de módulos y duración de cada curso. La cantidad de cursos en modalidad e-learning a supervisar, será propuesta por la Dirección Regional en base a la totalidad de los cursos adjudicados y/o seleccionados en cada región.</a:t>
            </a:r>
            <a:endParaRPr lang="es-CL" sz="1400" dirty="0"/>
          </a:p>
        </p:txBody>
      </p:sp>
      <p:sp>
        <p:nvSpPr>
          <p:cNvPr id="13" name="Rectángulo 12"/>
          <p:cNvSpPr/>
          <p:nvPr/>
        </p:nvSpPr>
        <p:spPr>
          <a:xfrm>
            <a:off x="536052" y="3166281"/>
            <a:ext cx="1183567" cy="1009934"/>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a:extLst>
              <a:ext uri="{FF2B5EF4-FFF2-40B4-BE49-F238E27FC236}">
                <a16:creationId xmlns:a16="http://schemas.microsoft.com/office/drawing/2014/main" id="{5961B237-6C1A-4CE0-93B4-1A748DF16756}"/>
              </a:ext>
            </a:extLst>
          </p:cNvPr>
          <p:cNvSpPr txBox="1"/>
          <p:nvPr/>
        </p:nvSpPr>
        <p:spPr>
          <a:xfrm>
            <a:off x="7555230" y="944634"/>
            <a:ext cx="4367529" cy="338554"/>
          </a:xfrm>
          <a:prstGeom prst="rect">
            <a:avLst/>
          </a:prstGeom>
          <a:noFill/>
        </p:spPr>
        <p:txBody>
          <a:bodyPr wrap="square" rtlCol="0">
            <a:spAutoFit/>
          </a:bodyPr>
          <a:lstStyle/>
          <a:p>
            <a:r>
              <a:rPr lang="es-CL" sz="1600" b="1" dirty="0">
                <a:solidFill>
                  <a:srgbClr val="5DA899"/>
                </a:solidFill>
              </a:rPr>
              <a:t>2.  ACCESO A LOS CURSOS EN AULA DIGITAL </a:t>
            </a:r>
          </a:p>
        </p:txBody>
      </p:sp>
      <p:pic>
        <p:nvPicPr>
          <p:cNvPr id="2" name="Imagen 1" descr="Captura pantalla de opcion desplegar &quot; Mis Cursos&quot;."/>
          <p:cNvPicPr>
            <a:picLocks noChangeAspect="1"/>
          </p:cNvPicPr>
          <p:nvPr/>
        </p:nvPicPr>
        <p:blipFill rotWithShape="1">
          <a:blip r:embed="rId3"/>
          <a:srcRect b="18642"/>
          <a:stretch/>
        </p:blipFill>
        <p:spPr>
          <a:xfrm>
            <a:off x="536052" y="1283188"/>
            <a:ext cx="6660533" cy="3766185"/>
          </a:xfrm>
          <a:prstGeom prst="rect">
            <a:avLst/>
          </a:prstGeom>
          <a:ln w="3175">
            <a:solidFill>
              <a:schemeClr val="tx1"/>
            </a:solidFill>
          </a:ln>
        </p:spPr>
      </p:pic>
    </p:spTree>
    <p:extLst>
      <p:ext uri="{BB962C8B-B14F-4D97-AF65-F5344CB8AC3E}">
        <p14:creationId xmlns:p14="http://schemas.microsoft.com/office/powerpoint/2010/main" val="4258015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481460" y="0"/>
            <a:ext cx="1059957" cy="181308"/>
          </a:xfrm>
          <a:prstGeom prst="rect">
            <a:avLst/>
          </a:prstGeom>
        </p:spPr>
      </p:pic>
      <p:sp>
        <p:nvSpPr>
          <p:cNvPr id="2" name="Marcador de número de diapositiva 1"/>
          <p:cNvSpPr>
            <a:spLocks noGrp="1"/>
          </p:cNvSpPr>
          <p:nvPr>
            <p:ph type="sldNum" sz="quarter" idx="12"/>
          </p:nvPr>
        </p:nvSpPr>
        <p:spPr/>
        <p:txBody>
          <a:bodyPr/>
          <a:lstStyle/>
          <a:p>
            <a:fld id="{202050ED-F0FF-49F2-A8FB-59B3E53442F7}" type="slidenum">
              <a:rPr lang="es-CL" smtClean="0"/>
              <a:t>13</a:t>
            </a:fld>
            <a:endParaRPr lang="es-CL"/>
          </a:p>
        </p:txBody>
      </p:sp>
      <p:sp>
        <p:nvSpPr>
          <p:cNvPr id="8" name="CuadroTexto 7">
            <a:extLst>
              <a:ext uri="{FF2B5EF4-FFF2-40B4-BE49-F238E27FC236}">
                <a16:creationId xmlns:a16="http://schemas.microsoft.com/office/drawing/2014/main" id="{BBA2B365-D663-494D-BFC1-36B7D0A49A0F}"/>
              </a:ext>
            </a:extLst>
          </p:cNvPr>
          <p:cNvSpPr txBox="1"/>
          <p:nvPr/>
        </p:nvSpPr>
        <p:spPr>
          <a:xfrm>
            <a:off x="7526215" y="972888"/>
            <a:ext cx="4038600" cy="338554"/>
          </a:xfrm>
          <a:prstGeom prst="rect">
            <a:avLst/>
          </a:prstGeom>
          <a:noFill/>
        </p:spPr>
        <p:txBody>
          <a:bodyPr wrap="square" rtlCol="0">
            <a:spAutoFit/>
          </a:bodyPr>
          <a:lstStyle/>
          <a:p>
            <a:r>
              <a:rPr lang="es-CL" sz="1600" b="1" dirty="0">
                <a:solidFill>
                  <a:srgbClr val="5DA899"/>
                </a:solidFill>
              </a:rPr>
              <a:t>3.  INSPECCIÓN CARGA INICIAL</a:t>
            </a:r>
          </a:p>
        </p:txBody>
      </p:sp>
      <p:sp>
        <p:nvSpPr>
          <p:cNvPr id="9" name="CuadroTexto 8">
            <a:extLst>
              <a:ext uri="{FF2B5EF4-FFF2-40B4-BE49-F238E27FC236}">
                <a16:creationId xmlns:a16="http://schemas.microsoft.com/office/drawing/2014/main" id="{07DDE3F4-3A93-4FFA-8BC9-9F21BE5AD218}"/>
              </a:ext>
            </a:extLst>
          </p:cNvPr>
          <p:cNvSpPr txBox="1"/>
          <p:nvPr/>
        </p:nvSpPr>
        <p:spPr>
          <a:xfrm>
            <a:off x="7526215" y="1311442"/>
            <a:ext cx="4470399" cy="3539430"/>
          </a:xfrm>
          <a:prstGeom prst="rect">
            <a:avLst/>
          </a:prstGeom>
          <a:noFill/>
        </p:spPr>
        <p:txBody>
          <a:bodyPr wrap="square" rtlCol="0">
            <a:spAutoFit/>
          </a:bodyPr>
          <a:lstStyle/>
          <a:p>
            <a:pPr algn="just"/>
            <a:r>
              <a:rPr lang="es-CL" sz="1400" dirty="0"/>
              <a:t>Revisar que el curso contenga todos los módulos declarados en la propuesta con su respectivo código y nombre del módulo. Estos se identifican por imágenes y por el nombre con el código de módulo. </a:t>
            </a:r>
          </a:p>
          <a:p>
            <a:pPr algn="just"/>
            <a:endParaRPr lang="es-CL" sz="1400" dirty="0"/>
          </a:p>
          <a:p>
            <a:pPr algn="just"/>
            <a:r>
              <a:rPr lang="es-ES" sz="1400" dirty="0"/>
              <a:t>El botón de integración asistencia Sence NO es un recurso que se deba marcar, por tanto, NO debe tener marca de estado de finalización. Este icono permite el acceso de participantes a la plataforma con clave Sence. </a:t>
            </a:r>
            <a:endParaRPr lang="es-CL" sz="1400" dirty="0"/>
          </a:p>
          <a:p>
            <a:pPr algn="just"/>
            <a:endParaRPr lang="es-CL" sz="1400" dirty="0"/>
          </a:p>
          <a:p>
            <a:pPr algn="just"/>
            <a:r>
              <a:rPr lang="es-CL" sz="1400" dirty="0"/>
              <a:t>La vista puede variar, según la configuración aplicada por cada ejecutor, también se puede identificar cada módulo construido, por el banner gráfico o sólo con el nombre en el enunciado, antes de cada actividad, el cual obligatoriamente debe incluir el código SIC para permitir la correcta lectura de datos.</a:t>
            </a:r>
            <a:endParaRPr lang="es-CL" sz="1400" dirty="0">
              <a:solidFill>
                <a:srgbClr val="FF0000"/>
              </a:solidFill>
            </a:endParaRPr>
          </a:p>
        </p:txBody>
      </p:sp>
      <p:pic>
        <p:nvPicPr>
          <p:cNvPr id="7" name="Imagen 6" descr="Captura pantalla de vista general de un curso en Aula Digital con sus módulos. "/>
          <p:cNvPicPr>
            <a:picLocks noChangeAspect="1"/>
          </p:cNvPicPr>
          <p:nvPr/>
        </p:nvPicPr>
        <p:blipFill>
          <a:blip r:embed="rId3"/>
          <a:stretch>
            <a:fillRect/>
          </a:stretch>
        </p:blipFill>
        <p:spPr>
          <a:xfrm>
            <a:off x="481460" y="1311442"/>
            <a:ext cx="6702301" cy="5044908"/>
          </a:xfrm>
          <a:prstGeom prst="rect">
            <a:avLst/>
          </a:prstGeom>
        </p:spPr>
      </p:pic>
    </p:spTree>
    <p:extLst>
      <p:ext uri="{BB962C8B-B14F-4D97-AF65-F5344CB8AC3E}">
        <p14:creationId xmlns:p14="http://schemas.microsoft.com/office/powerpoint/2010/main" val="127765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481460" y="0"/>
            <a:ext cx="1059957" cy="181308"/>
          </a:xfrm>
          <a:prstGeom prst="rect">
            <a:avLst/>
          </a:prstGeom>
        </p:spPr>
      </p:pic>
      <p:sp>
        <p:nvSpPr>
          <p:cNvPr id="2" name="Marcador de número de diapositiva 1"/>
          <p:cNvSpPr>
            <a:spLocks noGrp="1"/>
          </p:cNvSpPr>
          <p:nvPr>
            <p:ph type="sldNum" sz="quarter" idx="12"/>
          </p:nvPr>
        </p:nvSpPr>
        <p:spPr/>
        <p:txBody>
          <a:bodyPr/>
          <a:lstStyle/>
          <a:p>
            <a:fld id="{202050ED-F0FF-49F2-A8FB-59B3E53442F7}" type="slidenum">
              <a:rPr lang="es-CL" smtClean="0"/>
              <a:t>14</a:t>
            </a:fld>
            <a:endParaRPr lang="es-CL"/>
          </a:p>
        </p:txBody>
      </p:sp>
      <p:sp>
        <p:nvSpPr>
          <p:cNvPr id="8" name="CuadroTexto 7">
            <a:extLst>
              <a:ext uri="{FF2B5EF4-FFF2-40B4-BE49-F238E27FC236}">
                <a16:creationId xmlns:a16="http://schemas.microsoft.com/office/drawing/2014/main" id="{BBA2B365-D663-494D-BFC1-36B7D0A49A0F}"/>
              </a:ext>
            </a:extLst>
          </p:cNvPr>
          <p:cNvSpPr txBox="1"/>
          <p:nvPr/>
        </p:nvSpPr>
        <p:spPr>
          <a:xfrm>
            <a:off x="7543228" y="977538"/>
            <a:ext cx="3226371" cy="338554"/>
          </a:xfrm>
          <a:prstGeom prst="rect">
            <a:avLst/>
          </a:prstGeom>
          <a:noFill/>
        </p:spPr>
        <p:txBody>
          <a:bodyPr wrap="square" rtlCol="0">
            <a:spAutoFit/>
          </a:bodyPr>
          <a:lstStyle/>
          <a:p>
            <a:r>
              <a:rPr lang="es-CL" sz="1600" b="1" dirty="0">
                <a:solidFill>
                  <a:srgbClr val="5DA899"/>
                </a:solidFill>
              </a:rPr>
              <a:t>3. INSPECCIÓN CARGA INICIAL</a:t>
            </a:r>
          </a:p>
        </p:txBody>
      </p:sp>
      <p:sp>
        <p:nvSpPr>
          <p:cNvPr id="9" name="CuadroTexto 8">
            <a:extLst>
              <a:ext uri="{FF2B5EF4-FFF2-40B4-BE49-F238E27FC236}">
                <a16:creationId xmlns:a16="http://schemas.microsoft.com/office/drawing/2014/main" id="{07DDE3F4-3A93-4FFA-8BC9-9F21BE5AD218}"/>
              </a:ext>
            </a:extLst>
          </p:cNvPr>
          <p:cNvSpPr txBox="1"/>
          <p:nvPr/>
        </p:nvSpPr>
        <p:spPr>
          <a:xfrm>
            <a:off x="7543228" y="1487394"/>
            <a:ext cx="4331271" cy="3108543"/>
          </a:xfrm>
          <a:prstGeom prst="rect">
            <a:avLst/>
          </a:prstGeom>
          <a:noFill/>
        </p:spPr>
        <p:txBody>
          <a:bodyPr wrap="square" rtlCol="0">
            <a:spAutoFit/>
          </a:bodyPr>
          <a:lstStyle/>
          <a:p>
            <a:pPr algn="just"/>
            <a:r>
              <a:rPr lang="es-CL" sz="1400" dirty="0"/>
              <a:t>Ingresar a cada módulo y revisar que cada uno incluya:</a:t>
            </a:r>
          </a:p>
          <a:p>
            <a:pPr algn="just"/>
            <a:endParaRPr lang="es-CL" sz="1400" dirty="0"/>
          </a:p>
          <a:p>
            <a:pPr marL="285750" indent="-285750" algn="just">
              <a:buClr>
                <a:srgbClr val="005C81"/>
              </a:buClr>
              <a:buFont typeface="Wingdings" panose="05000000000000000000" pitchFamily="2" charset="2"/>
              <a:buChar char="ü"/>
            </a:pPr>
            <a:r>
              <a:rPr lang="es-CL" sz="1400" dirty="0"/>
              <a:t>Actividades didácticas.</a:t>
            </a:r>
          </a:p>
          <a:p>
            <a:pPr marL="285750" indent="-285750" algn="just">
              <a:buClr>
                <a:srgbClr val="005C81"/>
              </a:buClr>
              <a:buFont typeface="Wingdings" panose="05000000000000000000" pitchFamily="2" charset="2"/>
              <a:buChar char="ü"/>
            </a:pPr>
            <a:endParaRPr lang="es-CL" sz="1400" dirty="0"/>
          </a:p>
          <a:p>
            <a:pPr marL="285750" indent="-285750" algn="just">
              <a:buClr>
                <a:srgbClr val="005C81"/>
              </a:buClr>
              <a:buFont typeface="Wingdings" panose="05000000000000000000" pitchFamily="2" charset="2"/>
              <a:buChar char="ü"/>
            </a:pPr>
            <a:r>
              <a:rPr lang="es-CL" sz="1400" dirty="0"/>
              <a:t>Diferentes tipos de formatos de actividades o recursos de aprendizaje (videos, infografía, lecturas, quiz, </a:t>
            </a:r>
            <a:r>
              <a:rPr lang="es-CL" sz="1400" dirty="0" err="1"/>
              <a:t>etc</a:t>
            </a:r>
            <a:r>
              <a:rPr lang="es-CL" sz="1400" dirty="0"/>
              <a:t>).</a:t>
            </a:r>
          </a:p>
          <a:p>
            <a:pPr marL="285750" indent="-285750" algn="just">
              <a:buClr>
                <a:srgbClr val="005C81"/>
              </a:buClr>
              <a:buFont typeface="Wingdings" panose="05000000000000000000" pitchFamily="2" charset="2"/>
              <a:buChar char="ü"/>
            </a:pPr>
            <a:endParaRPr lang="es-CL" sz="1400" dirty="0"/>
          </a:p>
          <a:p>
            <a:pPr marL="285750" indent="-285750" algn="just">
              <a:buClr>
                <a:srgbClr val="005C81"/>
              </a:buClr>
              <a:buFont typeface="Wingdings" panose="05000000000000000000" pitchFamily="2" charset="2"/>
              <a:buChar char="ü"/>
            </a:pPr>
            <a:r>
              <a:rPr lang="es-CL" sz="1400" dirty="0"/>
              <a:t>Evaluaciones (control o prueba final)  correctamente identificadas que requieran una nota.</a:t>
            </a:r>
          </a:p>
          <a:p>
            <a:pPr marL="285750" indent="-285750" algn="just">
              <a:buClr>
                <a:srgbClr val="005C81"/>
              </a:buClr>
              <a:buFont typeface="Wingdings" panose="05000000000000000000" pitchFamily="2" charset="2"/>
              <a:buChar char="ü"/>
            </a:pPr>
            <a:endParaRPr lang="es-CL" sz="1400" dirty="0"/>
          </a:p>
          <a:p>
            <a:pPr marL="285750" indent="-285750" algn="just">
              <a:buClr>
                <a:srgbClr val="005C81"/>
              </a:buClr>
              <a:buFont typeface="Wingdings" panose="05000000000000000000" pitchFamily="2" charset="2"/>
              <a:buChar char="ü"/>
            </a:pPr>
            <a:r>
              <a:rPr lang="es-CL" sz="1400" dirty="0"/>
              <a:t>Contrarrestar el tipo de actividades y recursos utilizados en los módulos vs el módulo presentado por el oferente en la propuesta técnica.</a:t>
            </a:r>
          </a:p>
        </p:txBody>
      </p:sp>
      <p:pic>
        <p:nvPicPr>
          <p:cNvPr id="11" name="Imagen 10" descr="Captura de pantalla de variedad de recursos y actividades."/>
          <p:cNvPicPr>
            <a:picLocks noChangeAspect="1"/>
          </p:cNvPicPr>
          <p:nvPr/>
        </p:nvPicPr>
        <p:blipFill>
          <a:blip r:embed="rId3"/>
          <a:stretch>
            <a:fillRect/>
          </a:stretch>
        </p:blipFill>
        <p:spPr>
          <a:xfrm>
            <a:off x="481460" y="1316092"/>
            <a:ext cx="6693063" cy="5106730"/>
          </a:xfrm>
          <a:prstGeom prst="rect">
            <a:avLst/>
          </a:prstGeom>
          <a:ln w="3175">
            <a:solidFill>
              <a:schemeClr val="tx1"/>
            </a:solidFill>
          </a:ln>
        </p:spPr>
      </p:pic>
    </p:spTree>
    <p:extLst>
      <p:ext uri="{BB962C8B-B14F-4D97-AF65-F5344CB8AC3E}">
        <p14:creationId xmlns:p14="http://schemas.microsoft.com/office/powerpoint/2010/main" val="2755161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481460" y="0"/>
            <a:ext cx="1059957" cy="181308"/>
          </a:xfrm>
          <a:prstGeom prst="rect">
            <a:avLst/>
          </a:prstGeom>
        </p:spPr>
      </p:pic>
      <p:sp>
        <p:nvSpPr>
          <p:cNvPr id="2" name="Marcador de número de diapositiva 1"/>
          <p:cNvSpPr>
            <a:spLocks noGrp="1"/>
          </p:cNvSpPr>
          <p:nvPr>
            <p:ph type="sldNum" sz="quarter" idx="12"/>
          </p:nvPr>
        </p:nvSpPr>
        <p:spPr/>
        <p:txBody>
          <a:bodyPr/>
          <a:lstStyle/>
          <a:p>
            <a:fld id="{202050ED-F0FF-49F2-A8FB-59B3E53442F7}" type="slidenum">
              <a:rPr lang="es-CL" smtClean="0"/>
              <a:t>15</a:t>
            </a:fld>
            <a:endParaRPr lang="es-CL"/>
          </a:p>
        </p:txBody>
      </p:sp>
      <p:sp>
        <p:nvSpPr>
          <p:cNvPr id="8" name="CuadroTexto 7">
            <a:extLst>
              <a:ext uri="{FF2B5EF4-FFF2-40B4-BE49-F238E27FC236}">
                <a16:creationId xmlns:a16="http://schemas.microsoft.com/office/drawing/2014/main" id="{BBA2B365-D663-494D-BFC1-36B7D0A49A0F}"/>
              </a:ext>
            </a:extLst>
          </p:cNvPr>
          <p:cNvSpPr txBox="1"/>
          <p:nvPr/>
        </p:nvSpPr>
        <p:spPr>
          <a:xfrm>
            <a:off x="7578090" y="948825"/>
            <a:ext cx="4220210" cy="338554"/>
          </a:xfrm>
          <a:prstGeom prst="rect">
            <a:avLst/>
          </a:prstGeom>
          <a:noFill/>
        </p:spPr>
        <p:txBody>
          <a:bodyPr wrap="square" rtlCol="0">
            <a:spAutoFit/>
          </a:bodyPr>
          <a:lstStyle/>
          <a:p>
            <a:r>
              <a:rPr lang="es-CL" sz="1600" b="1" dirty="0">
                <a:solidFill>
                  <a:srgbClr val="5DA899"/>
                </a:solidFill>
              </a:rPr>
              <a:t>3.  INSPECCIÓN CARGA INICIAL</a:t>
            </a:r>
          </a:p>
        </p:txBody>
      </p:sp>
      <p:sp>
        <p:nvSpPr>
          <p:cNvPr id="9" name="CuadroTexto 8">
            <a:extLst>
              <a:ext uri="{FF2B5EF4-FFF2-40B4-BE49-F238E27FC236}">
                <a16:creationId xmlns:a16="http://schemas.microsoft.com/office/drawing/2014/main" id="{07DDE3F4-3A93-4FFA-8BC9-9F21BE5AD218}"/>
              </a:ext>
            </a:extLst>
          </p:cNvPr>
          <p:cNvSpPr txBox="1"/>
          <p:nvPr/>
        </p:nvSpPr>
        <p:spPr>
          <a:xfrm>
            <a:off x="7578090" y="1463771"/>
            <a:ext cx="4323178" cy="1384995"/>
          </a:xfrm>
          <a:prstGeom prst="rect">
            <a:avLst/>
          </a:prstGeom>
          <a:noFill/>
        </p:spPr>
        <p:txBody>
          <a:bodyPr wrap="square" rtlCol="0">
            <a:spAutoFit/>
          </a:bodyPr>
          <a:lstStyle/>
          <a:p>
            <a:pPr algn="just"/>
            <a:r>
              <a:rPr lang="es-CL" sz="1400" dirty="0"/>
              <a:t>Revisar de forma aleatoria algunas de las actividades y/o recursos incluidos en los módulos probando que estos funcionen de forma correcta.</a:t>
            </a:r>
          </a:p>
          <a:p>
            <a:pPr algn="just"/>
            <a:endParaRPr lang="es-CL" sz="1400" dirty="0"/>
          </a:p>
          <a:p>
            <a:pPr algn="just"/>
            <a:r>
              <a:rPr lang="es-CL" sz="1400" dirty="0"/>
              <a:t>Para ingresar sólo es necesario hacer clic sobre la actividad que se requiere revisar.</a:t>
            </a:r>
          </a:p>
        </p:txBody>
      </p:sp>
      <p:pic>
        <p:nvPicPr>
          <p:cNvPr id="10" name="Imagen 9" descr="Captura pantalla de vista general de un curso en Aula Digital con sus modulos y recursos."/>
          <p:cNvPicPr>
            <a:picLocks noChangeAspect="1"/>
          </p:cNvPicPr>
          <p:nvPr/>
        </p:nvPicPr>
        <p:blipFill>
          <a:blip r:embed="rId3"/>
          <a:stretch>
            <a:fillRect/>
          </a:stretch>
        </p:blipFill>
        <p:spPr>
          <a:xfrm>
            <a:off x="456433" y="1287379"/>
            <a:ext cx="6755898" cy="4221881"/>
          </a:xfrm>
          <a:prstGeom prst="rect">
            <a:avLst/>
          </a:prstGeom>
          <a:ln w="3175">
            <a:solidFill>
              <a:schemeClr val="tx1"/>
            </a:solidFill>
          </a:ln>
        </p:spPr>
      </p:pic>
    </p:spTree>
    <p:extLst>
      <p:ext uri="{BB962C8B-B14F-4D97-AF65-F5344CB8AC3E}">
        <p14:creationId xmlns:p14="http://schemas.microsoft.com/office/powerpoint/2010/main" val="976223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202050ED-F0FF-49F2-A8FB-59B3E53442F7}" type="slidenum">
              <a:rPr lang="es-CL" smtClean="0"/>
              <a:t>16</a:t>
            </a:fld>
            <a:endParaRPr lang="es-CL"/>
          </a:p>
        </p:txBody>
      </p:sp>
      <p:pic>
        <p:nvPicPr>
          <p:cNvPr id="8" name="Imagen 7"/>
          <p:cNvPicPr>
            <a:picLocks noChangeAspect="1"/>
          </p:cNvPicPr>
          <p:nvPr/>
        </p:nvPicPr>
        <p:blipFill>
          <a:blip r:embed="rId3"/>
          <a:stretch>
            <a:fillRect/>
          </a:stretch>
        </p:blipFill>
        <p:spPr>
          <a:xfrm>
            <a:off x="481460" y="0"/>
            <a:ext cx="1059957" cy="181308"/>
          </a:xfrm>
          <a:prstGeom prst="rect">
            <a:avLst/>
          </a:prstGeom>
        </p:spPr>
      </p:pic>
      <p:sp>
        <p:nvSpPr>
          <p:cNvPr id="9" name="CuadroTexto 8"/>
          <p:cNvSpPr txBox="1"/>
          <p:nvPr/>
        </p:nvSpPr>
        <p:spPr>
          <a:xfrm>
            <a:off x="7447722" y="1389534"/>
            <a:ext cx="4393758" cy="2623795"/>
          </a:xfrm>
          <a:prstGeom prst="rect">
            <a:avLst/>
          </a:prstGeom>
          <a:noFill/>
        </p:spPr>
        <p:txBody>
          <a:bodyPr wrap="square" rtlCol="0">
            <a:spAutoFit/>
          </a:bodyPr>
          <a:lstStyle/>
          <a:p>
            <a:pPr algn="just"/>
            <a:r>
              <a:rPr lang="es-CL" sz="1400" dirty="0"/>
              <a:t>Revisar si los recursos y actividades dentro de cada módulo  poseen  marca de finalización automáticas. </a:t>
            </a:r>
          </a:p>
          <a:p>
            <a:pPr algn="just"/>
            <a:endParaRPr lang="es-CL" sz="1400" dirty="0"/>
          </a:p>
          <a:p>
            <a:pPr algn="just"/>
            <a:r>
              <a:rPr lang="es-CL" sz="1400" dirty="0"/>
              <a:t>Al costado derecho de cada actividad, veremos un pequeño cuadrado, el que debera ser con </a:t>
            </a:r>
            <a:r>
              <a:rPr lang="es-CL" sz="1400" b="1" u="sng" dirty="0"/>
              <a:t> línea punteada. </a:t>
            </a:r>
            <a:r>
              <a:rPr lang="es-CL" sz="1400" dirty="0"/>
              <a:t>           Esto significa que está marcado como </a:t>
            </a:r>
            <a:r>
              <a:rPr lang="es-CL" sz="1400" b="1" dirty="0"/>
              <a:t>obligatorio</a:t>
            </a:r>
            <a:r>
              <a:rPr lang="es-CL" sz="1400" dirty="0"/>
              <a:t> y  el participante una vez que consuma el recurso o actividad </a:t>
            </a:r>
            <a:r>
              <a:rPr lang="es-CL" sz="1400" b="1" dirty="0"/>
              <a:t>automáticamente </a:t>
            </a:r>
            <a:r>
              <a:rPr lang="es-CL" sz="1400" dirty="0"/>
              <a:t>se marcará ese registro en los sistemas  y  se contabilizará como recurso consumido en SIC.</a:t>
            </a:r>
          </a:p>
          <a:p>
            <a:pPr algn="just"/>
            <a:endParaRPr lang="es-CL" sz="1400" dirty="0"/>
          </a:p>
          <a:p>
            <a:pPr algn="just"/>
            <a:endParaRPr lang="es-CL" sz="1050" dirty="0">
              <a:latin typeface="gobCL" pitchFamily="50" charset="0"/>
            </a:endParaRPr>
          </a:p>
        </p:txBody>
      </p:sp>
      <p:sp>
        <p:nvSpPr>
          <p:cNvPr id="12" name="CuadroTexto 11">
            <a:extLst>
              <a:ext uri="{FF2B5EF4-FFF2-40B4-BE49-F238E27FC236}">
                <a16:creationId xmlns:a16="http://schemas.microsoft.com/office/drawing/2014/main" id="{DFD7FD80-5888-4C5F-9A39-8C8FEAB9B6B4}"/>
              </a:ext>
            </a:extLst>
          </p:cNvPr>
          <p:cNvSpPr txBox="1"/>
          <p:nvPr/>
        </p:nvSpPr>
        <p:spPr>
          <a:xfrm>
            <a:off x="7507191" y="991971"/>
            <a:ext cx="4274820" cy="338554"/>
          </a:xfrm>
          <a:prstGeom prst="rect">
            <a:avLst/>
          </a:prstGeom>
          <a:noFill/>
        </p:spPr>
        <p:txBody>
          <a:bodyPr wrap="square" rtlCol="0">
            <a:spAutoFit/>
          </a:bodyPr>
          <a:lstStyle/>
          <a:p>
            <a:r>
              <a:rPr lang="es-CL" sz="1600" b="1" dirty="0">
                <a:solidFill>
                  <a:srgbClr val="5DA899"/>
                </a:solidFill>
              </a:rPr>
              <a:t>3. INSPECCIÓN CARGA INICIAL</a:t>
            </a:r>
          </a:p>
        </p:txBody>
      </p:sp>
      <p:sp>
        <p:nvSpPr>
          <p:cNvPr id="13" name="Rectángulo 12"/>
          <p:cNvSpPr/>
          <p:nvPr/>
        </p:nvSpPr>
        <p:spPr>
          <a:xfrm flipH="1">
            <a:off x="8505830" y="2503358"/>
            <a:ext cx="218444" cy="198074"/>
          </a:xfrm>
          <a:prstGeom prst="rect">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5" name="Imagen 4" descr="Captura pantalla de un modulo en Aula Digital con sus marcas de finalización."/>
          <p:cNvPicPr>
            <a:picLocks noChangeAspect="1"/>
          </p:cNvPicPr>
          <p:nvPr/>
        </p:nvPicPr>
        <p:blipFill>
          <a:blip r:embed="rId4"/>
          <a:stretch>
            <a:fillRect/>
          </a:stretch>
        </p:blipFill>
        <p:spPr>
          <a:xfrm>
            <a:off x="481460" y="1330525"/>
            <a:ext cx="6701393" cy="4326209"/>
          </a:xfrm>
          <a:prstGeom prst="rect">
            <a:avLst/>
          </a:prstGeom>
        </p:spPr>
      </p:pic>
    </p:spTree>
    <p:extLst>
      <p:ext uri="{BB962C8B-B14F-4D97-AF65-F5344CB8AC3E}">
        <p14:creationId xmlns:p14="http://schemas.microsoft.com/office/powerpoint/2010/main" val="3971152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202050ED-F0FF-49F2-A8FB-59B3E53442F7}" type="slidenum">
              <a:rPr lang="es-CL" smtClean="0"/>
              <a:t>17</a:t>
            </a:fld>
            <a:endParaRPr lang="es-CL"/>
          </a:p>
        </p:txBody>
      </p:sp>
      <p:pic>
        <p:nvPicPr>
          <p:cNvPr id="13" name="Imagen 12"/>
          <p:cNvPicPr>
            <a:picLocks noChangeAspect="1"/>
          </p:cNvPicPr>
          <p:nvPr/>
        </p:nvPicPr>
        <p:blipFill>
          <a:blip r:embed="rId2"/>
          <a:stretch>
            <a:fillRect/>
          </a:stretch>
        </p:blipFill>
        <p:spPr>
          <a:xfrm>
            <a:off x="481460" y="0"/>
            <a:ext cx="1059957" cy="181308"/>
          </a:xfrm>
          <a:prstGeom prst="rect">
            <a:avLst/>
          </a:prstGeom>
        </p:spPr>
      </p:pic>
      <p:pic>
        <p:nvPicPr>
          <p:cNvPr id="18" name="Imagen 17"/>
          <p:cNvPicPr>
            <a:picLocks noChangeAspect="1"/>
          </p:cNvPicPr>
          <p:nvPr/>
        </p:nvPicPr>
        <p:blipFill>
          <a:blip r:embed="rId3"/>
          <a:stretch>
            <a:fillRect/>
          </a:stretch>
        </p:blipFill>
        <p:spPr>
          <a:xfrm>
            <a:off x="8884174" y="4618117"/>
            <a:ext cx="1325553" cy="258282"/>
          </a:xfrm>
          <a:prstGeom prst="rect">
            <a:avLst/>
          </a:prstGeom>
        </p:spPr>
      </p:pic>
      <p:sp>
        <p:nvSpPr>
          <p:cNvPr id="19" name="Rectángulo 18"/>
          <p:cNvSpPr/>
          <p:nvPr/>
        </p:nvSpPr>
        <p:spPr>
          <a:xfrm>
            <a:off x="10487580" y="4618118"/>
            <a:ext cx="292716" cy="258282"/>
          </a:xfrm>
          <a:prstGeom prst="rect">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CuadroTexto 11">
            <a:extLst>
              <a:ext uri="{FF2B5EF4-FFF2-40B4-BE49-F238E27FC236}">
                <a16:creationId xmlns:a16="http://schemas.microsoft.com/office/drawing/2014/main" id="{5F2324AB-EC3F-4AEE-B671-5FF21CCE7E0F}"/>
              </a:ext>
            </a:extLst>
          </p:cNvPr>
          <p:cNvSpPr txBox="1"/>
          <p:nvPr/>
        </p:nvSpPr>
        <p:spPr>
          <a:xfrm>
            <a:off x="7520940" y="919204"/>
            <a:ext cx="3381307" cy="338554"/>
          </a:xfrm>
          <a:prstGeom prst="rect">
            <a:avLst/>
          </a:prstGeom>
          <a:noFill/>
        </p:spPr>
        <p:txBody>
          <a:bodyPr wrap="square" rtlCol="0">
            <a:spAutoFit/>
          </a:bodyPr>
          <a:lstStyle/>
          <a:p>
            <a:r>
              <a:rPr lang="es-CL" sz="1600" b="1" dirty="0">
                <a:solidFill>
                  <a:srgbClr val="5DA899"/>
                </a:solidFill>
              </a:rPr>
              <a:t>3. INSPECCIÓN CARGA INICIAL</a:t>
            </a:r>
          </a:p>
        </p:txBody>
      </p:sp>
      <p:sp>
        <p:nvSpPr>
          <p:cNvPr id="15" name="CuadroTexto 14"/>
          <p:cNvSpPr txBox="1"/>
          <p:nvPr/>
        </p:nvSpPr>
        <p:spPr>
          <a:xfrm>
            <a:off x="7520940" y="1322111"/>
            <a:ext cx="4324057" cy="2893100"/>
          </a:xfrm>
          <a:prstGeom prst="rect">
            <a:avLst/>
          </a:prstGeom>
          <a:noFill/>
        </p:spPr>
        <p:txBody>
          <a:bodyPr wrap="square" rtlCol="0">
            <a:spAutoFit/>
          </a:bodyPr>
          <a:lstStyle/>
          <a:p>
            <a:pPr algn="just"/>
            <a:r>
              <a:rPr lang="es-CL" sz="1400" dirty="0"/>
              <a:t>Para poder ejecutar el curso de forma correcta, se recomienda seguir el orden en que se presentan o se configuran  las actividades y recursos. </a:t>
            </a:r>
          </a:p>
          <a:p>
            <a:pPr algn="just"/>
            <a:endParaRPr lang="es-CL" sz="1400" dirty="0"/>
          </a:p>
          <a:p>
            <a:pPr algn="just"/>
            <a:endParaRPr lang="es-CL" sz="1400" dirty="0"/>
          </a:p>
          <a:p>
            <a:pPr algn="just"/>
            <a:r>
              <a:rPr lang="es-CL" sz="1400" dirty="0"/>
              <a:t>Al pasar el cursor sobre los recuadros, podrá saber si hay alguna restricción que implique, por ejemplo, ver un video o leer un documento, antes de acceder a una actividad o recurso específico. </a:t>
            </a:r>
          </a:p>
          <a:p>
            <a:pPr algn="just"/>
            <a:endParaRPr lang="es-CL" sz="1400" dirty="0"/>
          </a:p>
          <a:p>
            <a:pPr algn="just"/>
            <a:r>
              <a:rPr lang="es-CL" sz="1400" dirty="0"/>
              <a:t>También podrá ver el estado de las actividades finalizadas o pendientes, tal como se ve en la simbología siguiente.</a:t>
            </a:r>
          </a:p>
        </p:txBody>
      </p:sp>
      <p:pic>
        <p:nvPicPr>
          <p:cNvPr id="3" name="Imagen 2" descr="Captura de pantalla de las actividades o recursos y sus restricciones"/>
          <p:cNvPicPr>
            <a:picLocks noChangeAspect="1"/>
          </p:cNvPicPr>
          <p:nvPr/>
        </p:nvPicPr>
        <p:blipFill>
          <a:blip r:embed="rId4"/>
          <a:stretch>
            <a:fillRect/>
          </a:stretch>
        </p:blipFill>
        <p:spPr>
          <a:xfrm>
            <a:off x="481460" y="1283582"/>
            <a:ext cx="6719440" cy="4295775"/>
          </a:xfrm>
          <a:prstGeom prst="rect">
            <a:avLst/>
          </a:prstGeom>
          <a:ln w="3175">
            <a:solidFill>
              <a:schemeClr val="tx1"/>
            </a:solidFill>
          </a:ln>
        </p:spPr>
      </p:pic>
    </p:spTree>
    <p:extLst>
      <p:ext uri="{BB962C8B-B14F-4D97-AF65-F5344CB8AC3E}">
        <p14:creationId xmlns:p14="http://schemas.microsoft.com/office/powerpoint/2010/main" val="3781593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202050ED-F0FF-49F2-A8FB-59B3E53442F7}" type="slidenum">
              <a:rPr lang="es-CL" smtClean="0"/>
              <a:t>18</a:t>
            </a:fld>
            <a:endParaRPr lang="es-CL" dirty="0"/>
          </a:p>
        </p:txBody>
      </p:sp>
      <p:pic>
        <p:nvPicPr>
          <p:cNvPr id="9" name="Imagen 8"/>
          <p:cNvPicPr>
            <a:picLocks noChangeAspect="1"/>
          </p:cNvPicPr>
          <p:nvPr/>
        </p:nvPicPr>
        <p:blipFill>
          <a:blip r:embed="rId3"/>
          <a:stretch>
            <a:fillRect/>
          </a:stretch>
        </p:blipFill>
        <p:spPr>
          <a:xfrm>
            <a:off x="481460" y="0"/>
            <a:ext cx="1059957" cy="181308"/>
          </a:xfrm>
          <a:prstGeom prst="rect">
            <a:avLst/>
          </a:prstGeom>
        </p:spPr>
      </p:pic>
      <p:sp>
        <p:nvSpPr>
          <p:cNvPr id="10" name="CuadroTexto 9"/>
          <p:cNvSpPr txBox="1"/>
          <p:nvPr/>
        </p:nvSpPr>
        <p:spPr>
          <a:xfrm>
            <a:off x="7532371" y="1391895"/>
            <a:ext cx="4287594" cy="1815882"/>
          </a:xfrm>
          <a:prstGeom prst="rect">
            <a:avLst/>
          </a:prstGeom>
          <a:noFill/>
        </p:spPr>
        <p:txBody>
          <a:bodyPr wrap="square" rtlCol="0">
            <a:spAutoFit/>
          </a:bodyPr>
          <a:lstStyle/>
          <a:p>
            <a:pPr algn="just"/>
            <a:r>
              <a:rPr lang="es-CL" sz="1400" dirty="0"/>
              <a:t>Otra opción para validar una correcta configuración de las actividades, es visualizar el mensaje de “Restringido”, ya que exige que se ejecute una actividad o recurso previo para acceder al siguiente. Esta configuración muestra una restricción que define obligatoriedad del consumo y desarrollos de los contenidos. Esta opción debe estar bien configurada,  de lo contario generará inconsistencias en la lectura de datos al SIC </a:t>
            </a:r>
          </a:p>
        </p:txBody>
      </p:sp>
      <p:sp>
        <p:nvSpPr>
          <p:cNvPr id="8" name="CuadroTexto 7">
            <a:extLst>
              <a:ext uri="{FF2B5EF4-FFF2-40B4-BE49-F238E27FC236}">
                <a16:creationId xmlns:a16="http://schemas.microsoft.com/office/drawing/2014/main" id="{266B682F-269E-485F-9108-3D32164A77F2}"/>
              </a:ext>
            </a:extLst>
          </p:cNvPr>
          <p:cNvSpPr txBox="1"/>
          <p:nvPr/>
        </p:nvSpPr>
        <p:spPr>
          <a:xfrm>
            <a:off x="7532371" y="939224"/>
            <a:ext cx="4020722" cy="338554"/>
          </a:xfrm>
          <a:prstGeom prst="rect">
            <a:avLst/>
          </a:prstGeom>
          <a:noFill/>
        </p:spPr>
        <p:txBody>
          <a:bodyPr wrap="square" rtlCol="0">
            <a:spAutoFit/>
          </a:bodyPr>
          <a:lstStyle/>
          <a:p>
            <a:r>
              <a:rPr lang="es-CL" sz="1600" b="1" dirty="0">
                <a:solidFill>
                  <a:srgbClr val="5DA899"/>
                </a:solidFill>
              </a:rPr>
              <a:t>3.  INSPECCIÓN CARGA INICIAL</a:t>
            </a:r>
          </a:p>
        </p:txBody>
      </p:sp>
      <p:pic>
        <p:nvPicPr>
          <p:cNvPr id="5" name="Imagen 4" descr="Captura pantalla de una actividades con configuración de restricción."/>
          <p:cNvPicPr>
            <a:picLocks noChangeAspect="1"/>
          </p:cNvPicPr>
          <p:nvPr/>
        </p:nvPicPr>
        <p:blipFill>
          <a:blip r:embed="rId4"/>
          <a:stretch>
            <a:fillRect/>
          </a:stretch>
        </p:blipFill>
        <p:spPr>
          <a:xfrm>
            <a:off x="481460" y="1391895"/>
            <a:ext cx="6581775" cy="3531797"/>
          </a:xfrm>
          <a:prstGeom prst="rect">
            <a:avLst/>
          </a:prstGeom>
          <a:ln w="3175">
            <a:solidFill>
              <a:schemeClr val="tx1"/>
            </a:solidFill>
          </a:ln>
        </p:spPr>
      </p:pic>
    </p:spTree>
    <p:extLst>
      <p:ext uri="{BB962C8B-B14F-4D97-AF65-F5344CB8AC3E}">
        <p14:creationId xmlns:p14="http://schemas.microsoft.com/office/powerpoint/2010/main" val="4098807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202050ED-F0FF-49F2-A8FB-59B3E53442F7}" type="slidenum">
              <a:rPr lang="es-CL" smtClean="0"/>
              <a:t>19</a:t>
            </a:fld>
            <a:endParaRPr lang="es-CL" dirty="0"/>
          </a:p>
        </p:txBody>
      </p:sp>
      <p:pic>
        <p:nvPicPr>
          <p:cNvPr id="6" name="Imagen 5"/>
          <p:cNvPicPr>
            <a:picLocks noChangeAspect="1"/>
          </p:cNvPicPr>
          <p:nvPr/>
        </p:nvPicPr>
        <p:blipFill>
          <a:blip r:embed="rId2"/>
          <a:stretch>
            <a:fillRect/>
          </a:stretch>
        </p:blipFill>
        <p:spPr>
          <a:xfrm>
            <a:off x="481460" y="0"/>
            <a:ext cx="1059957" cy="181308"/>
          </a:xfrm>
          <a:prstGeom prst="rect">
            <a:avLst/>
          </a:prstGeom>
        </p:spPr>
      </p:pic>
      <p:sp>
        <p:nvSpPr>
          <p:cNvPr id="7" name="CuadroTexto 6"/>
          <p:cNvSpPr txBox="1"/>
          <p:nvPr/>
        </p:nvSpPr>
        <p:spPr>
          <a:xfrm>
            <a:off x="7555230" y="1379141"/>
            <a:ext cx="4282542" cy="1169551"/>
          </a:xfrm>
          <a:prstGeom prst="rect">
            <a:avLst/>
          </a:prstGeom>
          <a:noFill/>
        </p:spPr>
        <p:txBody>
          <a:bodyPr wrap="square" rtlCol="0">
            <a:spAutoFit/>
          </a:bodyPr>
          <a:lstStyle/>
          <a:p>
            <a:pPr algn="just"/>
            <a:r>
              <a:rPr lang="es-CL" sz="1400" dirty="0"/>
              <a:t>Para la revisión de la configuración de actividades evaluativas como controles y evaluaciones diagnosticas, en la carga inicial, se puede hacer clic en el nombre del control o evaluación y luego seleccionar la opción </a:t>
            </a:r>
            <a:r>
              <a:rPr lang="es-CL" sz="1400" b="1" dirty="0"/>
              <a:t>“</a:t>
            </a:r>
            <a:r>
              <a:rPr lang="es-CL" sz="1400" b="1" dirty="0" err="1"/>
              <a:t>Previsualizar</a:t>
            </a:r>
            <a:r>
              <a:rPr lang="es-CL" sz="1400" b="1" dirty="0"/>
              <a:t> el cuestionario ahora”.</a:t>
            </a:r>
          </a:p>
        </p:txBody>
      </p:sp>
      <p:sp>
        <p:nvSpPr>
          <p:cNvPr id="11" name="CuadroTexto 10">
            <a:extLst>
              <a:ext uri="{FF2B5EF4-FFF2-40B4-BE49-F238E27FC236}">
                <a16:creationId xmlns:a16="http://schemas.microsoft.com/office/drawing/2014/main" id="{266B682F-269E-485F-9108-3D32164A77F2}"/>
              </a:ext>
            </a:extLst>
          </p:cNvPr>
          <p:cNvSpPr txBox="1"/>
          <p:nvPr/>
        </p:nvSpPr>
        <p:spPr>
          <a:xfrm>
            <a:off x="7555230" y="912250"/>
            <a:ext cx="3798570" cy="338554"/>
          </a:xfrm>
          <a:prstGeom prst="rect">
            <a:avLst/>
          </a:prstGeom>
          <a:noFill/>
        </p:spPr>
        <p:txBody>
          <a:bodyPr wrap="square" rtlCol="0">
            <a:spAutoFit/>
          </a:bodyPr>
          <a:lstStyle/>
          <a:p>
            <a:r>
              <a:rPr lang="es-CL" sz="1600" b="1" dirty="0">
                <a:solidFill>
                  <a:srgbClr val="5DA899"/>
                </a:solidFill>
              </a:rPr>
              <a:t>3. INSPECCIÓN CARGA INICIAL</a:t>
            </a:r>
          </a:p>
        </p:txBody>
      </p:sp>
      <p:pic>
        <p:nvPicPr>
          <p:cNvPr id="3" name="Imagen 2" descr="Captura de pantalla de actividades evaluativas."/>
          <p:cNvPicPr>
            <a:picLocks noChangeAspect="1"/>
          </p:cNvPicPr>
          <p:nvPr/>
        </p:nvPicPr>
        <p:blipFill>
          <a:blip r:embed="rId3"/>
          <a:stretch>
            <a:fillRect/>
          </a:stretch>
        </p:blipFill>
        <p:spPr>
          <a:xfrm>
            <a:off x="481460" y="1250804"/>
            <a:ext cx="6710173" cy="3571876"/>
          </a:xfrm>
          <a:prstGeom prst="rect">
            <a:avLst/>
          </a:prstGeom>
        </p:spPr>
      </p:pic>
    </p:spTree>
    <p:extLst>
      <p:ext uri="{BB962C8B-B14F-4D97-AF65-F5344CB8AC3E}">
        <p14:creationId xmlns:p14="http://schemas.microsoft.com/office/powerpoint/2010/main" val="2651418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n 23"/>
          <p:cNvPicPr>
            <a:picLocks noChangeAspect="1"/>
          </p:cNvPicPr>
          <p:nvPr/>
        </p:nvPicPr>
        <p:blipFill>
          <a:blip r:embed="rId2"/>
          <a:stretch>
            <a:fillRect/>
          </a:stretch>
        </p:blipFill>
        <p:spPr>
          <a:xfrm>
            <a:off x="481460" y="0"/>
            <a:ext cx="1059957" cy="181308"/>
          </a:xfrm>
          <a:prstGeom prst="rect">
            <a:avLst/>
          </a:prstGeom>
        </p:spPr>
      </p:pic>
      <p:sp>
        <p:nvSpPr>
          <p:cNvPr id="3" name="Marcador de número de diapositiva 2"/>
          <p:cNvSpPr>
            <a:spLocks noGrp="1"/>
          </p:cNvSpPr>
          <p:nvPr>
            <p:ph type="sldNum" sz="quarter" idx="12"/>
          </p:nvPr>
        </p:nvSpPr>
        <p:spPr/>
        <p:txBody>
          <a:bodyPr/>
          <a:lstStyle/>
          <a:p>
            <a:fld id="{202050ED-F0FF-49F2-A8FB-59B3E53442F7}" type="slidenum">
              <a:rPr lang="es-CL" smtClean="0"/>
              <a:t>2</a:t>
            </a:fld>
            <a:endParaRPr lang="es-CL" dirty="0"/>
          </a:p>
        </p:txBody>
      </p:sp>
      <p:sp>
        <p:nvSpPr>
          <p:cNvPr id="4" name="Rectángulo 3"/>
          <p:cNvSpPr/>
          <p:nvPr/>
        </p:nvSpPr>
        <p:spPr>
          <a:xfrm>
            <a:off x="5379522" y="1374951"/>
            <a:ext cx="6435488" cy="4216539"/>
          </a:xfrm>
          <a:prstGeom prst="rect">
            <a:avLst/>
          </a:prstGeom>
        </p:spPr>
        <p:txBody>
          <a:bodyPr wrap="square">
            <a:spAutoFit/>
          </a:bodyPr>
          <a:lstStyle/>
          <a:p>
            <a:pPr algn="just"/>
            <a:r>
              <a:rPr lang="es-ES" sz="1400" dirty="0"/>
              <a:t>Hasta hace poco tiempo la educación a distancia era considerada como una opción para aquellas personas que no tenían posibilidad de asistir a programas de educación de forma presencial. </a:t>
            </a:r>
          </a:p>
          <a:p>
            <a:pPr algn="just"/>
            <a:endParaRPr lang="es-ES" sz="1400" dirty="0"/>
          </a:p>
          <a:p>
            <a:pPr algn="just"/>
            <a:r>
              <a:rPr lang="es-ES" sz="1400" dirty="0"/>
              <a:t>Sin embargo, el surgimiento de las Tecnologías de la Información y la Comunicación (</a:t>
            </a:r>
            <a:r>
              <a:rPr lang="es-ES" sz="1400" dirty="0" err="1"/>
              <a:t>TIC’s</a:t>
            </a:r>
            <a:r>
              <a:rPr lang="es-ES" sz="1400" dirty="0"/>
              <a:t>), junto con una conceptualización de la educación como un proceso que se extiende a lo largo de la vida, han hecho que la educación a distancia pueda considerarse en estos momentos como una alternativa real a la educación presencial.</a:t>
            </a:r>
          </a:p>
          <a:p>
            <a:pPr algn="just"/>
            <a:endParaRPr lang="es-ES" sz="1400" dirty="0"/>
          </a:p>
          <a:p>
            <a:pPr algn="just"/>
            <a:r>
              <a:rPr lang="es-ES" sz="1400" dirty="0"/>
              <a:t>El uso de las tecnologías en la educación a distancia ha permitido una visión más moderna de este tipo de modalidad y ha conseguido, gracias a las </a:t>
            </a:r>
            <a:r>
              <a:rPr lang="es-ES" sz="1400" dirty="0" err="1"/>
              <a:t>TIC’s</a:t>
            </a:r>
            <a:r>
              <a:rPr lang="es-ES" sz="1400" dirty="0"/>
              <a:t>, superar uno de los mayores obstáculos que históricamente habían impedido que se instalara como una modalidad de enseñanza válida y eficiente, que era la posibilidad de interacción entre los estudiantes y tutores.</a:t>
            </a:r>
          </a:p>
          <a:p>
            <a:pPr algn="just"/>
            <a:endParaRPr lang="es-ES" sz="1400" dirty="0"/>
          </a:p>
          <a:p>
            <a:pPr algn="just"/>
            <a:r>
              <a:rPr lang="es-ES" sz="1400" dirty="0"/>
              <a:t>Por este motivo se desarrolló la nueva plataforma de gestión del aprendizaje virtual SENCE llamada Aula Digital. A continuación se explicará en detalle como un supervisor debe acceder a “la plataforma” para poder realizar las supervisiones a  cursos de forma fácil y expedita</a:t>
            </a:r>
            <a:r>
              <a:rPr lang="es-ES" sz="1600" dirty="0"/>
              <a:t>.</a:t>
            </a:r>
          </a:p>
        </p:txBody>
      </p:sp>
      <p:pic>
        <p:nvPicPr>
          <p:cNvPr id="16" name="Imagen 15">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12325" y="1806774"/>
            <a:ext cx="2935935" cy="3063142"/>
          </a:xfrm>
          <a:prstGeom prst="rect">
            <a:avLst/>
          </a:prstGeom>
        </p:spPr>
      </p:pic>
      <p:sp>
        <p:nvSpPr>
          <p:cNvPr id="6" name="CuadroTexto 5"/>
          <p:cNvSpPr txBox="1"/>
          <p:nvPr/>
        </p:nvSpPr>
        <p:spPr>
          <a:xfrm>
            <a:off x="5379522" y="974841"/>
            <a:ext cx="2965264" cy="400110"/>
          </a:xfrm>
          <a:prstGeom prst="rect">
            <a:avLst/>
          </a:prstGeom>
          <a:noFill/>
        </p:spPr>
        <p:txBody>
          <a:bodyPr wrap="square" rtlCol="0">
            <a:spAutoFit/>
          </a:bodyPr>
          <a:lstStyle/>
          <a:p>
            <a:r>
              <a:rPr lang="es-CL" sz="2000" b="1" dirty="0">
                <a:solidFill>
                  <a:srgbClr val="5DA899"/>
                </a:solidFill>
              </a:rPr>
              <a:t>INTRODUCCIÓN</a:t>
            </a:r>
          </a:p>
        </p:txBody>
      </p:sp>
    </p:spTree>
    <p:extLst>
      <p:ext uri="{BB962C8B-B14F-4D97-AF65-F5344CB8AC3E}">
        <p14:creationId xmlns:p14="http://schemas.microsoft.com/office/powerpoint/2010/main" val="3973899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202050ED-F0FF-49F2-A8FB-59B3E53442F7}" type="slidenum">
              <a:rPr lang="es-CL" smtClean="0"/>
              <a:t>20</a:t>
            </a:fld>
            <a:endParaRPr lang="es-CL" dirty="0"/>
          </a:p>
        </p:txBody>
      </p:sp>
      <p:pic>
        <p:nvPicPr>
          <p:cNvPr id="6" name="Imagen 5"/>
          <p:cNvPicPr>
            <a:picLocks noChangeAspect="1"/>
          </p:cNvPicPr>
          <p:nvPr/>
        </p:nvPicPr>
        <p:blipFill>
          <a:blip r:embed="rId2"/>
          <a:stretch>
            <a:fillRect/>
          </a:stretch>
        </p:blipFill>
        <p:spPr>
          <a:xfrm>
            <a:off x="481460" y="0"/>
            <a:ext cx="1059957" cy="181308"/>
          </a:xfrm>
          <a:prstGeom prst="rect">
            <a:avLst/>
          </a:prstGeom>
        </p:spPr>
      </p:pic>
      <p:sp>
        <p:nvSpPr>
          <p:cNvPr id="7" name="CuadroTexto 6"/>
          <p:cNvSpPr txBox="1"/>
          <p:nvPr/>
        </p:nvSpPr>
        <p:spPr>
          <a:xfrm>
            <a:off x="7606136" y="1251284"/>
            <a:ext cx="4208875" cy="1384995"/>
          </a:xfrm>
          <a:prstGeom prst="rect">
            <a:avLst/>
          </a:prstGeom>
          <a:noFill/>
        </p:spPr>
        <p:txBody>
          <a:bodyPr wrap="square" rtlCol="0">
            <a:spAutoFit/>
          </a:bodyPr>
          <a:lstStyle/>
          <a:p>
            <a:pPr algn="just"/>
            <a:r>
              <a:rPr lang="es-CL" sz="1400" dirty="0"/>
              <a:t>La opción seleccionada para visualizar el contenido del control, en particular cada pregunta,  permitirá probar y realizar el control pregunta a pregunta. El total de preguntas se puede visualizar al costado derecho. De esta forma podremos evaluar que el control funciona correctamente.</a:t>
            </a:r>
          </a:p>
        </p:txBody>
      </p:sp>
      <p:sp>
        <p:nvSpPr>
          <p:cNvPr id="11" name="CuadroTexto 10">
            <a:extLst>
              <a:ext uri="{FF2B5EF4-FFF2-40B4-BE49-F238E27FC236}">
                <a16:creationId xmlns:a16="http://schemas.microsoft.com/office/drawing/2014/main" id="{266B682F-269E-485F-9108-3D32164A77F2}"/>
              </a:ext>
            </a:extLst>
          </p:cNvPr>
          <p:cNvSpPr txBox="1"/>
          <p:nvPr/>
        </p:nvSpPr>
        <p:spPr>
          <a:xfrm>
            <a:off x="7606136" y="912730"/>
            <a:ext cx="2880815" cy="338554"/>
          </a:xfrm>
          <a:prstGeom prst="rect">
            <a:avLst/>
          </a:prstGeom>
          <a:noFill/>
        </p:spPr>
        <p:txBody>
          <a:bodyPr wrap="square" rtlCol="0">
            <a:spAutoFit/>
          </a:bodyPr>
          <a:lstStyle/>
          <a:p>
            <a:r>
              <a:rPr lang="es-CL" sz="1600" b="1" dirty="0">
                <a:solidFill>
                  <a:srgbClr val="5DA899"/>
                </a:solidFill>
              </a:rPr>
              <a:t>3. INSPECCIÓN CARGA INICIAL</a:t>
            </a:r>
          </a:p>
        </p:txBody>
      </p:sp>
      <p:pic>
        <p:nvPicPr>
          <p:cNvPr id="3" name="Imagen 2" descr="Captura de. pantalla para visualizar el contenido del control y probarlos."/>
          <p:cNvPicPr>
            <a:picLocks noChangeAspect="1"/>
          </p:cNvPicPr>
          <p:nvPr/>
        </p:nvPicPr>
        <p:blipFill>
          <a:blip r:embed="rId3"/>
          <a:stretch>
            <a:fillRect/>
          </a:stretch>
        </p:blipFill>
        <p:spPr>
          <a:xfrm>
            <a:off x="481460" y="1251284"/>
            <a:ext cx="6737487" cy="4888629"/>
          </a:xfrm>
          <a:prstGeom prst="rect">
            <a:avLst/>
          </a:prstGeom>
          <a:ln w="3175">
            <a:solidFill>
              <a:schemeClr val="tx1"/>
            </a:solidFill>
          </a:ln>
        </p:spPr>
      </p:pic>
    </p:spTree>
    <p:extLst>
      <p:ext uri="{BB962C8B-B14F-4D97-AF65-F5344CB8AC3E}">
        <p14:creationId xmlns:p14="http://schemas.microsoft.com/office/powerpoint/2010/main" val="752594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202050ED-F0FF-49F2-A8FB-59B3E53442F7}" type="slidenum">
              <a:rPr lang="es-CL" smtClean="0"/>
              <a:t>21</a:t>
            </a:fld>
            <a:endParaRPr lang="es-CL" dirty="0"/>
          </a:p>
        </p:txBody>
      </p:sp>
      <p:pic>
        <p:nvPicPr>
          <p:cNvPr id="6" name="Imagen 5"/>
          <p:cNvPicPr>
            <a:picLocks noChangeAspect="1"/>
          </p:cNvPicPr>
          <p:nvPr/>
        </p:nvPicPr>
        <p:blipFill>
          <a:blip r:embed="rId2"/>
          <a:stretch>
            <a:fillRect/>
          </a:stretch>
        </p:blipFill>
        <p:spPr>
          <a:xfrm>
            <a:off x="481460" y="0"/>
            <a:ext cx="1059957" cy="181308"/>
          </a:xfrm>
          <a:prstGeom prst="rect">
            <a:avLst/>
          </a:prstGeom>
        </p:spPr>
      </p:pic>
      <p:sp>
        <p:nvSpPr>
          <p:cNvPr id="7" name="CuadroTexto 6"/>
          <p:cNvSpPr txBox="1"/>
          <p:nvPr/>
        </p:nvSpPr>
        <p:spPr>
          <a:xfrm>
            <a:off x="7471611" y="1264898"/>
            <a:ext cx="4271211" cy="954107"/>
          </a:xfrm>
          <a:prstGeom prst="rect">
            <a:avLst/>
          </a:prstGeom>
          <a:noFill/>
        </p:spPr>
        <p:txBody>
          <a:bodyPr wrap="square" rtlCol="0">
            <a:spAutoFit/>
          </a:bodyPr>
          <a:lstStyle/>
          <a:p>
            <a:pPr algn="just"/>
            <a:r>
              <a:rPr lang="es-CL" sz="1400" dirty="0"/>
              <a:t>Luego de contestar las preguntas, debemos seleccionar la opción </a:t>
            </a:r>
            <a:r>
              <a:rPr lang="es-CL" sz="1400" b="1" dirty="0"/>
              <a:t>“Enviar todo y terminar”. </a:t>
            </a:r>
            <a:r>
              <a:rPr lang="es-CL" sz="1400" dirty="0"/>
              <a:t>Esto permitirá ver el resumen final para evaluar el funcionamiento del control o evaluación. </a:t>
            </a:r>
            <a:endParaRPr lang="es-CL" sz="1400" dirty="0">
              <a:solidFill>
                <a:srgbClr val="FF0000"/>
              </a:solidFill>
            </a:endParaRPr>
          </a:p>
        </p:txBody>
      </p:sp>
      <p:sp>
        <p:nvSpPr>
          <p:cNvPr id="11" name="CuadroTexto 10">
            <a:extLst>
              <a:ext uri="{FF2B5EF4-FFF2-40B4-BE49-F238E27FC236}">
                <a16:creationId xmlns:a16="http://schemas.microsoft.com/office/drawing/2014/main" id="{266B682F-269E-485F-9108-3D32164A77F2}"/>
              </a:ext>
            </a:extLst>
          </p:cNvPr>
          <p:cNvSpPr txBox="1"/>
          <p:nvPr/>
        </p:nvSpPr>
        <p:spPr>
          <a:xfrm>
            <a:off x="7471611" y="926344"/>
            <a:ext cx="2880815" cy="338554"/>
          </a:xfrm>
          <a:prstGeom prst="rect">
            <a:avLst/>
          </a:prstGeom>
          <a:noFill/>
        </p:spPr>
        <p:txBody>
          <a:bodyPr wrap="square" rtlCol="0">
            <a:spAutoFit/>
          </a:bodyPr>
          <a:lstStyle/>
          <a:p>
            <a:r>
              <a:rPr lang="es-CL" sz="1600" b="1" dirty="0">
                <a:solidFill>
                  <a:srgbClr val="5DA899"/>
                </a:solidFill>
              </a:rPr>
              <a:t>3. INSPECCIÓN CARGA INICIAL</a:t>
            </a:r>
          </a:p>
        </p:txBody>
      </p:sp>
      <p:pic>
        <p:nvPicPr>
          <p:cNvPr id="5" name="Imagen 4" descr="Captura de pantalla para evaluar el funcionamiento del control o evaluación."/>
          <p:cNvPicPr>
            <a:picLocks noChangeAspect="1"/>
          </p:cNvPicPr>
          <p:nvPr/>
        </p:nvPicPr>
        <p:blipFill>
          <a:blip r:embed="rId3"/>
          <a:stretch>
            <a:fillRect/>
          </a:stretch>
        </p:blipFill>
        <p:spPr>
          <a:xfrm>
            <a:off x="589548" y="1264898"/>
            <a:ext cx="6617368" cy="4329786"/>
          </a:xfrm>
          <a:prstGeom prst="rect">
            <a:avLst/>
          </a:prstGeom>
          <a:ln w="3175">
            <a:solidFill>
              <a:schemeClr val="tx1"/>
            </a:solidFill>
          </a:ln>
        </p:spPr>
      </p:pic>
    </p:spTree>
    <p:extLst>
      <p:ext uri="{BB962C8B-B14F-4D97-AF65-F5344CB8AC3E}">
        <p14:creationId xmlns:p14="http://schemas.microsoft.com/office/powerpoint/2010/main" val="476626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202050ED-F0FF-49F2-A8FB-59B3E53442F7}" type="slidenum">
              <a:rPr lang="es-CL" smtClean="0"/>
              <a:t>22</a:t>
            </a:fld>
            <a:endParaRPr lang="es-CL" dirty="0"/>
          </a:p>
        </p:txBody>
      </p:sp>
      <p:pic>
        <p:nvPicPr>
          <p:cNvPr id="6" name="Imagen 5"/>
          <p:cNvPicPr>
            <a:picLocks noChangeAspect="1"/>
          </p:cNvPicPr>
          <p:nvPr/>
        </p:nvPicPr>
        <p:blipFill>
          <a:blip r:embed="rId2"/>
          <a:stretch>
            <a:fillRect/>
          </a:stretch>
        </p:blipFill>
        <p:spPr>
          <a:xfrm>
            <a:off x="481460" y="0"/>
            <a:ext cx="1059957" cy="181308"/>
          </a:xfrm>
          <a:prstGeom prst="rect">
            <a:avLst/>
          </a:prstGeom>
        </p:spPr>
      </p:pic>
      <p:sp>
        <p:nvSpPr>
          <p:cNvPr id="7" name="CuadroTexto 6"/>
          <p:cNvSpPr txBox="1"/>
          <p:nvPr/>
        </p:nvSpPr>
        <p:spPr>
          <a:xfrm>
            <a:off x="7519737" y="1307764"/>
            <a:ext cx="4395598" cy="1169551"/>
          </a:xfrm>
          <a:prstGeom prst="rect">
            <a:avLst/>
          </a:prstGeom>
          <a:noFill/>
        </p:spPr>
        <p:txBody>
          <a:bodyPr wrap="square" rtlCol="0">
            <a:spAutoFit/>
          </a:bodyPr>
          <a:lstStyle/>
          <a:p>
            <a:pPr algn="just"/>
            <a:r>
              <a:rPr lang="es-CL" sz="1400" dirty="0"/>
              <a:t>En el resumen final podremos revisar el estado de las respuestas según color, rojo marca error, verde marca respuesta correcta, además podremos revisar el </a:t>
            </a:r>
            <a:r>
              <a:rPr lang="es-CL" sz="1400" dirty="0" err="1"/>
              <a:t>feedback</a:t>
            </a:r>
            <a:r>
              <a:rPr lang="es-CL" sz="1400" dirty="0"/>
              <a:t> de cada pregunta. Con estos indicadores podremos evaluar la calidad de la evaluación y su funcionamiento.</a:t>
            </a:r>
          </a:p>
        </p:txBody>
      </p:sp>
      <p:sp>
        <p:nvSpPr>
          <p:cNvPr id="11" name="CuadroTexto 10">
            <a:extLst>
              <a:ext uri="{FF2B5EF4-FFF2-40B4-BE49-F238E27FC236}">
                <a16:creationId xmlns:a16="http://schemas.microsoft.com/office/drawing/2014/main" id="{266B682F-269E-485F-9108-3D32164A77F2}"/>
              </a:ext>
            </a:extLst>
          </p:cNvPr>
          <p:cNvSpPr txBox="1"/>
          <p:nvPr/>
        </p:nvSpPr>
        <p:spPr>
          <a:xfrm>
            <a:off x="7525869" y="969210"/>
            <a:ext cx="3827931" cy="338554"/>
          </a:xfrm>
          <a:prstGeom prst="rect">
            <a:avLst/>
          </a:prstGeom>
          <a:noFill/>
        </p:spPr>
        <p:txBody>
          <a:bodyPr wrap="square" rtlCol="0">
            <a:spAutoFit/>
          </a:bodyPr>
          <a:lstStyle/>
          <a:p>
            <a:r>
              <a:rPr lang="es-CL" sz="1600" b="1" dirty="0">
                <a:solidFill>
                  <a:srgbClr val="5DA899"/>
                </a:solidFill>
              </a:rPr>
              <a:t>3. INSPECCIÓN CARGA INICIAL</a:t>
            </a:r>
          </a:p>
        </p:txBody>
      </p:sp>
      <p:pic>
        <p:nvPicPr>
          <p:cNvPr id="3" name="Imagen 2" descr="Captura de pantalla de los estados de las respuestas segun color."/>
          <p:cNvPicPr>
            <a:picLocks noChangeAspect="1"/>
          </p:cNvPicPr>
          <p:nvPr/>
        </p:nvPicPr>
        <p:blipFill>
          <a:blip r:embed="rId3"/>
          <a:stretch>
            <a:fillRect/>
          </a:stretch>
        </p:blipFill>
        <p:spPr>
          <a:xfrm>
            <a:off x="481459" y="1307764"/>
            <a:ext cx="6725457" cy="4756152"/>
          </a:xfrm>
          <a:prstGeom prst="rect">
            <a:avLst/>
          </a:prstGeom>
          <a:ln w="3175">
            <a:solidFill>
              <a:schemeClr val="tx1"/>
            </a:solidFill>
          </a:ln>
        </p:spPr>
      </p:pic>
    </p:spTree>
    <p:extLst>
      <p:ext uri="{BB962C8B-B14F-4D97-AF65-F5344CB8AC3E}">
        <p14:creationId xmlns:p14="http://schemas.microsoft.com/office/powerpoint/2010/main" val="1608002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202050ED-F0FF-49F2-A8FB-59B3E53442F7}" type="slidenum">
              <a:rPr lang="es-CL" smtClean="0"/>
              <a:t>23</a:t>
            </a:fld>
            <a:endParaRPr lang="es-CL"/>
          </a:p>
        </p:txBody>
      </p:sp>
      <p:pic>
        <p:nvPicPr>
          <p:cNvPr id="9" name="Imagen 8"/>
          <p:cNvPicPr>
            <a:picLocks noChangeAspect="1"/>
          </p:cNvPicPr>
          <p:nvPr/>
        </p:nvPicPr>
        <p:blipFill>
          <a:blip r:embed="rId2"/>
          <a:stretch>
            <a:fillRect/>
          </a:stretch>
        </p:blipFill>
        <p:spPr>
          <a:xfrm>
            <a:off x="481460" y="0"/>
            <a:ext cx="1059957" cy="181308"/>
          </a:xfrm>
          <a:prstGeom prst="rect">
            <a:avLst/>
          </a:prstGeom>
        </p:spPr>
      </p:pic>
      <p:sp>
        <p:nvSpPr>
          <p:cNvPr id="10" name="CuadroTexto 9"/>
          <p:cNvSpPr txBox="1"/>
          <p:nvPr/>
        </p:nvSpPr>
        <p:spPr>
          <a:xfrm>
            <a:off x="7552265" y="1408380"/>
            <a:ext cx="4233333" cy="954107"/>
          </a:xfrm>
          <a:prstGeom prst="rect">
            <a:avLst/>
          </a:prstGeom>
          <a:noFill/>
        </p:spPr>
        <p:txBody>
          <a:bodyPr wrap="square" rtlCol="0">
            <a:spAutoFit/>
          </a:bodyPr>
          <a:lstStyle/>
          <a:p>
            <a:pPr algn="just"/>
            <a:r>
              <a:rPr lang="es-CL" sz="1400" dirty="0"/>
              <a:t>Para poder validar los módulos de cursos sincrónicos, se debe validar  que en el módulo informado bajo esta modalidad, este presente la actividad de tipo </a:t>
            </a:r>
            <a:r>
              <a:rPr lang="es-CL" sz="1400" b="1" dirty="0" err="1"/>
              <a:t>BigBlueButton</a:t>
            </a:r>
            <a:r>
              <a:rPr lang="es-CL" sz="1400" b="1" dirty="0"/>
              <a:t> </a:t>
            </a:r>
            <a:r>
              <a:rPr lang="es-CL" sz="1400" dirty="0"/>
              <a:t>con el símbolo.</a:t>
            </a:r>
            <a:endParaRPr lang="es-CL" sz="1400" b="1" dirty="0"/>
          </a:p>
        </p:txBody>
      </p:sp>
      <p:sp>
        <p:nvSpPr>
          <p:cNvPr id="8" name="CuadroTexto 7">
            <a:extLst>
              <a:ext uri="{FF2B5EF4-FFF2-40B4-BE49-F238E27FC236}">
                <a16:creationId xmlns:a16="http://schemas.microsoft.com/office/drawing/2014/main" id="{266B682F-269E-485F-9108-3D32164A77F2}"/>
              </a:ext>
            </a:extLst>
          </p:cNvPr>
          <p:cNvSpPr txBox="1"/>
          <p:nvPr/>
        </p:nvSpPr>
        <p:spPr>
          <a:xfrm>
            <a:off x="7552264" y="934942"/>
            <a:ext cx="3939147" cy="338554"/>
          </a:xfrm>
          <a:prstGeom prst="rect">
            <a:avLst/>
          </a:prstGeom>
          <a:noFill/>
        </p:spPr>
        <p:txBody>
          <a:bodyPr wrap="square" rtlCol="0">
            <a:spAutoFit/>
          </a:bodyPr>
          <a:lstStyle/>
          <a:p>
            <a:r>
              <a:rPr lang="es-CL" sz="1600" b="1" dirty="0">
                <a:solidFill>
                  <a:srgbClr val="5DA899"/>
                </a:solidFill>
              </a:rPr>
              <a:t>3. INSPECCIÓN CARGA INICIAL</a:t>
            </a:r>
          </a:p>
        </p:txBody>
      </p:sp>
      <p:pic>
        <p:nvPicPr>
          <p:cNvPr id="7" name="Imagen 6"/>
          <p:cNvPicPr>
            <a:picLocks noChangeAspect="1"/>
          </p:cNvPicPr>
          <p:nvPr/>
        </p:nvPicPr>
        <p:blipFill rotWithShape="1">
          <a:blip r:embed="rId3"/>
          <a:srcRect l="27998" t="2380" r="12833" b="3524"/>
          <a:stretch/>
        </p:blipFill>
        <p:spPr>
          <a:xfrm>
            <a:off x="9982200" y="2047173"/>
            <a:ext cx="287943" cy="353838"/>
          </a:xfrm>
          <a:prstGeom prst="rect">
            <a:avLst/>
          </a:prstGeom>
        </p:spPr>
      </p:pic>
      <p:sp>
        <p:nvSpPr>
          <p:cNvPr id="16" name="CuadroTexto 15"/>
          <p:cNvSpPr txBox="1"/>
          <p:nvPr/>
        </p:nvSpPr>
        <p:spPr>
          <a:xfrm>
            <a:off x="7552264" y="2516584"/>
            <a:ext cx="4233333" cy="523220"/>
          </a:xfrm>
          <a:prstGeom prst="rect">
            <a:avLst/>
          </a:prstGeom>
          <a:noFill/>
        </p:spPr>
        <p:txBody>
          <a:bodyPr wrap="square" rtlCol="0">
            <a:spAutoFit/>
          </a:bodyPr>
          <a:lstStyle/>
          <a:p>
            <a:pPr algn="just"/>
            <a:r>
              <a:rPr lang="es-CL" sz="1400" dirty="0"/>
              <a:t>El nombre de la sala puede variar, ya que se puede personalizar, en este caso aparece como </a:t>
            </a:r>
            <a:r>
              <a:rPr lang="es-CL" sz="1400" b="1" dirty="0"/>
              <a:t>“Sala Virtual”.</a:t>
            </a:r>
          </a:p>
        </p:txBody>
      </p:sp>
      <p:pic>
        <p:nvPicPr>
          <p:cNvPr id="2" name="Imagen 1" descr="Captura de pantalla de una actividad Big Blue Button (BBB)."/>
          <p:cNvPicPr>
            <a:picLocks noChangeAspect="1"/>
          </p:cNvPicPr>
          <p:nvPr/>
        </p:nvPicPr>
        <p:blipFill>
          <a:blip r:embed="rId4"/>
          <a:stretch>
            <a:fillRect/>
          </a:stretch>
        </p:blipFill>
        <p:spPr>
          <a:xfrm>
            <a:off x="481460" y="1287379"/>
            <a:ext cx="6701393" cy="4307306"/>
          </a:xfrm>
          <a:prstGeom prst="rect">
            <a:avLst/>
          </a:prstGeom>
          <a:ln w="3175">
            <a:solidFill>
              <a:schemeClr val="tx1"/>
            </a:solidFill>
          </a:ln>
        </p:spPr>
      </p:pic>
    </p:spTree>
    <p:extLst>
      <p:ext uri="{BB962C8B-B14F-4D97-AF65-F5344CB8AC3E}">
        <p14:creationId xmlns:p14="http://schemas.microsoft.com/office/powerpoint/2010/main" val="304949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202050ED-F0FF-49F2-A8FB-59B3E53442F7}" type="slidenum">
              <a:rPr lang="es-CL" smtClean="0"/>
              <a:t>24</a:t>
            </a:fld>
            <a:endParaRPr lang="es-CL"/>
          </a:p>
        </p:txBody>
      </p:sp>
      <p:pic>
        <p:nvPicPr>
          <p:cNvPr id="9" name="Imagen 8"/>
          <p:cNvPicPr>
            <a:picLocks noChangeAspect="1"/>
          </p:cNvPicPr>
          <p:nvPr/>
        </p:nvPicPr>
        <p:blipFill>
          <a:blip r:embed="rId2"/>
          <a:stretch>
            <a:fillRect/>
          </a:stretch>
        </p:blipFill>
        <p:spPr>
          <a:xfrm>
            <a:off x="481460" y="0"/>
            <a:ext cx="1059957" cy="181308"/>
          </a:xfrm>
          <a:prstGeom prst="rect">
            <a:avLst/>
          </a:prstGeom>
        </p:spPr>
      </p:pic>
      <p:sp>
        <p:nvSpPr>
          <p:cNvPr id="10" name="CuadroTexto 9"/>
          <p:cNvSpPr txBox="1"/>
          <p:nvPr/>
        </p:nvSpPr>
        <p:spPr>
          <a:xfrm>
            <a:off x="7518400" y="1359371"/>
            <a:ext cx="4358041" cy="2246769"/>
          </a:xfrm>
          <a:prstGeom prst="rect">
            <a:avLst/>
          </a:prstGeom>
          <a:noFill/>
        </p:spPr>
        <p:txBody>
          <a:bodyPr wrap="square" rtlCol="0">
            <a:spAutoFit/>
          </a:bodyPr>
          <a:lstStyle/>
          <a:p>
            <a:pPr algn="just"/>
            <a:r>
              <a:rPr lang="es-CL" sz="1400" dirty="0"/>
              <a:t>Para validar, que la Sala Virtual está activa para la ejecución de un módulo de curso sincrónico se debe seleccionar el icono de la actividad </a:t>
            </a:r>
            <a:r>
              <a:rPr lang="es-CL" sz="1400" b="1" dirty="0" err="1"/>
              <a:t>BigBlueButton</a:t>
            </a:r>
            <a:r>
              <a:rPr lang="es-CL" sz="1400" b="1" dirty="0"/>
              <a:t> (BBB),  </a:t>
            </a:r>
          </a:p>
          <a:p>
            <a:pPr algn="just"/>
            <a:r>
              <a:rPr lang="es-CL" sz="1400" dirty="0"/>
              <a:t>         luego de hacer clic se abrirá una nueva vista (como la de la imagen) la cual corresponde a la sala virtual de transmisión de curso.</a:t>
            </a:r>
          </a:p>
          <a:p>
            <a:pPr algn="just"/>
            <a:endParaRPr lang="es-CL" sz="1400" dirty="0"/>
          </a:p>
          <a:p>
            <a:pPr algn="just"/>
            <a:r>
              <a:rPr lang="es-CL" sz="1400" dirty="0"/>
              <a:t>Para realizar una prueba de su funcionamiento se debe coordinar previamente con el ejecutor una sesión en vivo a la cuál se accede haciendo clic en </a:t>
            </a:r>
            <a:r>
              <a:rPr lang="es-CL" sz="1400" b="1" dirty="0"/>
              <a:t>“Unirse a la Sesión”.  </a:t>
            </a:r>
            <a:endParaRPr lang="es-CL" sz="1400" b="1" dirty="0">
              <a:solidFill>
                <a:srgbClr val="FF0000"/>
              </a:solidFill>
            </a:endParaRPr>
          </a:p>
        </p:txBody>
      </p:sp>
      <p:sp>
        <p:nvSpPr>
          <p:cNvPr id="8" name="CuadroTexto 7">
            <a:extLst>
              <a:ext uri="{FF2B5EF4-FFF2-40B4-BE49-F238E27FC236}">
                <a16:creationId xmlns:a16="http://schemas.microsoft.com/office/drawing/2014/main" id="{266B682F-269E-485F-9108-3D32164A77F2}"/>
              </a:ext>
            </a:extLst>
          </p:cNvPr>
          <p:cNvSpPr txBox="1"/>
          <p:nvPr/>
        </p:nvSpPr>
        <p:spPr>
          <a:xfrm>
            <a:off x="7518401" y="948266"/>
            <a:ext cx="3363414" cy="338554"/>
          </a:xfrm>
          <a:prstGeom prst="rect">
            <a:avLst/>
          </a:prstGeom>
          <a:noFill/>
        </p:spPr>
        <p:txBody>
          <a:bodyPr wrap="square" rtlCol="0">
            <a:spAutoFit/>
          </a:bodyPr>
          <a:lstStyle/>
          <a:p>
            <a:r>
              <a:rPr lang="es-CL" sz="1600" b="1" dirty="0">
                <a:solidFill>
                  <a:srgbClr val="5DA899"/>
                </a:solidFill>
              </a:rPr>
              <a:t>3. INSPECCIÓN CARGA INICIAL</a:t>
            </a:r>
          </a:p>
        </p:txBody>
      </p:sp>
      <p:pic>
        <p:nvPicPr>
          <p:cNvPr id="2" name="Imagen 1" descr="Captura de pantalla de icono  de&quot; Unirse a la Sesion&quot; BigBluebutton."/>
          <p:cNvPicPr>
            <a:picLocks noChangeAspect="1"/>
          </p:cNvPicPr>
          <p:nvPr/>
        </p:nvPicPr>
        <p:blipFill>
          <a:blip r:embed="rId3"/>
          <a:stretch>
            <a:fillRect/>
          </a:stretch>
        </p:blipFill>
        <p:spPr>
          <a:xfrm>
            <a:off x="481460" y="1286819"/>
            <a:ext cx="6677329" cy="4235675"/>
          </a:xfrm>
          <a:prstGeom prst="rect">
            <a:avLst/>
          </a:prstGeom>
          <a:ln w="3175">
            <a:solidFill>
              <a:schemeClr val="tx1"/>
            </a:solidFill>
          </a:ln>
        </p:spPr>
      </p:pic>
      <p:pic>
        <p:nvPicPr>
          <p:cNvPr id="7" name="Imagen 6"/>
          <p:cNvPicPr>
            <a:picLocks noChangeAspect="1"/>
          </p:cNvPicPr>
          <p:nvPr/>
        </p:nvPicPr>
        <p:blipFill rotWithShape="1">
          <a:blip r:embed="rId4"/>
          <a:srcRect l="27998" t="2380" r="12833" b="3524"/>
          <a:stretch/>
        </p:blipFill>
        <p:spPr>
          <a:xfrm>
            <a:off x="7615518" y="2023446"/>
            <a:ext cx="302110" cy="314977"/>
          </a:xfrm>
          <a:prstGeom prst="rect">
            <a:avLst/>
          </a:prstGeom>
        </p:spPr>
      </p:pic>
    </p:spTree>
    <p:extLst>
      <p:ext uri="{BB962C8B-B14F-4D97-AF65-F5344CB8AC3E}">
        <p14:creationId xmlns:p14="http://schemas.microsoft.com/office/powerpoint/2010/main" val="2124881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202050ED-F0FF-49F2-A8FB-59B3E53442F7}" type="slidenum">
              <a:rPr lang="es-CL" smtClean="0"/>
              <a:t>25</a:t>
            </a:fld>
            <a:endParaRPr lang="es-CL"/>
          </a:p>
        </p:txBody>
      </p:sp>
      <p:pic>
        <p:nvPicPr>
          <p:cNvPr id="9" name="Imagen 8"/>
          <p:cNvPicPr>
            <a:picLocks noChangeAspect="1"/>
          </p:cNvPicPr>
          <p:nvPr/>
        </p:nvPicPr>
        <p:blipFill>
          <a:blip r:embed="rId2"/>
          <a:stretch>
            <a:fillRect/>
          </a:stretch>
        </p:blipFill>
        <p:spPr>
          <a:xfrm>
            <a:off x="481460" y="0"/>
            <a:ext cx="1059957" cy="181308"/>
          </a:xfrm>
          <a:prstGeom prst="rect">
            <a:avLst/>
          </a:prstGeom>
        </p:spPr>
      </p:pic>
      <p:sp>
        <p:nvSpPr>
          <p:cNvPr id="10" name="CuadroTexto 9"/>
          <p:cNvSpPr txBox="1"/>
          <p:nvPr/>
        </p:nvSpPr>
        <p:spPr>
          <a:xfrm>
            <a:off x="7518401" y="1378219"/>
            <a:ext cx="4334932" cy="1600438"/>
          </a:xfrm>
          <a:prstGeom prst="rect">
            <a:avLst/>
          </a:prstGeom>
          <a:noFill/>
        </p:spPr>
        <p:txBody>
          <a:bodyPr wrap="square" rtlCol="0">
            <a:spAutoFit/>
          </a:bodyPr>
          <a:lstStyle/>
          <a:p>
            <a:pPr algn="just"/>
            <a:r>
              <a:rPr lang="es-CL" sz="1400" dirty="0"/>
              <a:t>Luego de hacer clic en la opción revisada anteriormente, </a:t>
            </a:r>
            <a:r>
              <a:rPr lang="es-CL" sz="1400" b="1" dirty="0"/>
              <a:t>“Unirse a la sesión”, </a:t>
            </a:r>
            <a:r>
              <a:rPr lang="es-CL" sz="1400" dirty="0"/>
              <a:t>se abrirá la ventana de la aplicación y preguntará de que forma queremos ingresar, con micrófono o solo escuchar.</a:t>
            </a:r>
          </a:p>
          <a:p>
            <a:pPr algn="just"/>
            <a:endParaRPr lang="es-CL" sz="1400" dirty="0"/>
          </a:p>
          <a:p>
            <a:pPr algn="just"/>
            <a:r>
              <a:rPr lang="es-CL" sz="1400" dirty="0"/>
              <a:t>Seleccionamos la opción deseada, haciendo clic sobre ella.</a:t>
            </a:r>
          </a:p>
        </p:txBody>
      </p:sp>
      <p:sp>
        <p:nvSpPr>
          <p:cNvPr id="8" name="CuadroTexto 7">
            <a:extLst>
              <a:ext uri="{FF2B5EF4-FFF2-40B4-BE49-F238E27FC236}">
                <a16:creationId xmlns:a16="http://schemas.microsoft.com/office/drawing/2014/main" id="{266B682F-269E-485F-9108-3D32164A77F2}"/>
              </a:ext>
            </a:extLst>
          </p:cNvPr>
          <p:cNvSpPr txBox="1"/>
          <p:nvPr/>
        </p:nvSpPr>
        <p:spPr>
          <a:xfrm>
            <a:off x="7518401" y="956821"/>
            <a:ext cx="3973014" cy="338554"/>
          </a:xfrm>
          <a:prstGeom prst="rect">
            <a:avLst/>
          </a:prstGeom>
          <a:noFill/>
        </p:spPr>
        <p:txBody>
          <a:bodyPr wrap="square" rtlCol="0">
            <a:spAutoFit/>
          </a:bodyPr>
          <a:lstStyle/>
          <a:p>
            <a:r>
              <a:rPr lang="es-CL" sz="1600" b="1" dirty="0">
                <a:solidFill>
                  <a:srgbClr val="5DA899"/>
                </a:solidFill>
              </a:rPr>
              <a:t>3. INSPECCIÓN CARGA INICIAL</a:t>
            </a:r>
          </a:p>
        </p:txBody>
      </p:sp>
      <p:pic>
        <p:nvPicPr>
          <p:cNvPr id="3" name="Imagen 2" descr="Captura de pantalla que indica opciones de escuchar y mricrofono."/>
          <p:cNvPicPr>
            <a:picLocks noChangeAspect="1"/>
          </p:cNvPicPr>
          <p:nvPr/>
        </p:nvPicPr>
        <p:blipFill>
          <a:blip r:embed="rId3"/>
          <a:stretch>
            <a:fillRect/>
          </a:stretch>
        </p:blipFill>
        <p:spPr>
          <a:xfrm>
            <a:off x="481460" y="1201402"/>
            <a:ext cx="6713424" cy="4381251"/>
          </a:xfrm>
          <a:prstGeom prst="rect">
            <a:avLst/>
          </a:prstGeom>
          <a:ln w="3175">
            <a:solidFill>
              <a:schemeClr val="tx1"/>
            </a:solidFill>
          </a:ln>
        </p:spPr>
      </p:pic>
    </p:spTree>
    <p:extLst>
      <p:ext uri="{BB962C8B-B14F-4D97-AF65-F5344CB8AC3E}">
        <p14:creationId xmlns:p14="http://schemas.microsoft.com/office/powerpoint/2010/main" val="1287242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202050ED-F0FF-49F2-A8FB-59B3E53442F7}" type="slidenum">
              <a:rPr lang="es-CL" smtClean="0"/>
              <a:t>26</a:t>
            </a:fld>
            <a:endParaRPr lang="es-CL"/>
          </a:p>
        </p:txBody>
      </p:sp>
      <p:pic>
        <p:nvPicPr>
          <p:cNvPr id="9" name="Imagen 8"/>
          <p:cNvPicPr>
            <a:picLocks noChangeAspect="1"/>
          </p:cNvPicPr>
          <p:nvPr/>
        </p:nvPicPr>
        <p:blipFill>
          <a:blip r:embed="rId2"/>
          <a:stretch>
            <a:fillRect/>
          </a:stretch>
        </p:blipFill>
        <p:spPr>
          <a:xfrm>
            <a:off x="481460" y="0"/>
            <a:ext cx="1059957" cy="181308"/>
          </a:xfrm>
          <a:prstGeom prst="rect">
            <a:avLst/>
          </a:prstGeom>
        </p:spPr>
      </p:pic>
      <p:sp>
        <p:nvSpPr>
          <p:cNvPr id="10" name="CuadroTexto 9"/>
          <p:cNvSpPr txBox="1"/>
          <p:nvPr/>
        </p:nvSpPr>
        <p:spPr>
          <a:xfrm>
            <a:off x="7502854" y="1446927"/>
            <a:ext cx="4334934" cy="1169551"/>
          </a:xfrm>
          <a:prstGeom prst="rect">
            <a:avLst/>
          </a:prstGeom>
          <a:noFill/>
        </p:spPr>
        <p:txBody>
          <a:bodyPr wrap="square" rtlCol="0">
            <a:spAutoFit/>
          </a:bodyPr>
          <a:lstStyle/>
          <a:p>
            <a:pPr algn="just"/>
            <a:r>
              <a:rPr lang="es-CL" sz="1400" dirty="0"/>
              <a:t>El siguiente paso, si seleccionamos entrar con micrófono es una prueba de eco, para asegurar que el micrófono funcione, se debe hablar y si se escucha la palabra hacer clic en la mano que indica la señal positiva de color verde, haciendo clic sobre ella.</a:t>
            </a:r>
          </a:p>
        </p:txBody>
      </p:sp>
      <p:sp>
        <p:nvSpPr>
          <p:cNvPr id="8" name="CuadroTexto 7">
            <a:extLst>
              <a:ext uri="{FF2B5EF4-FFF2-40B4-BE49-F238E27FC236}">
                <a16:creationId xmlns:a16="http://schemas.microsoft.com/office/drawing/2014/main" id="{266B682F-269E-485F-9108-3D32164A77F2}"/>
              </a:ext>
            </a:extLst>
          </p:cNvPr>
          <p:cNvSpPr txBox="1"/>
          <p:nvPr/>
        </p:nvSpPr>
        <p:spPr>
          <a:xfrm>
            <a:off x="7502854" y="1013466"/>
            <a:ext cx="3956081" cy="338554"/>
          </a:xfrm>
          <a:prstGeom prst="rect">
            <a:avLst/>
          </a:prstGeom>
          <a:noFill/>
        </p:spPr>
        <p:txBody>
          <a:bodyPr wrap="square" rtlCol="0">
            <a:spAutoFit/>
          </a:bodyPr>
          <a:lstStyle/>
          <a:p>
            <a:r>
              <a:rPr lang="es-CL" sz="1600" b="1" dirty="0">
                <a:solidFill>
                  <a:srgbClr val="5DA899"/>
                </a:solidFill>
              </a:rPr>
              <a:t>3. INSPECCIÓN CARGA INICIAL</a:t>
            </a:r>
          </a:p>
        </p:txBody>
      </p:sp>
      <p:pic>
        <p:nvPicPr>
          <p:cNvPr id="2" name="Imagen 1" descr="Captura de pantalla de prueba de audio privado."/>
          <p:cNvPicPr>
            <a:picLocks noChangeAspect="1"/>
          </p:cNvPicPr>
          <p:nvPr/>
        </p:nvPicPr>
        <p:blipFill>
          <a:blip r:embed="rId3"/>
          <a:stretch>
            <a:fillRect/>
          </a:stretch>
        </p:blipFill>
        <p:spPr>
          <a:xfrm>
            <a:off x="481460" y="1352020"/>
            <a:ext cx="6749073" cy="4230633"/>
          </a:xfrm>
          <a:prstGeom prst="rect">
            <a:avLst/>
          </a:prstGeom>
          <a:ln w="3175">
            <a:solidFill>
              <a:schemeClr val="tx1"/>
            </a:solidFill>
          </a:ln>
        </p:spPr>
      </p:pic>
    </p:spTree>
    <p:extLst>
      <p:ext uri="{BB962C8B-B14F-4D97-AF65-F5344CB8AC3E}">
        <p14:creationId xmlns:p14="http://schemas.microsoft.com/office/powerpoint/2010/main" val="36622242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202050ED-F0FF-49F2-A8FB-59B3E53442F7}" type="slidenum">
              <a:rPr lang="es-CL" smtClean="0"/>
              <a:t>27</a:t>
            </a:fld>
            <a:endParaRPr lang="es-CL"/>
          </a:p>
        </p:txBody>
      </p:sp>
      <p:pic>
        <p:nvPicPr>
          <p:cNvPr id="9" name="Imagen 8"/>
          <p:cNvPicPr>
            <a:picLocks noChangeAspect="1"/>
          </p:cNvPicPr>
          <p:nvPr/>
        </p:nvPicPr>
        <p:blipFill>
          <a:blip r:embed="rId2"/>
          <a:stretch>
            <a:fillRect/>
          </a:stretch>
        </p:blipFill>
        <p:spPr>
          <a:xfrm>
            <a:off x="481460" y="0"/>
            <a:ext cx="1059957" cy="181308"/>
          </a:xfrm>
          <a:prstGeom prst="rect">
            <a:avLst/>
          </a:prstGeom>
        </p:spPr>
      </p:pic>
      <p:sp>
        <p:nvSpPr>
          <p:cNvPr id="10" name="CuadroTexto 9"/>
          <p:cNvSpPr txBox="1"/>
          <p:nvPr/>
        </p:nvSpPr>
        <p:spPr>
          <a:xfrm>
            <a:off x="7519109" y="1434468"/>
            <a:ext cx="4267200" cy="2677656"/>
          </a:xfrm>
          <a:prstGeom prst="rect">
            <a:avLst/>
          </a:prstGeom>
          <a:noFill/>
        </p:spPr>
        <p:txBody>
          <a:bodyPr wrap="square" rtlCol="0">
            <a:spAutoFit/>
          </a:bodyPr>
          <a:lstStyle/>
          <a:p>
            <a:pPr algn="just"/>
            <a:r>
              <a:rPr lang="es-CL" sz="1400" dirty="0"/>
              <a:t>Finalmente, estaremos dentro de la sala virtual donde se imparte el módulo sincrónico. Acá debiera estar conectado contraparte del ejecutor, con quien se coordinó la prueba para que se valide que la sesión está funcionando correctamente.</a:t>
            </a:r>
          </a:p>
          <a:p>
            <a:pPr algn="just"/>
            <a:endParaRPr lang="es-CL" sz="1400" dirty="0"/>
          </a:p>
          <a:p>
            <a:pPr algn="just"/>
            <a:r>
              <a:rPr lang="es-CL" sz="1400" dirty="0"/>
              <a:t>Un indicador útil a revisar, es ver el mensaje que indique que la sesión se esta grabando, para dejar evidencia del módulo impartido de acuerdo a las exigencias para los módulos sincrónicos, el cual quedará disponible en la plataforma, para su visualización posterior por todos los participantes  de forma asincrónica.</a:t>
            </a:r>
          </a:p>
        </p:txBody>
      </p:sp>
      <p:sp>
        <p:nvSpPr>
          <p:cNvPr id="8" name="CuadroTexto 7">
            <a:extLst>
              <a:ext uri="{FF2B5EF4-FFF2-40B4-BE49-F238E27FC236}">
                <a16:creationId xmlns:a16="http://schemas.microsoft.com/office/drawing/2014/main" id="{266B682F-269E-485F-9108-3D32164A77F2}"/>
              </a:ext>
            </a:extLst>
          </p:cNvPr>
          <p:cNvSpPr txBox="1"/>
          <p:nvPr/>
        </p:nvSpPr>
        <p:spPr>
          <a:xfrm>
            <a:off x="7519109" y="992940"/>
            <a:ext cx="3903498" cy="338554"/>
          </a:xfrm>
          <a:prstGeom prst="rect">
            <a:avLst/>
          </a:prstGeom>
          <a:noFill/>
        </p:spPr>
        <p:txBody>
          <a:bodyPr wrap="square" rtlCol="0">
            <a:spAutoFit/>
          </a:bodyPr>
          <a:lstStyle/>
          <a:p>
            <a:r>
              <a:rPr lang="es-CL" sz="1600" b="1" dirty="0">
                <a:solidFill>
                  <a:srgbClr val="5DA899"/>
                </a:solidFill>
              </a:rPr>
              <a:t>3. INSPECCIÓN CARGA INICIAL</a:t>
            </a:r>
          </a:p>
        </p:txBody>
      </p:sp>
      <p:pic>
        <p:nvPicPr>
          <p:cNvPr id="3" name="Imagen 2" descr="Captura de pantalla de Sala Virtual Big Blue Button."/>
          <p:cNvPicPr>
            <a:picLocks noChangeAspect="1"/>
          </p:cNvPicPr>
          <p:nvPr/>
        </p:nvPicPr>
        <p:blipFill>
          <a:blip r:embed="rId3"/>
          <a:stretch>
            <a:fillRect/>
          </a:stretch>
        </p:blipFill>
        <p:spPr>
          <a:xfrm>
            <a:off x="481460" y="1331494"/>
            <a:ext cx="6737487" cy="4267447"/>
          </a:xfrm>
          <a:prstGeom prst="rect">
            <a:avLst/>
          </a:prstGeom>
        </p:spPr>
      </p:pic>
    </p:spTree>
    <p:extLst>
      <p:ext uri="{BB962C8B-B14F-4D97-AF65-F5344CB8AC3E}">
        <p14:creationId xmlns:p14="http://schemas.microsoft.com/office/powerpoint/2010/main" val="19693635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2050ED-F0FF-49F2-A8FB-59B3E53442F7}" type="slidenum">
              <a:rPr kumimoji="0" lang="es-C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s-C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Imagen 5"/>
          <p:cNvPicPr>
            <a:picLocks noChangeAspect="1"/>
          </p:cNvPicPr>
          <p:nvPr/>
        </p:nvPicPr>
        <p:blipFill>
          <a:blip r:embed="rId2"/>
          <a:stretch>
            <a:fillRect/>
          </a:stretch>
        </p:blipFill>
        <p:spPr>
          <a:xfrm>
            <a:off x="481460" y="0"/>
            <a:ext cx="1059957" cy="181308"/>
          </a:xfrm>
          <a:prstGeom prst="rect">
            <a:avLst/>
          </a:prstGeom>
        </p:spPr>
      </p:pic>
      <p:sp>
        <p:nvSpPr>
          <p:cNvPr id="9" name="Rectángulo 8"/>
          <p:cNvSpPr/>
          <p:nvPr/>
        </p:nvSpPr>
        <p:spPr>
          <a:xfrm>
            <a:off x="632561" y="1574368"/>
            <a:ext cx="1183567" cy="349968"/>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uadroTexto 9">
            <a:extLst>
              <a:ext uri="{FF2B5EF4-FFF2-40B4-BE49-F238E27FC236}">
                <a16:creationId xmlns:a16="http://schemas.microsoft.com/office/drawing/2014/main" id="{1E1ED9E2-E321-4ABB-8B57-D532ACF968C0}"/>
              </a:ext>
            </a:extLst>
          </p:cNvPr>
          <p:cNvSpPr txBox="1"/>
          <p:nvPr/>
        </p:nvSpPr>
        <p:spPr>
          <a:xfrm>
            <a:off x="7555832" y="1447282"/>
            <a:ext cx="4347410" cy="1815882"/>
          </a:xfrm>
          <a:prstGeom prst="rect">
            <a:avLst/>
          </a:prstGeom>
          <a:noFill/>
        </p:spPr>
        <p:txBody>
          <a:bodyPr wrap="square" rtlCol="0">
            <a:spAutoFit/>
          </a:bodyPr>
          <a:lstStyle/>
          <a:p>
            <a:pPr lvl="0" algn="just">
              <a:defRPr/>
            </a:pPr>
            <a:r>
              <a:rPr lang="es-CL" sz="1400" dirty="0">
                <a:solidFill>
                  <a:prstClr val="black"/>
                </a:solidFill>
              </a:rPr>
              <a:t>La Supervisión podrá realizarse una vez iniciado el curso. En esta etapa se debe  revisar la lista de los participantes, los roles de cada uno de los matriculados en un curso, identificando y distingüendo  a los participantes del Diseñador de curso, tutor académico.</a:t>
            </a:r>
          </a:p>
          <a:p>
            <a:pPr lvl="0" algn="just">
              <a:defRPr/>
            </a:pPr>
            <a:endParaRPr lang="es-CL" sz="1400" dirty="0">
              <a:solidFill>
                <a:prstClr val="black"/>
              </a:solidFill>
            </a:endParaRPr>
          </a:p>
          <a:p>
            <a:pPr lvl="0" algn="just">
              <a:defRPr/>
            </a:pPr>
            <a:r>
              <a:rPr lang="es-CL" sz="1400" dirty="0">
                <a:solidFill>
                  <a:prstClr val="black"/>
                </a:solidFill>
              </a:rPr>
              <a:t>Las funciones que tendrán cada rol vinculado  al ejecutor se detallan  en el manual de Ejecutor .  </a:t>
            </a:r>
          </a:p>
        </p:txBody>
      </p:sp>
      <p:sp>
        <p:nvSpPr>
          <p:cNvPr id="11" name="CuadroTexto 10">
            <a:extLst>
              <a:ext uri="{FF2B5EF4-FFF2-40B4-BE49-F238E27FC236}">
                <a16:creationId xmlns:a16="http://schemas.microsoft.com/office/drawing/2014/main" id="{4BD5B0C4-8D58-4D75-83CD-92D8D1476BF2}"/>
              </a:ext>
            </a:extLst>
          </p:cNvPr>
          <p:cNvSpPr txBox="1"/>
          <p:nvPr/>
        </p:nvSpPr>
        <p:spPr>
          <a:xfrm>
            <a:off x="7555832" y="912509"/>
            <a:ext cx="3797968" cy="338554"/>
          </a:xfrm>
          <a:prstGeom prst="rect">
            <a:avLst/>
          </a:prstGeom>
          <a:noFill/>
        </p:spPr>
        <p:txBody>
          <a:bodyPr wrap="square" rtlCol="0">
            <a:spAutoFit/>
          </a:bodyPr>
          <a:lstStyle/>
          <a:p>
            <a:r>
              <a:rPr lang="es-CL" sz="1600" b="1" dirty="0">
                <a:solidFill>
                  <a:srgbClr val="5DA899"/>
                </a:solidFill>
              </a:rPr>
              <a:t>4. SUPERVISIÓN TÉCNICA</a:t>
            </a:r>
          </a:p>
        </p:txBody>
      </p:sp>
      <p:pic>
        <p:nvPicPr>
          <p:cNvPr id="2" name="Imagen 1" descr="Captura de pantalla de lista de participantes."/>
          <p:cNvPicPr>
            <a:picLocks noChangeAspect="1"/>
          </p:cNvPicPr>
          <p:nvPr/>
        </p:nvPicPr>
        <p:blipFill>
          <a:blip r:embed="rId3"/>
          <a:stretch>
            <a:fillRect/>
          </a:stretch>
        </p:blipFill>
        <p:spPr>
          <a:xfrm>
            <a:off x="481459" y="1347882"/>
            <a:ext cx="6713425" cy="4282897"/>
          </a:xfrm>
          <a:prstGeom prst="rect">
            <a:avLst/>
          </a:prstGeom>
        </p:spPr>
      </p:pic>
    </p:spTree>
    <p:extLst>
      <p:ext uri="{BB962C8B-B14F-4D97-AF65-F5344CB8AC3E}">
        <p14:creationId xmlns:p14="http://schemas.microsoft.com/office/powerpoint/2010/main" val="3855146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202050ED-F0FF-49F2-A8FB-59B3E53442F7}" type="slidenum">
              <a:rPr lang="es-CL" smtClean="0"/>
              <a:t>29</a:t>
            </a:fld>
            <a:endParaRPr lang="es-CL" dirty="0"/>
          </a:p>
        </p:txBody>
      </p:sp>
      <p:pic>
        <p:nvPicPr>
          <p:cNvPr id="6" name="Imagen 5"/>
          <p:cNvPicPr>
            <a:picLocks noChangeAspect="1"/>
          </p:cNvPicPr>
          <p:nvPr/>
        </p:nvPicPr>
        <p:blipFill>
          <a:blip r:embed="rId2"/>
          <a:stretch>
            <a:fillRect/>
          </a:stretch>
        </p:blipFill>
        <p:spPr>
          <a:xfrm>
            <a:off x="481460" y="0"/>
            <a:ext cx="1059957" cy="181308"/>
          </a:xfrm>
          <a:prstGeom prst="rect">
            <a:avLst/>
          </a:prstGeom>
        </p:spPr>
      </p:pic>
      <p:sp>
        <p:nvSpPr>
          <p:cNvPr id="7" name="CuadroTexto 6"/>
          <p:cNvSpPr txBox="1"/>
          <p:nvPr/>
        </p:nvSpPr>
        <p:spPr>
          <a:xfrm>
            <a:off x="7523747" y="1381572"/>
            <a:ext cx="4363453" cy="1169551"/>
          </a:xfrm>
          <a:prstGeom prst="rect">
            <a:avLst/>
          </a:prstGeom>
          <a:noFill/>
        </p:spPr>
        <p:txBody>
          <a:bodyPr wrap="square" rtlCol="0">
            <a:spAutoFit/>
          </a:bodyPr>
          <a:lstStyle/>
          <a:p>
            <a:pPr algn="just"/>
            <a:r>
              <a:rPr lang="es-CL" sz="1400" dirty="0"/>
              <a:t>Otro detalle fundamental, es revisar en los ítems evaluados (pruebas, control o actividades que serán evaluados con nota), la correcta configuración y  la obtención de notas. Para poder acceder a esta información, se debe hacer clic en el la opción </a:t>
            </a:r>
            <a:r>
              <a:rPr lang="es-CL" sz="1400" b="1" dirty="0"/>
              <a:t>“Intentos”, </a:t>
            </a:r>
          </a:p>
        </p:txBody>
      </p:sp>
      <p:sp>
        <p:nvSpPr>
          <p:cNvPr id="10" name="CuadroTexto 9">
            <a:extLst>
              <a:ext uri="{FF2B5EF4-FFF2-40B4-BE49-F238E27FC236}">
                <a16:creationId xmlns:a16="http://schemas.microsoft.com/office/drawing/2014/main" id="{ABA34C27-722A-42BC-AC99-EB301B3D1958}"/>
              </a:ext>
            </a:extLst>
          </p:cNvPr>
          <p:cNvSpPr txBox="1"/>
          <p:nvPr/>
        </p:nvSpPr>
        <p:spPr>
          <a:xfrm>
            <a:off x="7523747" y="930441"/>
            <a:ext cx="4008611" cy="338554"/>
          </a:xfrm>
          <a:prstGeom prst="rect">
            <a:avLst/>
          </a:prstGeom>
          <a:noFill/>
        </p:spPr>
        <p:txBody>
          <a:bodyPr wrap="square" rtlCol="0">
            <a:spAutoFit/>
          </a:bodyPr>
          <a:lstStyle/>
          <a:p>
            <a:r>
              <a:rPr lang="es-CL" sz="1600" b="1" dirty="0">
                <a:solidFill>
                  <a:srgbClr val="5DA899"/>
                </a:solidFill>
              </a:rPr>
              <a:t>4. SUPERVISIÓN TÉCNICA</a:t>
            </a:r>
          </a:p>
        </p:txBody>
      </p:sp>
      <p:pic>
        <p:nvPicPr>
          <p:cNvPr id="12" name="Imagen 11" descr="Captura de pantalla para acceder a evaluación pruebas o control.&#10;"/>
          <p:cNvPicPr>
            <a:picLocks noChangeAspect="1"/>
          </p:cNvPicPr>
          <p:nvPr/>
        </p:nvPicPr>
        <p:blipFill>
          <a:blip r:embed="rId3"/>
          <a:stretch>
            <a:fillRect/>
          </a:stretch>
        </p:blipFill>
        <p:spPr>
          <a:xfrm>
            <a:off x="481460" y="1268995"/>
            <a:ext cx="6737488" cy="4337721"/>
          </a:xfrm>
          <a:prstGeom prst="rect">
            <a:avLst/>
          </a:prstGeom>
          <a:ln w="3175">
            <a:solidFill>
              <a:schemeClr val="tx1"/>
            </a:solidFill>
          </a:ln>
        </p:spPr>
      </p:pic>
    </p:spTree>
    <p:extLst>
      <p:ext uri="{BB962C8B-B14F-4D97-AF65-F5344CB8AC3E}">
        <p14:creationId xmlns:p14="http://schemas.microsoft.com/office/powerpoint/2010/main" val="4256348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n 20"/>
          <p:cNvPicPr>
            <a:picLocks noChangeAspect="1"/>
          </p:cNvPicPr>
          <p:nvPr/>
        </p:nvPicPr>
        <p:blipFill rotWithShape="1">
          <a:blip r:embed="rId2"/>
          <a:srcRect t="7697" r="33901" b="44045"/>
          <a:stretch/>
        </p:blipFill>
        <p:spPr>
          <a:xfrm>
            <a:off x="6511158" y="2192103"/>
            <a:ext cx="5675587" cy="4665897"/>
          </a:xfrm>
          <a:prstGeom prst="rect">
            <a:avLst/>
          </a:prstGeom>
          <a:noFill/>
        </p:spPr>
      </p:pic>
      <p:pic>
        <p:nvPicPr>
          <p:cNvPr id="24" name="Imagen 23"/>
          <p:cNvPicPr>
            <a:picLocks noChangeAspect="1"/>
          </p:cNvPicPr>
          <p:nvPr/>
        </p:nvPicPr>
        <p:blipFill>
          <a:blip r:embed="rId3"/>
          <a:stretch>
            <a:fillRect/>
          </a:stretch>
        </p:blipFill>
        <p:spPr>
          <a:xfrm>
            <a:off x="481460" y="0"/>
            <a:ext cx="1059957" cy="181308"/>
          </a:xfrm>
          <a:prstGeom prst="rect">
            <a:avLst/>
          </a:prstGeom>
        </p:spPr>
      </p:pic>
      <p:sp>
        <p:nvSpPr>
          <p:cNvPr id="25" name="CuadroTexto 24"/>
          <p:cNvSpPr txBox="1"/>
          <p:nvPr/>
        </p:nvSpPr>
        <p:spPr>
          <a:xfrm>
            <a:off x="6511157" y="713656"/>
            <a:ext cx="4079506" cy="646331"/>
          </a:xfrm>
          <a:prstGeom prst="rect">
            <a:avLst/>
          </a:prstGeom>
          <a:noFill/>
        </p:spPr>
        <p:txBody>
          <a:bodyPr wrap="square" rtlCol="0">
            <a:spAutoFit/>
          </a:bodyPr>
          <a:lstStyle/>
          <a:p>
            <a:r>
              <a:rPr lang="es-CL" b="1" dirty="0">
                <a:solidFill>
                  <a:srgbClr val="5DA899"/>
                </a:solidFill>
              </a:rPr>
              <a:t>MANUAL  SUPERVISORES</a:t>
            </a:r>
            <a:br>
              <a:rPr lang="es-CL" b="1" dirty="0">
                <a:solidFill>
                  <a:srgbClr val="5DA899"/>
                </a:solidFill>
              </a:rPr>
            </a:br>
            <a:r>
              <a:rPr lang="es-CL" b="1" dirty="0">
                <a:solidFill>
                  <a:srgbClr val="5DA899"/>
                </a:solidFill>
              </a:rPr>
              <a:t>AULA DIGITAL</a:t>
            </a:r>
          </a:p>
        </p:txBody>
      </p:sp>
      <p:pic>
        <p:nvPicPr>
          <p:cNvPr id="7" name="Imagen 6">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64652" y="2739329"/>
            <a:ext cx="3754189" cy="3409416"/>
          </a:xfrm>
          <a:prstGeom prst="rect">
            <a:avLst/>
          </a:prstGeom>
        </p:spPr>
      </p:pic>
      <p:pic>
        <p:nvPicPr>
          <p:cNvPr id="2" name="Imagen 1"/>
          <p:cNvPicPr>
            <a:picLocks noChangeAspect="1"/>
          </p:cNvPicPr>
          <p:nvPr/>
        </p:nvPicPr>
        <p:blipFill rotWithShape="1">
          <a:blip r:embed="rId5"/>
          <a:srcRect t="20131"/>
          <a:stretch/>
        </p:blipFill>
        <p:spPr>
          <a:xfrm>
            <a:off x="3350368" y="0"/>
            <a:ext cx="1260000" cy="1334314"/>
          </a:xfrm>
          <a:prstGeom prst="rect">
            <a:avLst/>
          </a:prstGeom>
        </p:spPr>
      </p:pic>
      <p:sp>
        <p:nvSpPr>
          <p:cNvPr id="10" name="CuadroTexto 9"/>
          <p:cNvSpPr txBox="1"/>
          <p:nvPr/>
        </p:nvSpPr>
        <p:spPr>
          <a:xfrm>
            <a:off x="6505061" y="1980973"/>
            <a:ext cx="4202336" cy="307777"/>
          </a:xfrm>
          <a:prstGeom prst="rect">
            <a:avLst/>
          </a:prstGeom>
          <a:noFill/>
        </p:spPr>
        <p:txBody>
          <a:bodyPr wrap="square" rtlCol="0">
            <a:spAutoFit/>
          </a:bodyPr>
          <a:lstStyle>
            <a:defPPr>
              <a:defRPr lang="es-CL"/>
            </a:defPPr>
            <a:lvl1pPr>
              <a:defRPr sz="1400" b="1">
                <a:solidFill>
                  <a:srgbClr val="335A80"/>
                </a:solidFill>
              </a:defRPr>
            </a:lvl1pPr>
          </a:lstStyle>
          <a:p>
            <a:r>
              <a:rPr lang="es-CL" dirty="0">
                <a:hlinkClick r:id="rId6" action="ppaction://hlinksldjump"/>
              </a:rPr>
              <a:t>2. ACCESO A LOS CURSOS EN AULA DIGITAL</a:t>
            </a:r>
            <a:endParaRPr lang="es-CL" dirty="0"/>
          </a:p>
        </p:txBody>
      </p:sp>
      <p:sp>
        <p:nvSpPr>
          <p:cNvPr id="11" name="CuadroTexto 10"/>
          <p:cNvSpPr txBox="1"/>
          <p:nvPr/>
        </p:nvSpPr>
        <p:spPr>
          <a:xfrm>
            <a:off x="6498963" y="2928840"/>
            <a:ext cx="3792903" cy="307777"/>
          </a:xfrm>
          <a:prstGeom prst="rect">
            <a:avLst/>
          </a:prstGeom>
          <a:noFill/>
        </p:spPr>
        <p:txBody>
          <a:bodyPr wrap="square" rtlCol="0">
            <a:spAutoFit/>
          </a:bodyPr>
          <a:lstStyle/>
          <a:p>
            <a:r>
              <a:rPr lang="es-CL" sz="1400" b="1" dirty="0">
                <a:solidFill>
                  <a:srgbClr val="335A80"/>
                </a:solidFill>
                <a:hlinkClick r:id="rId7" action="ppaction://hlinksldjump"/>
              </a:rPr>
              <a:t>4. SUPERVISIÓN TÉCNICA</a:t>
            </a:r>
            <a:endParaRPr lang="es-CL" sz="1400" b="1" dirty="0">
              <a:solidFill>
                <a:srgbClr val="335A80"/>
              </a:solidFill>
            </a:endParaRPr>
          </a:p>
        </p:txBody>
      </p:sp>
      <p:sp>
        <p:nvSpPr>
          <p:cNvPr id="13" name="CuadroTexto 12"/>
          <p:cNvSpPr txBox="1"/>
          <p:nvPr/>
        </p:nvSpPr>
        <p:spPr>
          <a:xfrm>
            <a:off x="6498963" y="2394218"/>
            <a:ext cx="4652717" cy="307777"/>
          </a:xfrm>
          <a:prstGeom prst="rect">
            <a:avLst/>
          </a:prstGeom>
          <a:noFill/>
        </p:spPr>
        <p:txBody>
          <a:bodyPr wrap="square" rtlCol="0">
            <a:spAutoFit/>
          </a:bodyPr>
          <a:lstStyle/>
          <a:p>
            <a:r>
              <a:rPr lang="es-CL" sz="1400" b="1" dirty="0">
                <a:solidFill>
                  <a:srgbClr val="335A80"/>
                </a:solidFill>
                <a:hlinkClick r:id="rId8" action="ppaction://hlinksldjump"/>
              </a:rPr>
              <a:t>3. INSPECCIÓN  O SUPERVISION DE CARGA INICIAL</a:t>
            </a:r>
            <a:endParaRPr lang="es-CL" sz="1400" b="1" dirty="0">
              <a:solidFill>
                <a:srgbClr val="335A80"/>
              </a:solidFill>
            </a:endParaRPr>
          </a:p>
        </p:txBody>
      </p:sp>
      <p:sp>
        <p:nvSpPr>
          <p:cNvPr id="3" name="Marcador de número de diapositiva 2"/>
          <p:cNvSpPr>
            <a:spLocks noGrp="1"/>
          </p:cNvSpPr>
          <p:nvPr>
            <p:ph type="sldNum" sz="quarter" idx="12"/>
          </p:nvPr>
        </p:nvSpPr>
        <p:spPr/>
        <p:txBody>
          <a:bodyPr/>
          <a:lstStyle/>
          <a:p>
            <a:fld id="{202050ED-F0FF-49F2-A8FB-59B3E53442F7}" type="slidenum">
              <a:rPr lang="es-CL" smtClean="0"/>
              <a:t>3</a:t>
            </a:fld>
            <a:endParaRPr lang="es-CL"/>
          </a:p>
        </p:txBody>
      </p:sp>
      <p:sp>
        <p:nvSpPr>
          <p:cNvPr id="19" name="CuadroTexto 18"/>
          <p:cNvSpPr txBox="1"/>
          <p:nvPr/>
        </p:nvSpPr>
        <p:spPr>
          <a:xfrm>
            <a:off x="6511157" y="3859960"/>
            <a:ext cx="3655751" cy="307777"/>
          </a:xfrm>
          <a:prstGeom prst="rect">
            <a:avLst/>
          </a:prstGeom>
          <a:noFill/>
        </p:spPr>
        <p:txBody>
          <a:bodyPr wrap="square" rtlCol="0">
            <a:spAutoFit/>
          </a:bodyPr>
          <a:lstStyle/>
          <a:p>
            <a:r>
              <a:rPr lang="es-CL" sz="1400" b="1" dirty="0">
                <a:solidFill>
                  <a:srgbClr val="335A80"/>
                </a:solidFill>
                <a:hlinkClick r:id="rId9" action="ppaction://hlinksldjump"/>
              </a:rPr>
              <a:t>6. CERRAR SESIÓN</a:t>
            </a:r>
            <a:endParaRPr lang="es-CL" sz="1400" b="1" dirty="0">
              <a:solidFill>
                <a:srgbClr val="335A80"/>
              </a:solidFill>
            </a:endParaRPr>
          </a:p>
        </p:txBody>
      </p:sp>
      <p:sp>
        <p:nvSpPr>
          <p:cNvPr id="14" name="CuadroTexto 13">
            <a:extLst>
              <a:ext uri="{FF2B5EF4-FFF2-40B4-BE49-F238E27FC236}">
                <a16:creationId xmlns:a16="http://schemas.microsoft.com/office/drawing/2014/main" id="{A64830DA-3A08-4249-8830-BD69E9094E7B}"/>
              </a:ext>
            </a:extLst>
          </p:cNvPr>
          <p:cNvSpPr txBox="1"/>
          <p:nvPr/>
        </p:nvSpPr>
        <p:spPr>
          <a:xfrm>
            <a:off x="6505061" y="1566089"/>
            <a:ext cx="3357237" cy="307777"/>
          </a:xfrm>
          <a:prstGeom prst="rect">
            <a:avLst/>
          </a:prstGeom>
          <a:noFill/>
        </p:spPr>
        <p:txBody>
          <a:bodyPr wrap="square" rtlCol="0">
            <a:spAutoFit/>
          </a:bodyPr>
          <a:lstStyle/>
          <a:p>
            <a:r>
              <a:rPr lang="es-CL" sz="1400" b="1" dirty="0">
                <a:solidFill>
                  <a:srgbClr val="335A80"/>
                </a:solidFill>
                <a:hlinkClick r:id="rId10" action="ppaction://hlinksldjump"/>
              </a:rPr>
              <a:t>1. ASPECTOS A SUPERVISAR</a:t>
            </a:r>
            <a:endParaRPr lang="es-CL" sz="1400" b="1" dirty="0">
              <a:solidFill>
                <a:srgbClr val="335A80"/>
              </a:solidFill>
            </a:endParaRPr>
          </a:p>
        </p:txBody>
      </p:sp>
      <p:sp>
        <p:nvSpPr>
          <p:cNvPr id="15" name="CuadroTexto 14"/>
          <p:cNvSpPr txBox="1"/>
          <p:nvPr/>
        </p:nvSpPr>
        <p:spPr>
          <a:xfrm>
            <a:off x="6498964" y="3403919"/>
            <a:ext cx="4652717" cy="307777"/>
          </a:xfrm>
          <a:prstGeom prst="rect">
            <a:avLst/>
          </a:prstGeom>
          <a:noFill/>
        </p:spPr>
        <p:txBody>
          <a:bodyPr wrap="square" rtlCol="0">
            <a:spAutoFit/>
          </a:bodyPr>
          <a:lstStyle/>
          <a:p>
            <a:r>
              <a:rPr lang="es-CL" sz="1400" b="1" dirty="0">
                <a:solidFill>
                  <a:srgbClr val="335A80"/>
                </a:solidFill>
                <a:hlinkClick r:id="rId11" action="ppaction://hlinksldjump"/>
              </a:rPr>
              <a:t>5. INDICADORES DE CONEXIÓN TÉCNICOS</a:t>
            </a:r>
            <a:endParaRPr lang="es-CL" sz="1400" b="1" dirty="0">
              <a:solidFill>
                <a:srgbClr val="335A80"/>
              </a:solidFill>
            </a:endParaRPr>
          </a:p>
        </p:txBody>
      </p:sp>
    </p:spTree>
    <p:extLst>
      <p:ext uri="{BB962C8B-B14F-4D97-AF65-F5344CB8AC3E}">
        <p14:creationId xmlns:p14="http://schemas.microsoft.com/office/powerpoint/2010/main" val="2832003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202050ED-F0FF-49F2-A8FB-59B3E53442F7}" type="slidenum">
              <a:rPr lang="es-CL" smtClean="0"/>
              <a:t>30</a:t>
            </a:fld>
            <a:endParaRPr lang="es-CL"/>
          </a:p>
        </p:txBody>
      </p:sp>
      <p:pic>
        <p:nvPicPr>
          <p:cNvPr id="6" name="Imagen 5"/>
          <p:cNvPicPr>
            <a:picLocks noChangeAspect="1"/>
          </p:cNvPicPr>
          <p:nvPr/>
        </p:nvPicPr>
        <p:blipFill>
          <a:blip r:embed="rId2"/>
          <a:stretch>
            <a:fillRect/>
          </a:stretch>
        </p:blipFill>
        <p:spPr>
          <a:xfrm>
            <a:off x="481460" y="0"/>
            <a:ext cx="1059957" cy="181308"/>
          </a:xfrm>
          <a:prstGeom prst="rect">
            <a:avLst/>
          </a:prstGeom>
        </p:spPr>
      </p:pic>
      <p:sp>
        <p:nvSpPr>
          <p:cNvPr id="10" name="CuadroTexto 9">
            <a:extLst>
              <a:ext uri="{FF2B5EF4-FFF2-40B4-BE49-F238E27FC236}">
                <a16:creationId xmlns:a16="http://schemas.microsoft.com/office/drawing/2014/main" id="{FB0E85DC-3A0C-4D9E-A7B6-A6B79A9A8CC2}"/>
              </a:ext>
            </a:extLst>
          </p:cNvPr>
          <p:cNvSpPr txBox="1"/>
          <p:nvPr/>
        </p:nvSpPr>
        <p:spPr>
          <a:xfrm>
            <a:off x="7555832" y="970381"/>
            <a:ext cx="4208538" cy="338554"/>
          </a:xfrm>
          <a:prstGeom prst="rect">
            <a:avLst/>
          </a:prstGeom>
          <a:noFill/>
        </p:spPr>
        <p:txBody>
          <a:bodyPr wrap="square" rtlCol="0">
            <a:spAutoFit/>
          </a:bodyPr>
          <a:lstStyle/>
          <a:p>
            <a:r>
              <a:rPr lang="es-CL" sz="1600" b="1" dirty="0">
                <a:solidFill>
                  <a:srgbClr val="5DA899"/>
                </a:solidFill>
              </a:rPr>
              <a:t>4. SUPERVISIÓN TÉCNICA</a:t>
            </a:r>
          </a:p>
        </p:txBody>
      </p:sp>
      <p:sp>
        <p:nvSpPr>
          <p:cNvPr id="11" name="CuadroTexto 10" descr="Captura de pantalla de registro  de califaicaciones de pruebas y controles">
            <a:extLst>
              <a:ext uri="{FF2B5EF4-FFF2-40B4-BE49-F238E27FC236}">
                <a16:creationId xmlns:a16="http://schemas.microsoft.com/office/drawing/2014/main" id="{12DCAF94-D898-4693-845B-3635548E9BB6}"/>
              </a:ext>
            </a:extLst>
          </p:cNvPr>
          <p:cNvSpPr txBox="1"/>
          <p:nvPr/>
        </p:nvSpPr>
        <p:spPr>
          <a:xfrm>
            <a:off x="7555832" y="1450057"/>
            <a:ext cx="4347410" cy="1815882"/>
          </a:xfrm>
          <a:prstGeom prst="rect">
            <a:avLst/>
          </a:prstGeom>
          <a:noFill/>
        </p:spPr>
        <p:txBody>
          <a:bodyPr wrap="square" rtlCol="0">
            <a:spAutoFit/>
          </a:bodyPr>
          <a:lstStyle/>
          <a:p>
            <a:pPr lvl="0" algn="just">
              <a:defRPr/>
            </a:pPr>
            <a:r>
              <a:rPr lang="es-CL" sz="1400" dirty="0"/>
              <a:t>Con la opción revisada anteriormente se podrá revisar la lista de participantes que han ejecutado el control, recurso o actividad y las notas obtenidas, como detalle de registro de pruebas, sin importar el tipo de prueba, control de alternativas, evaluación con rúbricas o interactivo, podemos verificar si al finalizar el intento genera nota, de esta forma sabremos si se aplicó una correcta configuración.</a:t>
            </a:r>
            <a:endParaRPr lang="es-CL" sz="1400" dirty="0">
              <a:solidFill>
                <a:prstClr val="black"/>
              </a:solidFill>
            </a:endParaRPr>
          </a:p>
        </p:txBody>
      </p:sp>
      <p:pic>
        <p:nvPicPr>
          <p:cNvPr id="2" name="Imagen 1" descr="Captura de pantalla de registro de calificaciones."/>
          <p:cNvPicPr>
            <a:picLocks noChangeAspect="1"/>
          </p:cNvPicPr>
          <p:nvPr/>
        </p:nvPicPr>
        <p:blipFill>
          <a:blip r:embed="rId3"/>
          <a:stretch>
            <a:fillRect/>
          </a:stretch>
        </p:blipFill>
        <p:spPr>
          <a:xfrm>
            <a:off x="481460" y="1308935"/>
            <a:ext cx="6713424" cy="4287754"/>
          </a:xfrm>
          <a:prstGeom prst="rect">
            <a:avLst/>
          </a:prstGeom>
          <a:ln w="3175">
            <a:solidFill>
              <a:schemeClr val="tx1"/>
            </a:solidFill>
          </a:ln>
        </p:spPr>
      </p:pic>
    </p:spTree>
    <p:extLst>
      <p:ext uri="{BB962C8B-B14F-4D97-AF65-F5344CB8AC3E}">
        <p14:creationId xmlns:p14="http://schemas.microsoft.com/office/powerpoint/2010/main" val="31641889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202050ED-F0FF-49F2-A8FB-59B3E53442F7}" type="slidenum">
              <a:rPr lang="es-CL" smtClean="0"/>
              <a:t>31</a:t>
            </a:fld>
            <a:endParaRPr lang="es-CL"/>
          </a:p>
        </p:txBody>
      </p:sp>
      <p:pic>
        <p:nvPicPr>
          <p:cNvPr id="6" name="Imagen 5"/>
          <p:cNvPicPr>
            <a:picLocks noChangeAspect="1"/>
          </p:cNvPicPr>
          <p:nvPr/>
        </p:nvPicPr>
        <p:blipFill>
          <a:blip r:embed="rId2"/>
          <a:stretch>
            <a:fillRect/>
          </a:stretch>
        </p:blipFill>
        <p:spPr>
          <a:xfrm>
            <a:off x="481460" y="0"/>
            <a:ext cx="1059957" cy="181308"/>
          </a:xfrm>
          <a:prstGeom prst="rect">
            <a:avLst/>
          </a:prstGeom>
        </p:spPr>
      </p:pic>
      <p:sp>
        <p:nvSpPr>
          <p:cNvPr id="9" name="Rectángulo 8"/>
          <p:cNvSpPr/>
          <p:nvPr/>
        </p:nvSpPr>
        <p:spPr>
          <a:xfrm>
            <a:off x="481461" y="2168862"/>
            <a:ext cx="1333694" cy="336771"/>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CuadroTexto 10">
            <a:extLst>
              <a:ext uri="{FF2B5EF4-FFF2-40B4-BE49-F238E27FC236}">
                <a16:creationId xmlns:a16="http://schemas.microsoft.com/office/drawing/2014/main" id="{DD252374-7643-4A7B-A86A-F4B661463C06}"/>
              </a:ext>
            </a:extLst>
          </p:cNvPr>
          <p:cNvSpPr txBox="1"/>
          <p:nvPr/>
        </p:nvSpPr>
        <p:spPr>
          <a:xfrm>
            <a:off x="7539789" y="977915"/>
            <a:ext cx="4088104" cy="338554"/>
          </a:xfrm>
          <a:prstGeom prst="rect">
            <a:avLst/>
          </a:prstGeom>
          <a:noFill/>
        </p:spPr>
        <p:txBody>
          <a:bodyPr wrap="square" rtlCol="0">
            <a:spAutoFit/>
          </a:bodyPr>
          <a:lstStyle/>
          <a:p>
            <a:r>
              <a:rPr lang="es-CL" sz="1600" b="1" dirty="0">
                <a:solidFill>
                  <a:srgbClr val="5DA899"/>
                </a:solidFill>
              </a:rPr>
              <a:t>4. SUPERVISIÓN TÉCNICA</a:t>
            </a:r>
          </a:p>
        </p:txBody>
      </p:sp>
      <p:sp>
        <p:nvSpPr>
          <p:cNvPr id="12" name="CuadroTexto 11">
            <a:extLst>
              <a:ext uri="{FF2B5EF4-FFF2-40B4-BE49-F238E27FC236}">
                <a16:creationId xmlns:a16="http://schemas.microsoft.com/office/drawing/2014/main" id="{06C2BFF6-B9B2-4CD9-8282-7CF4865E5F8A}"/>
              </a:ext>
            </a:extLst>
          </p:cNvPr>
          <p:cNvSpPr txBox="1"/>
          <p:nvPr/>
        </p:nvSpPr>
        <p:spPr>
          <a:xfrm>
            <a:off x="7539789" y="1429306"/>
            <a:ext cx="4283243" cy="1600438"/>
          </a:xfrm>
          <a:prstGeom prst="rect">
            <a:avLst/>
          </a:prstGeom>
          <a:noFill/>
        </p:spPr>
        <p:txBody>
          <a:bodyPr wrap="square" rtlCol="0">
            <a:spAutoFit/>
          </a:bodyPr>
          <a:lstStyle/>
          <a:p>
            <a:pPr lvl="0" algn="just">
              <a:defRPr/>
            </a:pPr>
            <a:r>
              <a:rPr lang="es-CL" sz="1400" dirty="0"/>
              <a:t>Para revisar la totalidad de las evaluaciones, debemos estar dentro del curso a revisar, y con la opción del menú azul izquierdo, </a:t>
            </a:r>
            <a:r>
              <a:rPr lang="es-CL" sz="1400" b="1" dirty="0"/>
              <a:t>“Calificaciones”</a:t>
            </a:r>
            <a:r>
              <a:rPr lang="es-CL" sz="1400" dirty="0"/>
              <a:t>, podremos ver un reporte detallado de actividades realizadas y notas, logrando identificar si alguna está realizada y sin nota, para poder identificar errores que sean necesario corregir.</a:t>
            </a:r>
            <a:endParaRPr lang="es-CL" sz="1400" dirty="0">
              <a:solidFill>
                <a:prstClr val="black"/>
              </a:solidFill>
            </a:endParaRPr>
          </a:p>
        </p:txBody>
      </p:sp>
      <p:pic>
        <p:nvPicPr>
          <p:cNvPr id="2" name="Imagen 1" descr="Captura de pantalla para ver reporte detallado de las calificaciones. "/>
          <p:cNvPicPr>
            <a:picLocks noChangeAspect="1"/>
          </p:cNvPicPr>
          <p:nvPr/>
        </p:nvPicPr>
        <p:blipFill>
          <a:blip r:embed="rId3"/>
          <a:stretch>
            <a:fillRect/>
          </a:stretch>
        </p:blipFill>
        <p:spPr>
          <a:xfrm>
            <a:off x="481460" y="1316469"/>
            <a:ext cx="6728965" cy="4278215"/>
          </a:xfrm>
          <a:prstGeom prst="rect">
            <a:avLst/>
          </a:prstGeom>
        </p:spPr>
      </p:pic>
    </p:spTree>
    <p:extLst>
      <p:ext uri="{BB962C8B-B14F-4D97-AF65-F5344CB8AC3E}">
        <p14:creationId xmlns:p14="http://schemas.microsoft.com/office/powerpoint/2010/main" val="23979238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202050ED-F0FF-49F2-A8FB-59B3E53442F7}" type="slidenum">
              <a:rPr lang="es-CL" smtClean="0"/>
              <a:t>32</a:t>
            </a:fld>
            <a:endParaRPr lang="es-CL"/>
          </a:p>
        </p:txBody>
      </p:sp>
      <p:pic>
        <p:nvPicPr>
          <p:cNvPr id="6" name="Imagen 5"/>
          <p:cNvPicPr>
            <a:picLocks noChangeAspect="1"/>
          </p:cNvPicPr>
          <p:nvPr/>
        </p:nvPicPr>
        <p:blipFill>
          <a:blip r:embed="rId2"/>
          <a:stretch>
            <a:fillRect/>
          </a:stretch>
        </p:blipFill>
        <p:spPr>
          <a:xfrm>
            <a:off x="481460" y="0"/>
            <a:ext cx="1059957" cy="181308"/>
          </a:xfrm>
          <a:prstGeom prst="rect">
            <a:avLst/>
          </a:prstGeom>
        </p:spPr>
      </p:pic>
      <p:sp>
        <p:nvSpPr>
          <p:cNvPr id="8" name="CuadroTexto 7">
            <a:extLst>
              <a:ext uri="{FF2B5EF4-FFF2-40B4-BE49-F238E27FC236}">
                <a16:creationId xmlns:a16="http://schemas.microsoft.com/office/drawing/2014/main" id="{03A42260-DDDF-4532-846F-D25364A8F096}"/>
              </a:ext>
            </a:extLst>
          </p:cNvPr>
          <p:cNvSpPr txBox="1"/>
          <p:nvPr/>
        </p:nvSpPr>
        <p:spPr>
          <a:xfrm>
            <a:off x="7495674" y="1458196"/>
            <a:ext cx="4407568" cy="954107"/>
          </a:xfrm>
          <a:prstGeom prst="rect">
            <a:avLst/>
          </a:prstGeom>
          <a:noFill/>
        </p:spPr>
        <p:txBody>
          <a:bodyPr wrap="square" rtlCol="0">
            <a:spAutoFit/>
          </a:bodyPr>
          <a:lstStyle/>
          <a:p>
            <a:pPr algn="just"/>
            <a:r>
              <a:rPr lang="es-CL" sz="1400" dirty="0"/>
              <a:t>Para acceder a revisar los foros académicos y foros de información general, se debe hacer clic sobre el nombre al costado del icono del reloj que identifica el tipo de recursos FORO.</a:t>
            </a:r>
          </a:p>
        </p:txBody>
      </p:sp>
      <p:sp>
        <p:nvSpPr>
          <p:cNvPr id="11" name="CuadroTexto 10">
            <a:extLst>
              <a:ext uri="{FF2B5EF4-FFF2-40B4-BE49-F238E27FC236}">
                <a16:creationId xmlns:a16="http://schemas.microsoft.com/office/drawing/2014/main" id="{0CA8E6D5-82F5-4CD8-A59E-7439E6894FC3}"/>
              </a:ext>
            </a:extLst>
          </p:cNvPr>
          <p:cNvSpPr txBox="1"/>
          <p:nvPr/>
        </p:nvSpPr>
        <p:spPr>
          <a:xfrm>
            <a:off x="7495674" y="905957"/>
            <a:ext cx="3917147" cy="338554"/>
          </a:xfrm>
          <a:prstGeom prst="rect">
            <a:avLst/>
          </a:prstGeom>
          <a:noFill/>
        </p:spPr>
        <p:txBody>
          <a:bodyPr wrap="square" rtlCol="0">
            <a:spAutoFit/>
          </a:bodyPr>
          <a:lstStyle/>
          <a:p>
            <a:r>
              <a:rPr lang="es-CL" sz="1600" b="1" dirty="0">
                <a:solidFill>
                  <a:srgbClr val="5DA899"/>
                </a:solidFill>
              </a:rPr>
              <a:t>4. SUPERVISIÓN TÉCNICA</a:t>
            </a:r>
          </a:p>
        </p:txBody>
      </p:sp>
      <p:pic>
        <p:nvPicPr>
          <p:cNvPr id="7" name="Imagen 6" descr="Captura de  pantalla de foro."/>
          <p:cNvPicPr>
            <a:picLocks noChangeAspect="1"/>
          </p:cNvPicPr>
          <p:nvPr/>
        </p:nvPicPr>
        <p:blipFill>
          <a:blip r:embed="rId3"/>
          <a:stretch>
            <a:fillRect/>
          </a:stretch>
        </p:blipFill>
        <p:spPr>
          <a:xfrm>
            <a:off x="481460" y="1330573"/>
            <a:ext cx="6737488" cy="5025777"/>
          </a:xfrm>
          <a:prstGeom prst="rect">
            <a:avLst/>
          </a:prstGeom>
          <a:ln w="3175">
            <a:solidFill>
              <a:schemeClr val="tx1"/>
            </a:solidFill>
          </a:ln>
        </p:spPr>
      </p:pic>
    </p:spTree>
    <p:extLst>
      <p:ext uri="{BB962C8B-B14F-4D97-AF65-F5344CB8AC3E}">
        <p14:creationId xmlns:p14="http://schemas.microsoft.com/office/powerpoint/2010/main" val="9291492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202050ED-F0FF-49F2-A8FB-59B3E53442F7}" type="slidenum">
              <a:rPr lang="es-CL" smtClean="0"/>
              <a:t>33</a:t>
            </a:fld>
            <a:endParaRPr lang="es-CL"/>
          </a:p>
        </p:txBody>
      </p:sp>
      <p:pic>
        <p:nvPicPr>
          <p:cNvPr id="5" name="Imagen 4" descr="Captura de pantalla de Foro"/>
          <p:cNvPicPr>
            <a:picLocks noChangeAspect="1"/>
          </p:cNvPicPr>
          <p:nvPr/>
        </p:nvPicPr>
        <p:blipFill>
          <a:blip r:embed="rId2"/>
          <a:stretch>
            <a:fillRect/>
          </a:stretch>
        </p:blipFill>
        <p:spPr>
          <a:xfrm>
            <a:off x="481460" y="1326401"/>
            <a:ext cx="6689361" cy="3550399"/>
          </a:xfrm>
          <a:prstGeom prst="rect">
            <a:avLst/>
          </a:prstGeom>
          <a:ln w="3175">
            <a:solidFill>
              <a:schemeClr val="tx1"/>
            </a:solidFill>
          </a:ln>
        </p:spPr>
      </p:pic>
      <p:pic>
        <p:nvPicPr>
          <p:cNvPr id="6" name="Imagen 5"/>
          <p:cNvPicPr>
            <a:picLocks noChangeAspect="1"/>
          </p:cNvPicPr>
          <p:nvPr/>
        </p:nvPicPr>
        <p:blipFill>
          <a:blip r:embed="rId3"/>
          <a:stretch>
            <a:fillRect/>
          </a:stretch>
        </p:blipFill>
        <p:spPr>
          <a:xfrm>
            <a:off x="481460" y="0"/>
            <a:ext cx="1059957" cy="181308"/>
          </a:xfrm>
          <a:prstGeom prst="rect">
            <a:avLst/>
          </a:prstGeom>
        </p:spPr>
      </p:pic>
      <p:sp>
        <p:nvSpPr>
          <p:cNvPr id="8" name="CuadroTexto 7">
            <a:extLst>
              <a:ext uri="{FF2B5EF4-FFF2-40B4-BE49-F238E27FC236}">
                <a16:creationId xmlns:a16="http://schemas.microsoft.com/office/drawing/2014/main" id="{03A42260-DDDF-4532-846F-D25364A8F096}"/>
              </a:ext>
            </a:extLst>
          </p:cNvPr>
          <p:cNvSpPr txBox="1"/>
          <p:nvPr/>
        </p:nvSpPr>
        <p:spPr>
          <a:xfrm>
            <a:off x="7594311" y="1459868"/>
            <a:ext cx="4299284" cy="2031325"/>
          </a:xfrm>
          <a:prstGeom prst="rect">
            <a:avLst/>
          </a:prstGeom>
          <a:noFill/>
        </p:spPr>
        <p:txBody>
          <a:bodyPr wrap="square" rtlCol="0">
            <a:spAutoFit/>
          </a:bodyPr>
          <a:lstStyle/>
          <a:p>
            <a:pPr algn="just"/>
            <a:r>
              <a:rPr lang="es-CL" sz="1400" dirty="0"/>
              <a:t>Revisar los foros de respuesta y soporte, que estén presentes en cada módulo o curso en general, según la configuración realizada por el ejecutor.</a:t>
            </a:r>
          </a:p>
          <a:p>
            <a:pPr algn="just"/>
            <a:endParaRPr lang="es-CL" sz="1400" dirty="0"/>
          </a:p>
          <a:p>
            <a:pPr algn="just"/>
            <a:r>
              <a:rPr lang="es-CL" sz="1400" dirty="0"/>
              <a:t>Haciendo clic en el nombre del foro, es posible ver el historial de respuestas y preguntas efectuadas por cada participante y tutores académicos lo cual permite revisar el tiempo de respuesta y servicio entregado por parte de los ejecutores.</a:t>
            </a:r>
          </a:p>
        </p:txBody>
      </p:sp>
      <p:sp>
        <p:nvSpPr>
          <p:cNvPr id="11" name="CuadroTexto 10">
            <a:extLst>
              <a:ext uri="{FF2B5EF4-FFF2-40B4-BE49-F238E27FC236}">
                <a16:creationId xmlns:a16="http://schemas.microsoft.com/office/drawing/2014/main" id="{0CA8E6D5-82F5-4CD8-A59E-7439E6894FC3}"/>
              </a:ext>
            </a:extLst>
          </p:cNvPr>
          <p:cNvSpPr txBox="1"/>
          <p:nvPr/>
        </p:nvSpPr>
        <p:spPr>
          <a:xfrm>
            <a:off x="7603957" y="964640"/>
            <a:ext cx="3901105" cy="338554"/>
          </a:xfrm>
          <a:prstGeom prst="rect">
            <a:avLst/>
          </a:prstGeom>
          <a:noFill/>
        </p:spPr>
        <p:txBody>
          <a:bodyPr wrap="square" rtlCol="0">
            <a:spAutoFit/>
          </a:bodyPr>
          <a:lstStyle/>
          <a:p>
            <a:r>
              <a:rPr lang="es-CL" sz="1600" b="1" dirty="0">
                <a:solidFill>
                  <a:srgbClr val="5DA899"/>
                </a:solidFill>
              </a:rPr>
              <a:t>4. SUPERVISIÓN TÉCNICA</a:t>
            </a:r>
          </a:p>
        </p:txBody>
      </p:sp>
      <p:pic>
        <p:nvPicPr>
          <p:cNvPr id="12" name="Imagen 11"/>
          <p:cNvPicPr>
            <a:picLocks noChangeAspect="1"/>
          </p:cNvPicPr>
          <p:nvPr/>
        </p:nvPicPr>
        <p:blipFill rotWithShape="1">
          <a:blip r:embed="rId4"/>
          <a:srcRect l="3235" t="28516" r="72946" b="32047"/>
          <a:stretch/>
        </p:blipFill>
        <p:spPr>
          <a:xfrm>
            <a:off x="7594311" y="3804542"/>
            <a:ext cx="1960199" cy="1093118"/>
          </a:xfrm>
          <a:prstGeom prst="rect">
            <a:avLst/>
          </a:prstGeom>
        </p:spPr>
      </p:pic>
    </p:spTree>
    <p:extLst>
      <p:ext uri="{BB962C8B-B14F-4D97-AF65-F5344CB8AC3E}">
        <p14:creationId xmlns:p14="http://schemas.microsoft.com/office/powerpoint/2010/main" val="41347462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202050ED-F0FF-49F2-A8FB-59B3E53442F7}" type="slidenum">
              <a:rPr lang="es-CL" smtClean="0"/>
              <a:t>34</a:t>
            </a:fld>
            <a:endParaRPr lang="es-CL"/>
          </a:p>
        </p:txBody>
      </p:sp>
      <p:pic>
        <p:nvPicPr>
          <p:cNvPr id="6" name="Imagen 5"/>
          <p:cNvPicPr>
            <a:picLocks noChangeAspect="1"/>
          </p:cNvPicPr>
          <p:nvPr/>
        </p:nvPicPr>
        <p:blipFill>
          <a:blip r:embed="rId2"/>
          <a:stretch>
            <a:fillRect/>
          </a:stretch>
        </p:blipFill>
        <p:spPr>
          <a:xfrm>
            <a:off x="481460" y="0"/>
            <a:ext cx="1059957" cy="181308"/>
          </a:xfrm>
          <a:prstGeom prst="rect">
            <a:avLst/>
          </a:prstGeom>
        </p:spPr>
      </p:pic>
      <p:sp>
        <p:nvSpPr>
          <p:cNvPr id="8" name="CuadroTexto 7">
            <a:extLst>
              <a:ext uri="{FF2B5EF4-FFF2-40B4-BE49-F238E27FC236}">
                <a16:creationId xmlns:a16="http://schemas.microsoft.com/office/drawing/2014/main" id="{03A42260-DDDF-4532-846F-D25364A8F096}"/>
              </a:ext>
            </a:extLst>
          </p:cNvPr>
          <p:cNvSpPr txBox="1"/>
          <p:nvPr/>
        </p:nvSpPr>
        <p:spPr>
          <a:xfrm>
            <a:off x="7551821" y="1348092"/>
            <a:ext cx="4371635" cy="3539430"/>
          </a:xfrm>
          <a:prstGeom prst="rect">
            <a:avLst/>
          </a:prstGeom>
          <a:noFill/>
        </p:spPr>
        <p:txBody>
          <a:bodyPr wrap="square" rtlCol="0">
            <a:spAutoFit/>
          </a:bodyPr>
          <a:lstStyle/>
          <a:p>
            <a:pPr algn="just"/>
            <a:r>
              <a:rPr lang="es-CL" sz="1400" dirty="0"/>
              <a:t>Contactar a los participantes para consultar sobre su experiencia en el curso y nivel de respuesta de los tutores. </a:t>
            </a:r>
          </a:p>
          <a:p>
            <a:pPr algn="just"/>
            <a:endParaRPr lang="es-CL" sz="1400" dirty="0"/>
          </a:p>
          <a:p>
            <a:pPr algn="just"/>
            <a:r>
              <a:rPr lang="es-CL" sz="1400" dirty="0"/>
              <a:t>A través del sistema de Chat de la plataforma es posible contactar a cada participante (estudiante) para realizar las consultas necesarias.</a:t>
            </a:r>
          </a:p>
          <a:p>
            <a:pPr algn="just"/>
            <a:endParaRPr lang="es-CL" sz="1400" dirty="0"/>
          </a:p>
          <a:p>
            <a:pPr algn="just"/>
            <a:r>
              <a:rPr lang="es-CL" sz="1400" dirty="0"/>
              <a:t>Al seleccionar la opción participantes y hacer clic sobre un estudiante a contactar, se podrá enviar un mensaje privado, seleccionando el icono de mensaje al costado derecho del nombre.</a:t>
            </a:r>
          </a:p>
          <a:p>
            <a:pPr algn="just"/>
            <a:endParaRPr lang="es-CL" sz="1400" dirty="0"/>
          </a:p>
          <a:p>
            <a:pPr algn="just"/>
            <a:r>
              <a:rPr lang="es-CL" sz="1400" dirty="0"/>
              <a:t>También está la opción de contactarlos por correo electrónico o teléfono obteniendo los datos  través de SIC o el correo electrónico directamente en Aula Digital.</a:t>
            </a:r>
          </a:p>
        </p:txBody>
      </p:sp>
      <p:sp>
        <p:nvSpPr>
          <p:cNvPr id="11" name="CuadroTexto 10">
            <a:extLst>
              <a:ext uri="{FF2B5EF4-FFF2-40B4-BE49-F238E27FC236}">
                <a16:creationId xmlns:a16="http://schemas.microsoft.com/office/drawing/2014/main" id="{0CA8E6D5-82F5-4CD8-A59E-7439E6894FC3}"/>
              </a:ext>
            </a:extLst>
          </p:cNvPr>
          <p:cNvSpPr txBox="1"/>
          <p:nvPr/>
        </p:nvSpPr>
        <p:spPr>
          <a:xfrm>
            <a:off x="7551821" y="925311"/>
            <a:ext cx="3797968" cy="338553"/>
          </a:xfrm>
          <a:prstGeom prst="rect">
            <a:avLst/>
          </a:prstGeom>
          <a:noFill/>
        </p:spPr>
        <p:txBody>
          <a:bodyPr wrap="square" rtlCol="0">
            <a:spAutoFit/>
          </a:bodyPr>
          <a:lstStyle/>
          <a:p>
            <a:r>
              <a:rPr lang="es-CL" sz="1600" b="1" dirty="0">
                <a:solidFill>
                  <a:srgbClr val="5DA899"/>
                </a:solidFill>
              </a:rPr>
              <a:t>4. SUPERVISIÓN TÉCNICA</a:t>
            </a:r>
          </a:p>
        </p:txBody>
      </p:sp>
      <p:sp>
        <p:nvSpPr>
          <p:cNvPr id="9" name="Rectángulo 8"/>
          <p:cNvSpPr/>
          <p:nvPr/>
        </p:nvSpPr>
        <p:spPr>
          <a:xfrm>
            <a:off x="492823" y="1403725"/>
            <a:ext cx="912896" cy="17941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5" name="Imagen 4" descr="Captura de pantalla de sistema de chat.&#10;"/>
          <p:cNvPicPr>
            <a:picLocks noChangeAspect="1"/>
          </p:cNvPicPr>
          <p:nvPr/>
        </p:nvPicPr>
        <p:blipFill>
          <a:blip r:embed="rId3"/>
          <a:stretch>
            <a:fillRect/>
          </a:stretch>
        </p:blipFill>
        <p:spPr>
          <a:xfrm>
            <a:off x="481460" y="1403725"/>
            <a:ext cx="6721445" cy="3428165"/>
          </a:xfrm>
          <a:prstGeom prst="rect">
            <a:avLst/>
          </a:prstGeom>
          <a:ln w="3175">
            <a:solidFill>
              <a:schemeClr val="tx1"/>
            </a:solidFill>
          </a:ln>
        </p:spPr>
      </p:pic>
    </p:spTree>
    <p:extLst>
      <p:ext uri="{BB962C8B-B14F-4D97-AF65-F5344CB8AC3E}">
        <p14:creationId xmlns:p14="http://schemas.microsoft.com/office/powerpoint/2010/main" val="12850062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202050ED-F0FF-49F2-A8FB-59B3E53442F7}" type="slidenum">
              <a:rPr lang="es-CL" smtClean="0"/>
              <a:t>35</a:t>
            </a:fld>
            <a:endParaRPr lang="es-CL"/>
          </a:p>
        </p:txBody>
      </p:sp>
      <p:pic>
        <p:nvPicPr>
          <p:cNvPr id="9" name="Imagen 8"/>
          <p:cNvPicPr>
            <a:picLocks noChangeAspect="1"/>
          </p:cNvPicPr>
          <p:nvPr/>
        </p:nvPicPr>
        <p:blipFill>
          <a:blip r:embed="rId2"/>
          <a:stretch>
            <a:fillRect/>
          </a:stretch>
        </p:blipFill>
        <p:spPr>
          <a:xfrm>
            <a:off x="481460" y="0"/>
            <a:ext cx="1059957" cy="181308"/>
          </a:xfrm>
          <a:prstGeom prst="rect">
            <a:avLst/>
          </a:prstGeom>
        </p:spPr>
      </p:pic>
      <p:sp>
        <p:nvSpPr>
          <p:cNvPr id="10" name="CuadroTexto 9"/>
          <p:cNvSpPr txBox="1"/>
          <p:nvPr/>
        </p:nvSpPr>
        <p:spPr>
          <a:xfrm>
            <a:off x="7571873" y="1432290"/>
            <a:ext cx="4382562" cy="3754874"/>
          </a:xfrm>
          <a:prstGeom prst="rect">
            <a:avLst/>
          </a:prstGeom>
          <a:noFill/>
        </p:spPr>
        <p:txBody>
          <a:bodyPr wrap="square" rtlCol="0">
            <a:spAutoFit/>
          </a:bodyPr>
          <a:lstStyle/>
          <a:p>
            <a:pPr algn="just"/>
            <a:r>
              <a:rPr lang="es-CL" sz="1400" dirty="0"/>
              <a:t>Para validar, que un módulo de curso sincrónico se ejecutó de forma correcta, a través de la actividad </a:t>
            </a:r>
            <a:r>
              <a:rPr lang="es-CL" sz="1400" b="1" dirty="0" err="1"/>
              <a:t>BigBlueButton</a:t>
            </a:r>
            <a:r>
              <a:rPr lang="es-CL" sz="1400" b="1" dirty="0"/>
              <a:t>,,</a:t>
            </a:r>
            <a:r>
              <a:rPr lang="es-CL" sz="1400" dirty="0"/>
              <a:t> se debe seleccionar el icono de la actividad       ,  luego de hacer clic se abrirá una nueva vista, la  que corresponde a la sala virtual de transmisión de curso</a:t>
            </a:r>
            <a:r>
              <a:rPr lang="es-CL" sz="1400" dirty="0">
                <a:solidFill>
                  <a:srgbClr val="FF0000"/>
                </a:solidFill>
              </a:rPr>
              <a:t>.</a:t>
            </a:r>
          </a:p>
          <a:p>
            <a:pPr algn="just"/>
            <a:endParaRPr lang="es-CL" sz="1400" dirty="0">
              <a:solidFill>
                <a:srgbClr val="FF0000"/>
              </a:solidFill>
            </a:endParaRPr>
          </a:p>
          <a:p>
            <a:pPr algn="just"/>
            <a:r>
              <a:rPr lang="es-CL" sz="1400" dirty="0">
                <a:solidFill>
                  <a:srgbClr val="FF0000"/>
                </a:solidFill>
              </a:rPr>
              <a:t> </a:t>
            </a:r>
            <a:r>
              <a:rPr lang="es-CL" sz="1400" dirty="0"/>
              <a:t>Cada sala virtual debe estar alojada en el modulo que  corresponde, podrán haber una sala virtual e incluso en cada modulo si así es necesario </a:t>
            </a:r>
          </a:p>
          <a:p>
            <a:pPr algn="just"/>
            <a:endParaRPr lang="es-CL" sz="1400" dirty="0"/>
          </a:p>
          <a:p>
            <a:pPr algn="just"/>
            <a:r>
              <a:rPr lang="es-CL" sz="1400" dirty="0"/>
              <a:t>Dentro de la sala virtual se podrán revisar las grabaciones de los módulos impartidos, las cuales serán la evidencia de las clases transmitidas. Estas clases se pueden ver y evaluar, ya que serán un recurso de video, el cual se puede analizar en cuanto a tiempo y calidad  metodológica.</a:t>
            </a:r>
          </a:p>
        </p:txBody>
      </p:sp>
      <p:sp>
        <p:nvSpPr>
          <p:cNvPr id="11" name="CuadroTexto 10">
            <a:extLst>
              <a:ext uri="{FF2B5EF4-FFF2-40B4-BE49-F238E27FC236}">
                <a16:creationId xmlns:a16="http://schemas.microsoft.com/office/drawing/2014/main" id="{7EFC08AC-7B22-4452-B757-6F4DAC708F88}"/>
              </a:ext>
            </a:extLst>
          </p:cNvPr>
          <p:cNvSpPr txBox="1"/>
          <p:nvPr/>
        </p:nvSpPr>
        <p:spPr>
          <a:xfrm>
            <a:off x="7571873" y="948825"/>
            <a:ext cx="3936841" cy="338554"/>
          </a:xfrm>
          <a:prstGeom prst="rect">
            <a:avLst/>
          </a:prstGeom>
          <a:noFill/>
        </p:spPr>
        <p:txBody>
          <a:bodyPr wrap="square" rtlCol="0">
            <a:spAutoFit/>
          </a:bodyPr>
          <a:lstStyle/>
          <a:p>
            <a:r>
              <a:rPr lang="es-CL" sz="1600" b="1" dirty="0">
                <a:solidFill>
                  <a:srgbClr val="5DA899"/>
                </a:solidFill>
              </a:rPr>
              <a:t>4. SUPERVISIÓN TÉCNICA</a:t>
            </a:r>
          </a:p>
        </p:txBody>
      </p:sp>
      <p:pic>
        <p:nvPicPr>
          <p:cNvPr id="5" name="Imagen 4" descr="Captura de pantalla de BBB"/>
          <p:cNvPicPr>
            <a:picLocks noChangeAspect="1"/>
          </p:cNvPicPr>
          <p:nvPr/>
        </p:nvPicPr>
        <p:blipFill>
          <a:blip r:embed="rId3"/>
          <a:stretch>
            <a:fillRect/>
          </a:stretch>
        </p:blipFill>
        <p:spPr>
          <a:xfrm>
            <a:off x="481460" y="1287379"/>
            <a:ext cx="6713424" cy="4307305"/>
          </a:xfrm>
          <a:prstGeom prst="rect">
            <a:avLst/>
          </a:prstGeom>
          <a:ln w="3175">
            <a:solidFill>
              <a:schemeClr val="tx1"/>
            </a:solidFill>
          </a:ln>
        </p:spPr>
      </p:pic>
      <p:pic>
        <p:nvPicPr>
          <p:cNvPr id="7" name="Imagen 6"/>
          <p:cNvPicPr>
            <a:picLocks noChangeAspect="1"/>
          </p:cNvPicPr>
          <p:nvPr/>
        </p:nvPicPr>
        <p:blipFill rotWithShape="1">
          <a:blip r:embed="rId4"/>
          <a:srcRect l="27998" t="2380" r="12833" b="3524"/>
          <a:stretch/>
        </p:blipFill>
        <p:spPr>
          <a:xfrm>
            <a:off x="8459545" y="2054711"/>
            <a:ext cx="302110" cy="305227"/>
          </a:xfrm>
          <a:prstGeom prst="rect">
            <a:avLst/>
          </a:prstGeom>
        </p:spPr>
      </p:pic>
    </p:spTree>
    <p:extLst>
      <p:ext uri="{BB962C8B-B14F-4D97-AF65-F5344CB8AC3E}">
        <p14:creationId xmlns:p14="http://schemas.microsoft.com/office/powerpoint/2010/main" val="37900697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481460" y="0"/>
            <a:ext cx="1059957" cy="181308"/>
          </a:xfrm>
          <a:prstGeom prst="rect">
            <a:avLst/>
          </a:prstGeom>
        </p:spPr>
      </p:pic>
      <p:sp>
        <p:nvSpPr>
          <p:cNvPr id="7" name="CuadroTexto 6"/>
          <p:cNvSpPr txBox="1"/>
          <p:nvPr/>
        </p:nvSpPr>
        <p:spPr>
          <a:xfrm>
            <a:off x="7525341" y="1022245"/>
            <a:ext cx="4404061" cy="5478423"/>
          </a:xfrm>
          <a:prstGeom prst="rect">
            <a:avLst/>
          </a:prstGeom>
          <a:noFill/>
        </p:spPr>
        <p:txBody>
          <a:bodyPr wrap="square" rtlCol="0">
            <a:spAutoFit/>
          </a:bodyPr>
          <a:lstStyle/>
          <a:p>
            <a:pPr algn="just"/>
            <a:endParaRPr lang="es-CL" sz="1400" dirty="0"/>
          </a:p>
          <a:p>
            <a:pPr lvl="0" algn="just"/>
            <a:r>
              <a:rPr lang="es-CL" sz="1400" dirty="0">
                <a:solidFill>
                  <a:prstClr val="black"/>
                </a:solidFill>
              </a:rPr>
              <a:t>Como indicadores adicionales para  la supervisión de cursos podrá revisar en el engranaje, en opción </a:t>
            </a:r>
            <a:r>
              <a:rPr lang="es-CL" sz="1400" b="1" dirty="0">
                <a:solidFill>
                  <a:prstClr val="black"/>
                </a:solidFill>
              </a:rPr>
              <a:t>“Mas”, </a:t>
            </a:r>
            <a:r>
              <a:rPr lang="es-CL" sz="1400" dirty="0">
                <a:solidFill>
                  <a:prstClr val="black"/>
                </a:solidFill>
              </a:rPr>
              <a:t>accederán a  Informes donde encontrarán en detalle información de registros IP, actividades del curso, participación en el curso , avances de los participantes </a:t>
            </a:r>
            <a:endParaRPr lang="es-CL" sz="1400" dirty="0">
              <a:solidFill>
                <a:srgbClr val="FF0000"/>
              </a:solidFill>
            </a:endParaRPr>
          </a:p>
          <a:p>
            <a:pPr lvl="0" algn="just"/>
            <a:endParaRPr lang="es-CL" sz="1400" dirty="0">
              <a:solidFill>
                <a:srgbClr val="5DA899"/>
              </a:solidFill>
            </a:endParaRPr>
          </a:p>
          <a:p>
            <a:pPr algn="just"/>
            <a:r>
              <a:rPr lang="es-CL" sz="1400" b="1" dirty="0">
                <a:solidFill>
                  <a:srgbClr val="5DA899"/>
                </a:solidFill>
              </a:rPr>
              <a:t>INDICADORES SUGERIDOS :</a:t>
            </a:r>
            <a:endParaRPr lang="es-CL" sz="1400" dirty="0">
              <a:solidFill>
                <a:srgbClr val="5DA899"/>
              </a:solidFill>
            </a:endParaRPr>
          </a:p>
          <a:p>
            <a:pPr algn="just"/>
            <a:r>
              <a:rPr lang="es-ES" sz="1400" dirty="0">
                <a:solidFill>
                  <a:prstClr val="black"/>
                </a:solidFill>
              </a:rPr>
              <a:t>1.- Conexión de múltiples participantes desde una  única IP, de forma irregular.</a:t>
            </a:r>
          </a:p>
          <a:p>
            <a:pPr algn="just"/>
            <a:endParaRPr lang="es-ES" sz="1400" dirty="0">
              <a:solidFill>
                <a:prstClr val="black"/>
              </a:solidFill>
            </a:endParaRPr>
          </a:p>
          <a:p>
            <a:pPr algn="just"/>
            <a:r>
              <a:rPr lang="es-ES" sz="1400" dirty="0">
                <a:solidFill>
                  <a:prstClr val="black"/>
                </a:solidFill>
              </a:rPr>
              <a:t>2.- Conexión de usuarios concurrentes. (A la misma hora el mismo día).</a:t>
            </a:r>
          </a:p>
          <a:p>
            <a:pPr algn="just"/>
            <a:endParaRPr lang="es-ES" sz="1400" dirty="0">
              <a:solidFill>
                <a:prstClr val="black"/>
              </a:solidFill>
            </a:endParaRPr>
          </a:p>
          <a:p>
            <a:pPr algn="just"/>
            <a:r>
              <a:rPr lang="es-ES" sz="1400" dirty="0">
                <a:solidFill>
                  <a:prstClr val="black"/>
                </a:solidFill>
              </a:rPr>
              <a:t>3.- Apertura de actividades de forma simultánea, por parte de uno o varios participantes.</a:t>
            </a:r>
          </a:p>
          <a:p>
            <a:pPr algn="just"/>
            <a:endParaRPr lang="es-ES" sz="1400" dirty="0">
              <a:solidFill>
                <a:prstClr val="black"/>
              </a:solidFill>
            </a:endParaRPr>
          </a:p>
          <a:p>
            <a:pPr algn="just"/>
            <a:r>
              <a:rPr lang="es-ES" sz="1400" dirty="0">
                <a:solidFill>
                  <a:prstClr val="black"/>
                </a:solidFill>
              </a:rPr>
              <a:t>4.- Generación de clic irregulares, en un corto plazo de tiempo.</a:t>
            </a:r>
          </a:p>
          <a:p>
            <a:pPr algn="just"/>
            <a:endParaRPr lang="es-ES" sz="1400" dirty="0">
              <a:solidFill>
                <a:prstClr val="black"/>
              </a:solidFill>
            </a:endParaRPr>
          </a:p>
          <a:p>
            <a:pPr algn="just"/>
            <a:r>
              <a:rPr lang="es-ES" sz="1400" dirty="0">
                <a:solidFill>
                  <a:prstClr val="black"/>
                </a:solidFill>
              </a:rPr>
              <a:t>5.- Conexiones irregulares de múltiples IP, que un participante se conecte en un corto plazo con múltiples IP,</a:t>
            </a:r>
            <a:r>
              <a:rPr lang="es-ES" sz="1400" dirty="0">
                <a:solidFill>
                  <a:srgbClr val="FF0000"/>
                </a:solidFill>
              </a:rPr>
              <a:t> </a:t>
            </a:r>
          </a:p>
          <a:p>
            <a:pPr algn="just"/>
            <a:endParaRPr lang="es-ES" sz="1400" dirty="0">
              <a:solidFill>
                <a:srgbClr val="FF0000"/>
              </a:solidFill>
            </a:endParaRPr>
          </a:p>
          <a:p>
            <a:pPr algn="just"/>
            <a:r>
              <a:rPr lang="es-ES" sz="1400" dirty="0">
                <a:solidFill>
                  <a:prstClr val="black"/>
                </a:solidFill>
              </a:rPr>
              <a:t>6.- Intentos de conexiones concurrentes, a través de algún programa de conexión., automático.</a:t>
            </a:r>
            <a:endParaRPr lang="es-CL" sz="1400" dirty="0">
              <a:solidFill>
                <a:prstClr val="black"/>
              </a:solidFill>
            </a:endParaRPr>
          </a:p>
        </p:txBody>
      </p:sp>
      <p:sp>
        <p:nvSpPr>
          <p:cNvPr id="4" name="Marcador de número de diapositiva 3"/>
          <p:cNvSpPr>
            <a:spLocks noGrp="1"/>
          </p:cNvSpPr>
          <p:nvPr>
            <p:ph type="sldNum" sz="quarter" idx="12"/>
          </p:nvPr>
        </p:nvSpPr>
        <p:spPr/>
        <p:txBody>
          <a:bodyPr/>
          <a:lstStyle/>
          <a:p>
            <a:fld id="{202050ED-F0FF-49F2-A8FB-59B3E53442F7}" type="slidenum">
              <a:rPr lang="es-CL" smtClean="0"/>
              <a:t>36</a:t>
            </a:fld>
            <a:endParaRPr lang="es-CL"/>
          </a:p>
        </p:txBody>
      </p:sp>
      <p:sp>
        <p:nvSpPr>
          <p:cNvPr id="13" name="CuadroTexto 12"/>
          <p:cNvSpPr txBox="1"/>
          <p:nvPr/>
        </p:nvSpPr>
        <p:spPr>
          <a:xfrm>
            <a:off x="7525341" y="852968"/>
            <a:ext cx="3828459" cy="338554"/>
          </a:xfrm>
          <a:prstGeom prst="rect">
            <a:avLst/>
          </a:prstGeom>
          <a:noFill/>
        </p:spPr>
        <p:txBody>
          <a:bodyPr wrap="square" rtlCol="0">
            <a:spAutoFit/>
          </a:bodyPr>
          <a:lstStyle/>
          <a:p>
            <a:r>
              <a:rPr lang="es-CL" sz="1600" b="1" dirty="0">
                <a:solidFill>
                  <a:srgbClr val="5DA899"/>
                </a:solidFill>
              </a:rPr>
              <a:t>5. </a:t>
            </a:r>
            <a:r>
              <a:rPr lang="es-ES" sz="1600" b="1" dirty="0">
                <a:solidFill>
                  <a:srgbClr val="5DA899"/>
                </a:solidFill>
              </a:rPr>
              <a:t>INDICADORES DE CONEXIÓN TÉCNICOS</a:t>
            </a:r>
          </a:p>
        </p:txBody>
      </p:sp>
      <p:pic>
        <p:nvPicPr>
          <p:cNvPr id="9" name="Imagen 8" descr="Captura de pantalla de indicadores  adicionales para supervision."/>
          <p:cNvPicPr>
            <a:picLocks noChangeAspect="1"/>
          </p:cNvPicPr>
          <p:nvPr/>
        </p:nvPicPr>
        <p:blipFill>
          <a:blip r:embed="rId3"/>
          <a:stretch>
            <a:fillRect/>
          </a:stretch>
        </p:blipFill>
        <p:spPr>
          <a:xfrm>
            <a:off x="320843" y="1267327"/>
            <a:ext cx="6881816" cy="5089024"/>
          </a:xfrm>
          <a:prstGeom prst="rect">
            <a:avLst/>
          </a:prstGeom>
          <a:ln w="3175">
            <a:solidFill>
              <a:schemeClr val="tx1"/>
            </a:solidFill>
          </a:ln>
        </p:spPr>
      </p:pic>
    </p:spTree>
    <p:extLst>
      <p:ext uri="{BB962C8B-B14F-4D97-AF65-F5344CB8AC3E}">
        <p14:creationId xmlns:p14="http://schemas.microsoft.com/office/powerpoint/2010/main" val="4356401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481460" y="0"/>
            <a:ext cx="1059957" cy="181308"/>
          </a:xfrm>
          <a:prstGeom prst="rect">
            <a:avLst/>
          </a:prstGeom>
        </p:spPr>
      </p:pic>
      <p:sp>
        <p:nvSpPr>
          <p:cNvPr id="15" name="CuadroTexto 14"/>
          <p:cNvSpPr txBox="1"/>
          <p:nvPr/>
        </p:nvSpPr>
        <p:spPr>
          <a:xfrm>
            <a:off x="7539790" y="954586"/>
            <a:ext cx="4499446" cy="338554"/>
          </a:xfrm>
          <a:prstGeom prst="rect">
            <a:avLst/>
          </a:prstGeom>
          <a:noFill/>
        </p:spPr>
        <p:txBody>
          <a:bodyPr wrap="square" rtlCol="0">
            <a:spAutoFit/>
          </a:bodyPr>
          <a:lstStyle/>
          <a:p>
            <a:r>
              <a:rPr lang="es-CL" sz="1600" b="1" dirty="0">
                <a:solidFill>
                  <a:srgbClr val="5DA899"/>
                </a:solidFill>
              </a:rPr>
              <a:t>6. CERRAR SESIÓN</a:t>
            </a:r>
          </a:p>
        </p:txBody>
      </p:sp>
      <p:sp>
        <p:nvSpPr>
          <p:cNvPr id="3" name="Marcador de número de diapositiva 2"/>
          <p:cNvSpPr>
            <a:spLocks noGrp="1"/>
          </p:cNvSpPr>
          <p:nvPr>
            <p:ph type="sldNum" sz="quarter" idx="12"/>
          </p:nvPr>
        </p:nvSpPr>
        <p:spPr/>
        <p:txBody>
          <a:bodyPr/>
          <a:lstStyle/>
          <a:p>
            <a:fld id="{202050ED-F0FF-49F2-A8FB-59B3E53442F7}" type="slidenum">
              <a:rPr lang="es-CL" smtClean="0"/>
              <a:t>37</a:t>
            </a:fld>
            <a:endParaRPr lang="es-CL"/>
          </a:p>
        </p:txBody>
      </p:sp>
      <p:sp>
        <p:nvSpPr>
          <p:cNvPr id="10" name="CuadroTexto 9"/>
          <p:cNvSpPr txBox="1"/>
          <p:nvPr/>
        </p:nvSpPr>
        <p:spPr>
          <a:xfrm>
            <a:off x="481460" y="4408228"/>
            <a:ext cx="3085737" cy="261610"/>
          </a:xfrm>
          <a:prstGeom prst="rect">
            <a:avLst/>
          </a:prstGeom>
          <a:noFill/>
        </p:spPr>
        <p:txBody>
          <a:bodyPr wrap="square" rtlCol="0">
            <a:spAutoFit/>
          </a:bodyPr>
          <a:lstStyle/>
          <a:p>
            <a:r>
              <a:rPr lang="es-CL" sz="1100" i="1" dirty="0">
                <a:solidFill>
                  <a:srgbClr val="0070C0"/>
                </a:solidFill>
                <a:latin typeface="gobCL" pitchFamily="50" charset="0"/>
              </a:rPr>
              <a:t>Vista  de sistemas </a:t>
            </a:r>
            <a:r>
              <a:rPr lang="es-CL" sz="1100" i="1" dirty="0" err="1">
                <a:solidFill>
                  <a:srgbClr val="0070C0"/>
                </a:solidFill>
                <a:latin typeface="gobCL" pitchFamily="50" charset="0"/>
              </a:rPr>
              <a:t>Moodle</a:t>
            </a:r>
            <a:r>
              <a:rPr lang="es-CL" sz="1100" i="1" dirty="0">
                <a:solidFill>
                  <a:srgbClr val="0070C0"/>
                </a:solidFill>
                <a:latin typeface="gobCL" pitchFamily="50" charset="0"/>
              </a:rPr>
              <a:t> -1</a:t>
            </a:r>
          </a:p>
        </p:txBody>
      </p:sp>
      <p:sp>
        <p:nvSpPr>
          <p:cNvPr id="12" name="CuadroTexto 11"/>
          <p:cNvSpPr txBox="1"/>
          <p:nvPr/>
        </p:nvSpPr>
        <p:spPr>
          <a:xfrm>
            <a:off x="7539790" y="1392741"/>
            <a:ext cx="4283242" cy="954107"/>
          </a:xfrm>
          <a:prstGeom prst="rect">
            <a:avLst/>
          </a:prstGeom>
          <a:noFill/>
        </p:spPr>
        <p:txBody>
          <a:bodyPr wrap="square" rtlCol="0">
            <a:spAutoFit/>
          </a:bodyPr>
          <a:lstStyle/>
          <a:p>
            <a:pPr algn="just"/>
            <a:r>
              <a:rPr lang="es-CL" sz="1400" dirty="0"/>
              <a:t>Cuando desees salir de la plataforma y cerrar sesión en Aula Digital SENCE, debes hacer clic en la opción superior derecha, como se muestra destacado en recuadro rojo en la opción  </a:t>
            </a:r>
            <a:r>
              <a:rPr lang="es-CL" sz="1400" b="1" dirty="0"/>
              <a:t>“Cerrar sesión”.</a:t>
            </a:r>
            <a:endParaRPr lang="es-CL" sz="1400" b="1" strike="sngStrike" dirty="0">
              <a:highlight>
                <a:srgbClr val="FFFF00"/>
              </a:highlight>
            </a:endParaRPr>
          </a:p>
        </p:txBody>
      </p:sp>
      <p:pic>
        <p:nvPicPr>
          <p:cNvPr id="14" name="Imagen 13" descr="Captura de pantalla para cerrar sesion.&#10;"/>
          <p:cNvPicPr>
            <a:picLocks noChangeAspect="1"/>
          </p:cNvPicPr>
          <p:nvPr/>
        </p:nvPicPr>
        <p:blipFill>
          <a:blip r:embed="rId3"/>
          <a:stretch>
            <a:fillRect/>
          </a:stretch>
        </p:blipFill>
        <p:spPr>
          <a:xfrm>
            <a:off x="481460" y="1293140"/>
            <a:ext cx="6705403" cy="4205292"/>
          </a:xfrm>
          <a:prstGeom prst="rect">
            <a:avLst/>
          </a:prstGeom>
          <a:ln w="3175">
            <a:solidFill>
              <a:schemeClr val="tx1"/>
            </a:solidFill>
          </a:ln>
        </p:spPr>
      </p:pic>
    </p:spTree>
    <p:extLst>
      <p:ext uri="{BB962C8B-B14F-4D97-AF65-F5344CB8AC3E}">
        <p14:creationId xmlns:p14="http://schemas.microsoft.com/office/powerpoint/2010/main" val="39721782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90212" y="1825625"/>
            <a:ext cx="4811575" cy="4351338"/>
          </a:xfrm>
        </p:spPr>
      </p:pic>
      <p:pic>
        <p:nvPicPr>
          <p:cNvPr id="4" name="Imagen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347"/>
            <a:ext cx="12290961" cy="6915976"/>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8506" y="2066272"/>
            <a:ext cx="2366187" cy="2350321"/>
          </a:xfrm>
          <a:prstGeom prst="rect">
            <a:avLst/>
          </a:prstGeom>
        </p:spPr>
      </p:pic>
      <p:sp>
        <p:nvSpPr>
          <p:cNvPr id="7" name="CuadroTexto 6"/>
          <p:cNvSpPr txBox="1"/>
          <p:nvPr/>
        </p:nvSpPr>
        <p:spPr>
          <a:xfrm>
            <a:off x="4414692" y="2378512"/>
            <a:ext cx="5848659" cy="1041182"/>
          </a:xfrm>
          <a:prstGeom prst="rect">
            <a:avLst/>
          </a:prstGeom>
          <a:noFill/>
        </p:spPr>
        <p:txBody>
          <a:bodyPr wrap="square" rtlCol="0">
            <a:spAutoFit/>
          </a:bodyPr>
          <a:lstStyle/>
          <a:p>
            <a:r>
              <a:rPr lang="es-CL" sz="2400" b="1" dirty="0">
                <a:solidFill>
                  <a:schemeClr val="bg1"/>
                </a:solidFill>
                <a:latin typeface="Gotham HTF Medium" pitchFamily="50" charset="0"/>
              </a:rPr>
              <a:t>MANUAL</a:t>
            </a:r>
          </a:p>
          <a:p>
            <a:pPr>
              <a:lnSpc>
                <a:spcPct val="150000"/>
              </a:lnSpc>
            </a:pPr>
            <a:r>
              <a:rPr lang="es-CL" sz="2800" dirty="0">
                <a:solidFill>
                  <a:schemeClr val="bg1"/>
                </a:solidFill>
                <a:latin typeface="Gotham HTF Book" pitchFamily="50" charset="0"/>
              </a:rPr>
              <a:t>PARA SUPERVISORES</a:t>
            </a:r>
          </a:p>
        </p:txBody>
      </p:sp>
      <p:sp>
        <p:nvSpPr>
          <p:cNvPr id="3" name="Rectángulo 2"/>
          <p:cNvSpPr/>
          <p:nvPr/>
        </p:nvSpPr>
        <p:spPr>
          <a:xfrm>
            <a:off x="4427921" y="3458335"/>
            <a:ext cx="2992935" cy="368691"/>
          </a:xfrm>
          <a:prstGeom prst="rect">
            <a:avLst/>
          </a:prstGeom>
        </p:spPr>
        <p:txBody>
          <a:bodyPr wrap="none">
            <a:spAutoFit/>
          </a:bodyPr>
          <a:lstStyle/>
          <a:p>
            <a:pPr>
              <a:lnSpc>
                <a:spcPct val="150000"/>
              </a:lnSpc>
            </a:pPr>
            <a:r>
              <a:rPr lang="es-CL" sz="1400" dirty="0">
                <a:solidFill>
                  <a:schemeClr val="bg1"/>
                </a:solidFill>
                <a:latin typeface="Gotham HTF Book" pitchFamily="50" charset="0"/>
              </a:rPr>
              <a:t>Aula Digital – Cursos E-learning</a:t>
            </a:r>
          </a:p>
        </p:txBody>
      </p:sp>
      <p:sp>
        <p:nvSpPr>
          <p:cNvPr id="8" name="Marcador de número de diapositiva 7"/>
          <p:cNvSpPr>
            <a:spLocks noGrp="1"/>
          </p:cNvSpPr>
          <p:nvPr>
            <p:ph type="sldNum" sz="quarter" idx="12"/>
          </p:nvPr>
        </p:nvSpPr>
        <p:spPr/>
        <p:txBody>
          <a:bodyPr/>
          <a:lstStyle/>
          <a:p>
            <a:fld id="{202050ED-F0FF-49F2-A8FB-59B3E53442F7}" type="slidenum">
              <a:rPr lang="es-CL" smtClean="0"/>
              <a:t>38</a:t>
            </a:fld>
            <a:endParaRPr lang="es-CL"/>
          </a:p>
        </p:txBody>
      </p:sp>
      <p:pic>
        <p:nvPicPr>
          <p:cNvPr id="10" name="Imagen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11179" y="5570622"/>
            <a:ext cx="3064627" cy="1001570"/>
          </a:xfrm>
          <a:prstGeom prst="rect">
            <a:avLst/>
          </a:prstGeom>
        </p:spPr>
      </p:pic>
    </p:spTree>
    <p:extLst>
      <p:ext uri="{BB962C8B-B14F-4D97-AF65-F5344CB8AC3E}">
        <p14:creationId xmlns:p14="http://schemas.microsoft.com/office/powerpoint/2010/main" val="2157350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481460" y="0"/>
            <a:ext cx="1059957" cy="181308"/>
          </a:xfrm>
          <a:prstGeom prst="rect">
            <a:avLst/>
          </a:prstGeom>
        </p:spPr>
      </p:pic>
      <p:sp>
        <p:nvSpPr>
          <p:cNvPr id="7" name="CuadroTexto 6"/>
          <p:cNvSpPr txBox="1"/>
          <p:nvPr/>
        </p:nvSpPr>
        <p:spPr>
          <a:xfrm>
            <a:off x="3707296" y="846251"/>
            <a:ext cx="8156153" cy="5755422"/>
          </a:xfrm>
          <a:prstGeom prst="rect">
            <a:avLst/>
          </a:prstGeom>
          <a:noFill/>
        </p:spPr>
        <p:txBody>
          <a:bodyPr wrap="square" rtlCol="0">
            <a:spAutoFit/>
          </a:bodyPr>
          <a:lstStyle/>
          <a:p>
            <a:pPr algn="just"/>
            <a:endParaRPr lang="es-CL" sz="1600" u="sng" dirty="0">
              <a:solidFill>
                <a:srgbClr val="5DA899"/>
              </a:solidFill>
            </a:endParaRPr>
          </a:p>
          <a:p>
            <a:pPr algn="just"/>
            <a:endParaRPr lang="es-CL" sz="1600" dirty="0">
              <a:solidFill>
                <a:srgbClr val="5DA899"/>
              </a:solidFill>
            </a:endParaRPr>
          </a:p>
          <a:p>
            <a:pPr algn="just"/>
            <a:r>
              <a:rPr lang="es-CL" sz="1400" b="1" u="sng" dirty="0">
                <a:solidFill>
                  <a:srgbClr val="5DA899"/>
                </a:solidFill>
              </a:rPr>
              <a:t>A. INSPECCIÓN DE CARGA INICIAL</a:t>
            </a:r>
          </a:p>
          <a:p>
            <a:pPr algn="just"/>
            <a:endParaRPr lang="es-CL" sz="1400" b="1" dirty="0">
              <a:solidFill>
                <a:srgbClr val="5DA899"/>
              </a:solidFill>
            </a:endParaRPr>
          </a:p>
          <a:p>
            <a:pPr algn="just"/>
            <a:r>
              <a:rPr lang="es-CL" sz="1400" b="1" dirty="0">
                <a:solidFill>
                  <a:srgbClr val="5DA899"/>
                </a:solidFill>
              </a:rPr>
              <a:t>OBJETIVO: </a:t>
            </a:r>
            <a:r>
              <a:rPr lang="es-CL" sz="1400" dirty="0"/>
              <a:t>Verificar que el ejecutor cumpla con las condiciones adecuadas para dar por iniciado el curso.</a:t>
            </a:r>
          </a:p>
          <a:p>
            <a:pPr algn="just"/>
            <a:r>
              <a:rPr lang="es-CL" sz="1400" dirty="0"/>
              <a:t>	</a:t>
            </a:r>
          </a:p>
          <a:p>
            <a:pPr algn="just"/>
            <a:r>
              <a:rPr lang="es-CL" sz="1400" b="1" dirty="0">
                <a:solidFill>
                  <a:srgbClr val="5DA899"/>
                </a:solidFill>
              </a:rPr>
              <a:t>COMPRENDE: </a:t>
            </a:r>
          </a:p>
          <a:p>
            <a:pPr algn="just"/>
            <a:endParaRPr lang="es-CL" sz="1400" b="1" dirty="0"/>
          </a:p>
          <a:p>
            <a:pPr marL="285750" indent="-285750" algn="just">
              <a:buFont typeface="Arial" panose="020B0604020202020204" pitchFamily="34" charset="0"/>
              <a:buChar char="•"/>
            </a:pPr>
            <a:r>
              <a:rPr lang="es-CL" sz="1400" dirty="0"/>
              <a:t>La revisión de todos los contenidos del curso declarados en la propuesta realizada por el ejecutor para el desarrollo de la Fase Lectiva del curso.</a:t>
            </a:r>
          </a:p>
          <a:p>
            <a:pPr marL="285750" indent="-285750" algn="just">
              <a:buFont typeface="Arial" panose="020B0604020202020204" pitchFamily="34" charset="0"/>
              <a:buChar char="•"/>
            </a:pPr>
            <a:r>
              <a:rPr lang="es-CL" sz="1400" dirty="0"/>
              <a:t>Debe ser realizada previo al inicio del curso y hasta 3 días hábiles antes de la firma del Acuerdo Operativo.</a:t>
            </a:r>
          </a:p>
          <a:p>
            <a:pPr marL="285750" indent="-285750" algn="just">
              <a:buFont typeface="Arial" panose="020B0604020202020204" pitchFamily="34" charset="0"/>
              <a:buChar char="•"/>
            </a:pPr>
            <a:r>
              <a:rPr lang="es-CL" sz="1400" dirty="0"/>
              <a:t> El ejecutor debe confirmar a Sence el término de la edición del curso en la plataforma,  previo a la  inspección o supervisión de carga inicial  y no deberá volver a editar los contenidos del curso o editar las configuración de las marcaciones de los estado de finalización de estas. </a:t>
            </a:r>
          </a:p>
          <a:p>
            <a:pPr lvl="0" algn="just"/>
            <a:endParaRPr lang="es-CL" sz="1400" dirty="0">
              <a:solidFill>
                <a:prstClr val="black"/>
              </a:solidFill>
            </a:endParaRPr>
          </a:p>
          <a:p>
            <a:pPr lvl="0" algn="just"/>
            <a:r>
              <a:rPr lang="es-CL" sz="1400" b="1" dirty="0">
                <a:solidFill>
                  <a:srgbClr val="5DA899"/>
                </a:solidFill>
              </a:rPr>
              <a:t>ASPECTOS A REVISAR:</a:t>
            </a:r>
          </a:p>
          <a:p>
            <a:pPr marL="2114550" lvl="4" indent="-285750" algn="just">
              <a:buFont typeface="Wingdings" panose="05000000000000000000" pitchFamily="2" charset="2"/>
              <a:buChar char="ü"/>
              <a:defRPr/>
            </a:pPr>
            <a:r>
              <a:rPr lang="es-CL" sz="1400" dirty="0">
                <a:solidFill>
                  <a:prstClr val="black"/>
                </a:solidFill>
              </a:rPr>
              <a:t>Módulos (código y nombre)</a:t>
            </a:r>
          </a:p>
          <a:p>
            <a:pPr marL="2114550" lvl="4" indent="-285750" algn="just">
              <a:buFont typeface="Wingdings" panose="05000000000000000000" pitchFamily="2" charset="2"/>
              <a:buChar char="ü"/>
              <a:defRPr/>
            </a:pPr>
            <a:r>
              <a:rPr lang="es-CL" sz="1400" dirty="0">
                <a:solidFill>
                  <a:prstClr val="black"/>
                </a:solidFill>
              </a:rPr>
              <a:t>Actividades didácticas de cada módulo </a:t>
            </a:r>
            <a:r>
              <a:rPr lang="es-CL" sz="1400" dirty="0"/>
              <a:t>con estado de finalización de marcación  automática cuando el participante consuma el recurso o actividad. </a:t>
            </a:r>
          </a:p>
          <a:p>
            <a:pPr marL="2114550" lvl="4" indent="-285750" algn="just">
              <a:buFont typeface="Wingdings" panose="05000000000000000000" pitchFamily="2" charset="2"/>
              <a:buChar char="ü"/>
              <a:defRPr/>
            </a:pPr>
            <a:r>
              <a:rPr lang="es-CL" sz="1400" dirty="0">
                <a:solidFill>
                  <a:prstClr val="black"/>
                </a:solidFill>
              </a:rPr>
              <a:t>Evaluación dentro de cada módulo (prueba, control)</a:t>
            </a:r>
          </a:p>
          <a:p>
            <a:pPr marL="2114550" lvl="4" indent="-285750" algn="just">
              <a:buFont typeface="Wingdings" panose="05000000000000000000" pitchFamily="2" charset="2"/>
              <a:buChar char="ü"/>
              <a:defRPr/>
            </a:pPr>
            <a:r>
              <a:rPr lang="es-CL" sz="1400" dirty="0">
                <a:solidFill>
                  <a:prstClr val="black"/>
                </a:solidFill>
              </a:rPr>
              <a:t>Tutor administrativo</a:t>
            </a:r>
          </a:p>
          <a:p>
            <a:pPr marL="2114550" lvl="4" indent="-285750" algn="just">
              <a:buFont typeface="Wingdings" panose="05000000000000000000" pitchFamily="2" charset="2"/>
              <a:buChar char="ü"/>
              <a:defRPr/>
            </a:pPr>
            <a:r>
              <a:rPr lang="es-CL" sz="1400" dirty="0">
                <a:solidFill>
                  <a:prstClr val="black"/>
                </a:solidFill>
              </a:rPr>
              <a:t>Tutor académico</a:t>
            </a:r>
          </a:p>
          <a:p>
            <a:pPr marL="2114550" lvl="4" indent="-285750" algn="just">
              <a:buFont typeface="Wingdings" panose="05000000000000000000" pitchFamily="2" charset="2"/>
              <a:buChar char="ü"/>
              <a:defRPr/>
            </a:pPr>
            <a:r>
              <a:rPr lang="es-CL" sz="1400" dirty="0">
                <a:solidFill>
                  <a:prstClr val="black"/>
                </a:solidFill>
              </a:rPr>
              <a:t>Módulo presentado para revisión vs lo cargado en la plataforma. </a:t>
            </a:r>
          </a:p>
          <a:p>
            <a:pPr marL="2114550" lvl="4" indent="-285750" algn="just">
              <a:buFont typeface="Wingdings" panose="05000000000000000000" pitchFamily="2" charset="2"/>
              <a:buChar char="ü"/>
              <a:defRPr/>
            </a:pPr>
            <a:r>
              <a:rPr lang="es-CL" sz="1400" dirty="0">
                <a:solidFill>
                  <a:prstClr val="black"/>
                </a:solidFill>
              </a:rPr>
              <a:t>Revisión aleatoria de actividades y recursos y su correcto funcionamiento</a:t>
            </a:r>
          </a:p>
          <a:p>
            <a:pPr marL="2114550" lvl="4" indent="-285750" algn="just">
              <a:buFont typeface="Wingdings" panose="05000000000000000000" pitchFamily="2" charset="2"/>
              <a:buChar char="ü"/>
              <a:defRPr/>
            </a:pPr>
            <a:r>
              <a:rPr lang="es-CL" sz="1400" dirty="0">
                <a:solidFill>
                  <a:prstClr val="black"/>
                </a:solidFill>
              </a:rPr>
              <a:t>Actividades obligatorias y complementarias dentro de cada módulo</a:t>
            </a:r>
          </a:p>
          <a:p>
            <a:pPr marL="2114550" lvl="4" indent="-285750" algn="just">
              <a:buFont typeface="Wingdings" panose="05000000000000000000" pitchFamily="2" charset="2"/>
              <a:buChar char="ü"/>
              <a:defRPr/>
            </a:pPr>
            <a:r>
              <a:rPr lang="es-CL" sz="1400" dirty="0">
                <a:solidFill>
                  <a:prstClr val="black"/>
                </a:solidFill>
              </a:rPr>
              <a:t>Probar el curso desde computador y de dispositivos móviles</a:t>
            </a:r>
          </a:p>
        </p:txBody>
      </p:sp>
      <p:sp>
        <p:nvSpPr>
          <p:cNvPr id="4" name="Marcador de número de diapositiva 3"/>
          <p:cNvSpPr>
            <a:spLocks noGrp="1"/>
          </p:cNvSpPr>
          <p:nvPr>
            <p:ph type="sldNum" sz="quarter" idx="12"/>
          </p:nvPr>
        </p:nvSpPr>
        <p:spPr/>
        <p:txBody>
          <a:bodyPr/>
          <a:lstStyle/>
          <a:p>
            <a:fld id="{202050ED-F0FF-49F2-A8FB-59B3E53442F7}" type="slidenum">
              <a:rPr lang="es-CL" smtClean="0"/>
              <a:t>4</a:t>
            </a:fld>
            <a:endParaRPr lang="es-CL" dirty="0"/>
          </a:p>
        </p:txBody>
      </p:sp>
      <p:sp>
        <p:nvSpPr>
          <p:cNvPr id="13" name="CuadroTexto 12"/>
          <p:cNvSpPr txBox="1"/>
          <p:nvPr/>
        </p:nvSpPr>
        <p:spPr>
          <a:xfrm>
            <a:off x="6080166" y="541783"/>
            <a:ext cx="2766951" cy="338554"/>
          </a:xfrm>
          <a:prstGeom prst="rect">
            <a:avLst/>
          </a:prstGeom>
          <a:noFill/>
        </p:spPr>
        <p:txBody>
          <a:bodyPr wrap="square" rtlCol="0">
            <a:spAutoFit/>
          </a:bodyPr>
          <a:lstStyle/>
          <a:p>
            <a:r>
              <a:rPr lang="es-CL" sz="1600" b="1" dirty="0">
                <a:solidFill>
                  <a:srgbClr val="5DA899"/>
                </a:solidFill>
              </a:rPr>
              <a:t>1. </a:t>
            </a:r>
            <a:r>
              <a:rPr lang="es-ES" sz="1600" b="1" dirty="0">
                <a:solidFill>
                  <a:srgbClr val="5DA899"/>
                </a:solidFill>
              </a:rPr>
              <a:t>ASPECTOS A SUPERVISAR</a:t>
            </a:r>
            <a:endParaRPr lang="es-CL" sz="1600" b="1" dirty="0">
              <a:solidFill>
                <a:srgbClr val="5DA899"/>
              </a:solidFill>
            </a:endParaRPr>
          </a:p>
        </p:txBody>
      </p:sp>
      <p:pic>
        <p:nvPicPr>
          <p:cNvPr id="6" name="Imagen 5">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50360" y="1974982"/>
            <a:ext cx="2956936" cy="2994583"/>
          </a:xfrm>
          <a:prstGeom prst="rect">
            <a:avLst/>
          </a:prstGeom>
        </p:spPr>
      </p:pic>
    </p:spTree>
    <p:extLst>
      <p:ext uri="{BB962C8B-B14F-4D97-AF65-F5344CB8AC3E}">
        <p14:creationId xmlns:p14="http://schemas.microsoft.com/office/powerpoint/2010/main" val="1772301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481460" y="0"/>
            <a:ext cx="1059957" cy="181308"/>
          </a:xfrm>
          <a:prstGeom prst="rect">
            <a:avLst/>
          </a:prstGeom>
        </p:spPr>
      </p:pic>
      <p:sp>
        <p:nvSpPr>
          <p:cNvPr id="7" name="CuadroTexto 6"/>
          <p:cNvSpPr txBox="1"/>
          <p:nvPr/>
        </p:nvSpPr>
        <p:spPr>
          <a:xfrm>
            <a:off x="5362074" y="1243052"/>
            <a:ext cx="6497052" cy="5262979"/>
          </a:xfrm>
          <a:prstGeom prst="rect">
            <a:avLst/>
          </a:prstGeom>
          <a:noFill/>
        </p:spPr>
        <p:txBody>
          <a:bodyPr wrap="square" rtlCol="0">
            <a:spAutoFit/>
          </a:bodyPr>
          <a:lstStyle/>
          <a:p>
            <a:pPr algn="just"/>
            <a:endParaRPr lang="es-CL" sz="1600" u="sng" dirty="0">
              <a:solidFill>
                <a:prstClr val="black"/>
              </a:solidFill>
            </a:endParaRPr>
          </a:p>
          <a:p>
            <a:pPr algn="just"/>
            <a:endParaRPr lang="es-CL" sz="1200" dirty="0">
              <a:latin typeface="gobCL" pitchFamily="50" charset="0"/>
            </a:endParaRPr>
          </a:p>
          <a:p>
            <a:pPr lvl="0" algn="just"/>
            <a:r>
              <a:rPr lang="es-CL" sz="1400" b="1" dirty="0">
                <a:solidFill>
                  <a:srgbClr val="5DA899"/>
                </a:solidFill>
              </a:rPr>
              <a:t>OBJETIVO: </a:t>
            </a:r>
            <a:r>
              <a:rPr lang="es-CL" sz="1400" dirty="0">
                <a:solidFill>
                  <a:prstClr val="black"/>
                </a:solidFill>
              </a:rPr>
              <a:t>Consiste en verificar el estado de ejecución del curso, de acuerdo con lo presentado en la propuesta seleccionada  al ejecutor y el Acuerdo Operativo</a:t>
            </a:r>
          </a:p>
          <a:p>
            <a:pPr lvl="0" algn="just"/>
            <a:endParaRPr lang="es-CL" sz="1400" dirty="0">
              <a:solidFill>
                <a:srgbClr val="5DA899"/>
              </a:solidFill>
            </a:endParaRPr>
          </a:p>
          <a:p>
            <a:pPr algn="just"/>
            <a:r>
              <a:rPr lang="es-CL" sz="1400" b="1" dirty="0">
                <a:solidFill>
                  <a:srgbClr val="5DA899"/>
                </a:solidFill>
              </a:rPr>
              <a:t>ASPECTOS A REVISAR:</a:t>
            </a:r>
            <a:endParaRPr lang="es-CL" sz="1400" dirty="0">
              <a:solidFill>
                <a:prstClr val="black"/>
              </a:solidFill>
            </a:endParaRPr>
          </a:p>
          <a:p>
            <a:pPr marL="742950" lvl="1" indent="-285750" algn="just">
              <a:lnSpc>
                <a:spcPct val="150000"/>
              </a:lnSpc>
              <a:buFont typeface="Wingdings" panose="05000000000000000000" pitchFamily="2" charset="2"/>
              <a:buChar char="ü"/>
              <a:defRPr/>
            </a:pPr>
            <a:r>
              <a:rPr lang="es-CL" sz="1400" dirty="0">
                <a:solidFill>
                  <a:prstClr val="black"/>
                </a:solidFill>
              </a:rPr>
              <a:t>Matriculados respecto al Acuerdo Operativo</a:t>
            </a:r>
          </a:p>
          <a:p>
            <a:pPr marL="742950" lvl="1" indent="-285750" algn="just">
              <a:lnSpc>
                <a:spcPct val="150000"/>
              </a:lnSpc>
              <a:buFont typeface="Wingdings" panose="05000000000000000000" pitchFamily="2" charset="2"/>
              <a:buChar char="ü"/>
              <a:defRPr/>
            </a:pPr>
            <a:r>
              <a:rPr lang="es-CL" sz="1400" dirty="0">
                <a:solidFill>
                  <a:prstClr val="black"/>
                </a:solidFill>
              </a:rPr>
              <a:t>Porcentaje de avance de los participantes vs horas de conectividad y vs fecha de termino del curso</a:t>
            </a:r>
          </a:p>
          <a:p>
            <a:pPr marL="742950" lvl="1" indent="-285750" algn="just">
              <a:lnSpc>
                <a:spcPct val="150000"/>
              </a:lnSpc>
              <a:buFont typeface="Wingdings" panose="05000000000000000000" pitchFamily="2" charset="2"/>
              <a:buChar char="ü"/>
              <a:defRPr/>
            </a:pPr>
            <a:r>
              <a:rPr lang="es-CL" sz="1400" dirty="0">
                <a:solidFill>
                  <a:prstClr val="black"/>
                </a:solidFill>
              </a:rPr>
              <a:t>Nivel de respuesta de los tutores a través de los foros o chats habilitados dentro de la plataforma</a:t>
            </a:r>
          </a:p>
          <a:p>
            <a:pPr marL="742950" lvl="1" indent="-285750" algn="just">
              <a:lnSpc>
                <a:spcPct val="150000"/>
              </a:lnSpc>
              <a:buFont typeface="Wingdings" panose="05000000000000000000" pitchFamily="2" charset="2"/>
              <a:buChar char="ü"/>
              <a:defRPr/>
            </a:pPr>
            <a:r>
              <a:rPr lang="es-CL" sz="1400" dirty="0">
                <a:solidFill>
                  <a:prstClr val="black"/>
                </a:solidFill>
              </a:rPr>
              <a:t>Considerar contactar a los participantes, vía teléfono o correo electrónico para tener la retroalimentación necesaria</a:t>
            </a:r>
          </a:p>
          <a:p>
            <a:pPr marL="742950" lvl="1" indent="-285750" algn="just">
              <a:lnSpc>
                <a:spcPct val="150000"/>
              </a:lnSpc>
              <a:buFont typeface="Wingdings" panose="05000000000000000000" pitchFamily="2" charset="2"/>
              <a:buChar char="ü"/>
              <a:defRPr/>
            </a:pPr>
            <a:r>
              <a:rPr lang="es-CL" sz="1400" dirty="0">
                <a:solidFill>
                  <a:prstClr val="black"/>
                </a:solidFill>
              </a:rPr>
              <a:t>Revisar posibles reclamos de parte de los participantes</a:t>
            </a:r>
          </a:p>
          <a:p>
            <a:pPr marL="742950" lvl="1" indent="-285750" algn="just">
              <a:lnSpc>
                <a:spcPct val="150000"/>
              </a:lnSpc>
              <a:buFont typeface="Wingdings" panose="05000000000000000000" pitchFamily="2" charset="2"/>
              <a:buChar char="ü"/>
              <a:defRPr/>
            </a:pPr>
            <a:r>
              <a:rPr lang="es-CL" sz="1400" dirty="0">
                <a:solidFill>
                  <a:prstClr val="black"/>
                </a:solidFill>
              </a:rPr>
              <a:t>Contactar a los tutores en caso de ser necesario</a:t>
            </a:r>
          </a:p>
          <a:p>
            <a:pPr marL="742950" lvl="1" indent="-285750" algn="just">
              <a:lnSpc>
                <a:spcPct val="150000"/>
              </a:lnSpc>
              <a:buFont typeface="Wingdings" panose="05000000000000000000" pitchFamily="2" charset="2"/>
              <a:buChar char="ü"/>
              <a:defRPr/>
            </a:pPr>
            <a:r>
              <a:rPr lang="es-CL" sz="1400" dirty="0">
                <a:solidFill>
                  <a:prstClr val="black"/>
                </a:solidFill>
              </a:rPr>
              <a:t>Revisión aleatoria de contenidos</a:t>
            </a:r>
          </a:p>
          <a:p>
            <a:pPr marL="742950" lvl="1" indent="-285750" algn="just">
              <a:lnSpc>
                <a:spcPct val="150000"/>
              </a:lnSpc>
              <a:buFont typeface="Wingdings" panose="05000000000000000000" pitchFamily="2" charset="2"/>
              <a:buChar char="ü"/>
              <a:defRPr/>
            </a:pPr>
            <a:r>
              <a:rPr lang="es-CL" sz="1400" dirty="0">
                <a:solidFill>
                  <a:prstClr val="black"/>
                </a:solidFill>
              </a:rPr>
              <a:t>Revisión de avance en evaluaciones</a:t>
            </a:r>
          </a:p>
          <a:p>
            <a:pPr marL="742950" lvl="1" indent="-285750" algn="just">
              <a:lnSpc>
                <a:spcPct val="150000"/>
              </a:lnSpc>
              <a:buFont typeface="Wingdings" panose="05000000000000000000" pitchFamily="2" charset="2"/>
              <a:buChar char="ü"/>
              <a:defRPr/>
            </a:pPr>
            <a:r>
              <a:rPr lang="es-ES" sz="1400" dirty="0">
                <a:solidFill>
                  <a:prstClr val="black"/>
                </a:solidFill>
              </a:rPr>
              <a:t>Revisión de las IP de conexión de los participantes (estudiantes, tutores, </a:t>
            </a:r>
            <a:r>
              <a:rPr lang="es-ES" sz="1400" dirty="0" err="1">
                <a:solidFill>
                  <a:prstClr val="black"/>
                </a:solidFill>
              </a:rPr>
              <a:t>etc</a:t>
            </a:r>
            <a:r>
              <a:rPr lang="es-ES" sz="1400" dirty="0">
                <a:solidFill>
                  <a:prstClr val="black"/>
                </a:solidFill>
              </a:rPr>
              <a:t>). </a:t>
            </a:r>
            <a:endParaRPr lang="es-CL" sz="1400" dirty="0">
              <a:solidFill>
                <a:prstClr val="black"/>
              </a:solidFill>
            </a:endParaRPr>
          </a:p>
        </p:txBody>
      </p:sp>
      <p:sp>
        <p:nvSpPr>
          <p:cNvPr id="4" name="Marcador de número de diapositiva 3"/>
          <p:cNvSpPr>
            <a:spLocks noGrp="1"/>
          </p:cNvSpPr>
          <p:nvPr>
            <p:ph type="sldNum" sz="quarter" idx="12"/>
          </p:nvPr>
        </p:nvSpPr>
        <p:spPr/>
        <p:txBody>
          <a:bodyPr/>
          <a:lstStyle/>
          <a:p>
            <a:fld id="{202050ED-F0FF-49F2-A8FB-59B3E53442F7}" type="slidenum">
              <a:rPr lang="es-CL" smtClean="0"/>
              <a:t>5</a:t>
            </a:fld>
            <a:endParaRPr lang="es-CL"/>
          </a:p>
        </p:txBody>
      </p:sp>
      <p:pic>
        <p:nvPicPr>
          <p:cNvPr id="6" name="Imagen 5">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333656" y="1547666"/>
            <a:ext cx="3228657" cy="3091009"/>
          </a:xfrm>
          <a:prstGeom prst="rect">
            <a:avLst/>
          </a:prstGeom>
        </p:spPr>
      </p:pic>
      <p:sp>
        <p:nvSpPr>
          <p:cNvPr id="9" name="CuadroTexto 8">
            <a:extLst>
              <a:ext uri="{FF2B5EF4-FFF2-40B4-BE49-F238E27FC236}">
                <a16:creationId xmlns:a16="http://schemas.microsoft.com/office/drawing/2014/main" id="{674E9FDC-F846-4074-80DD-C6911AF0A8DE}"/>
              </a:ext>
            </a:extLst>
          </p:cNvPr>
          <p:cNvSpPr txBox="1"/>
          <p:nvPr/>
        </p:nvSpPr>
        <p:spPr>
          <a:xfrm>
            <a:off x="6088828" y="593376"/>
            <a:ext cx="3645246" cy="338554"/>
          </a:xfrm>
          <a:prstGeom prst="rect">
            <a:avLst/>
          </a:prstGeom>
          <a:noFill/>
        </p:spPr>
        <p:txBody>
          <a:bodyPr wrap="square" rtlCol="0">
            <a:spAutoFit/>
          </a:bodyPr>
          <a:lstStyle/>
          <a:p>
            <a:r>
              <a:rPr lang="es-CL" sz="1600" b="1" dirty="0">
                <a:solidFill>
                  <a:srgbClr val="5DA899"/>
                </a:solidFill>
              </a:rPr>
              <a:t>1. </a:t>
            </a:r>
            <a:r>
              <a:rPr lang="es-ES" sz="1600" b="1" dirty="0">
                <a:solidFill>
                  <a:srgbClr val="5DA899"/>
                </a:solidFill>
              </a:rPr>
              <a:t>ASPECTOS A SUPERVISAR</a:t>
            </a:r>
            <a:endParaRPr lang="es-CL" sz="1600" b="1" dirty="0">
              <a:solidFill>
                <a:srgbClr val="5DA899"/>
              </a:solidFill>
            </a:endParaRPr>
          </a:p>
        </p:txBody>
      </p:sp>
      <p:sp>
        <p:nvSpPr>
          <p:cNvPr id="2" name="Rectángulo 1"/>
          <p:cNvSpPr/>
          <p:nvPr/>
        </p:nvSpPr>
        <p:spPr>
          <a:xfrm>
            <a:off x="5362074" y="1235904"/>
            <a:ext cx="2659918" cy="307777"/>
          </a:xfrm>
          <a:prstGeom prst="rect">
            <a:avLst/>
          </a:prstGeom>
        </p:spPr>
        <p:txBody>
          <a:bodyPr wrap="square">
            <a:spAutoFit/>
          </a:bodyPr>
          <a:lstStyle/>
          <a:p>
            <a:pPr algn="just"/>
            <a:r>
              <a:rPr lang="es-CL" sz="1400" b="1" u="sng" dirty="0">
                <a:solidFill>
                  <a:srgbClr val="5DA899"/>
                </a:solidFill>
              </a:rPr>
              <a:t>B. SUPERVISIÓN TÉCNICA</a:t>
            </a:r>
          </a:p>
        </p:txBody>
      </p:sp>
    </p:spTree>
    <p:extLst>
      <p:ext uri="{BB962C8B-B14F-4D97-AF65-F5344CB8AC3E}">
        <p14:creationId xmlns:p14="http://schemas.microsoft.com/office/powerpoint/2010/main" val="1420943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481460" y="0"/>
            <a:ext cx="1059957" cy="181308"/>
          </a:xfrm>
          <a:prstGeom prst="rect">
            <a:avLst/>
          </a:prstGeom>
        </p:spPr>
      </p:pic>
      <p:sp>
        <p:nvSpPr>
          <p:cNvPr id="2" name="Marcador de número de diapositiva 1"/>
          <p:cNvSpPr>
            <a:spLocks noGrp="1"/>
          </p:cNvSpPr>
          <p:nvPr>
            <p:ph type="sldNum" sz="quarter" idx="12"/>
          </p:nvPr>
        </p:nvSpPr>
        <p:spPr/>
        <p:txBody>
          <a:bodyPr/>
          <a:lstStyle/>
          <a:p>
            <a:fld id="{202050ED-F0FF-49F2-A8FB-59B3E53442F7}" type="slidenum">
              <a:rPr lang="es-CL" smtClean="0"/>
              <a:t>6</a:t>
            </a:fld>
            <a:endParaRPr lang="es-CL"/>
          </a:p>
        </p:txBody>
      </p:sp>
      <p:sp>
        <p:nvSpPr>
          <p:cNvPr id="19" name="CuadroTexto 18"/>
          <p:cNvSpPr txBox="1"/>
          <p:nvPr/>
        </p:nvSpPr>
        <p:spPr>
          <a:xfrm>
            <a:off x="7463790" y="938871"/>
            <a:ext cx="4274820" cy="338554"/>
          </a:xfrm>
          <a:prstGeom prst="rect">
            <a:avLst/>
          </a:prstGeom>
          <a:noFill/>
        </p:spPr>
        <p:txBody>
          <a:bodyPr wrap="square" rtlCol="0">
            <a:spAutoFit/>
          </a:bodyPr>
          <a:lstStyle/>
          <a:p>
            <a:r>
              <a:rPr lang="es-CL" sz="1600" b="1" dirty="0">
                <a:solidFill>
                  <a:srgbClr val="5DA899"/>
                </a:solidFill>
              </a:rPr>
              <a:t>2. ACCESO A LOS CURSOS EN AULA DIGITAL </a:t>
            </a:r>
          </a:p>
        </p:txBody>
      </p:sp>
      <p:sp>
        <p:nvSpPr>
          <p:cNvPr id="9" name="CuadroTexto 8"/>
          <p:cNvSpPr txBox="1"/>
          <p:nvPr/>
        </p:nvSpPr>
        <p:spPr>
          <a:xfrm>
            <a:off x="7463790" y="1450005"/>
            <a:ext cx="4274820" cy="1600438"/>
          </a:xfrm>
          <a:prstGeom prst="rect">
            <a:avLst/>
          </a:prstGeom>
          <a:noFill/>
        </p:spPr>
        <p:txBody>
          <a:bodyPr wrap="square" rtlCol="0">
            <a:spAutoFit/>
          </a:bodyPr>
          <a:lstStyle>
            <a:defPPr>
              <a:defRPr lang="es-CL"/>
            </a:defPPr>
            <a:lvl1pPr algn="just">
              <a:defRPr sz="1100">
                <a:latin typeface="gobCL" pitchFamily="50" charset="0"/>
              </a:defRPr>
            </a:lvl1pPr>
          </a:lstStyle>
          <a:p>
            <a:r>
              <a:rPr lang="es-CL" sz="1400" dirty="0">
                <a:latin typeface="+mn-lt"/>
              </a:rPr>
              <a:t>Como primer paso, para acceder al plataforma de Aula Digital SENCE, se debe ingresar al siguiente enlace </a:t>
            </a:r>
            <a:r>
              <a:rPr lang="es-CL" sz="1400" dirty="0">
                <a:latin typeface="+mn-lt"/>
                <a:hlinkClick r:id="rId3"/>
              </a:rPr>
              <a:t>https://auladigital.sence.cl/</a:t>
            </a:r>
            <a:endParaRPr lang="es-CL" sz="1400" dirty="0">
              <a:latin typeface="+mn-lt"/>
            </a:endParaRPr>
          </a:p>
          <a:p>
            <a:endParaRPr lang="es-CL" sz="1400" dirty="0">
              <a:latin typeface="+mn-lt"/>
            </a:endParaRPr>
          </a:p>
          <a:p>
            <a:r>
              <a:rPr lang="es-CL" sz="1400" dirty="0">
                <a:latin typeface="+mn-lt"/>
              </a:rPr>
              <a:t>Para ingresar a la plataforma, se debe digitar el RUT, sin puntos, con guion y dígito verificador. Por ejemplo, si el RUT es 12.345.678-9, el usuario será, 12345678-9</a:t>
            </a:r>
          </a:p>
        </p:txBody>
      </p:sp>
      <p:pic>
        <p:nvPicPr>
          <p:cNvPr id="10" name="Imagen 9">
            <a:extLst>
              <a:ext uri="{FF2B5EF4-FFF2-40B4-BE49-F238E27FC236}">
                <a16:creationId xmlns:a16="http://schemas.microsoft.com/office/drawing/2014/main" id="{4C6226C3-BBCF-48EC-82B4-43BB5F5D5AA6}"/>
              </a:ext>
            </a:extLst>
          </p:cNvPr>
          <p:cNvPicPr>
            <a:picLocks noChangeAspect="1"/>
          </p:cNvPicPr>
          <p:nvPr/>
        </p:nvPicPr>
        <p:blipFill>
          <a:blip r:embed="rId4"/>
          <a:stretch>
            <a:fillRect/>
          </a:stretch>
        </p:blipFill>
        <p:spPr>
          <a:xfrm>
            <a:off x="481461" y="1277426"/>
            <a:ext cx="6865824" cy="2909563"/>
          </a:xfrm>
          <a:prstGeom prst="rect">
            <a:avLst/>
          </a:prstGeom>
        </p:spPr>
      </p:pic>
    </p:spTree>
    <p:extLst>
      <p:ext uri="{BB962C8B-B14F-4D97-AF65-F5344CB8AC3E}">
        <p14:creationId xmlns:p14="http://schemas.microsoft.com/office/powerpoint/2010/main" val="2143447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481460" y="0"/>
            <a:ext cx="1059957" cy="181308"/>
          </a:xfrm>
          <a:prstGeom prst="rect">
            <a:avLst/>
          </a:prstGeom>
        </p:spPr>
      </p:pic>
      <p:sp>
        <p:nvSpPr>
          <p:cNvPr id="7" name="CuadroTexto 6"/>
          <p:cNvSpPr txBox="1"/>
          <p:nvPr/>
        </p:nvSpPr>
        <p:spPr>
          <a:xfrm>
            <a:off x="7537696" y="1332464"/>
            <a:ext cx="4284734" cy="2031325"/>
          </a:xfrm>
          <a:prstGeom prst="rect">
            <a:avLst/>
          </a:prstGeom>
          <a:noFill/>
        </p:spPr>
        <p:txBody>
          <a:bodyPr wrap="square" rtlCol="0">
            <a:spAutoFit/>
          </a:bodyPr>
          <a:lstStyle>
            <a:defPPr>
              <a:defRPr lang="es-CL"/>
            </a:defPPr>
            <a:lvl1pPr algn="just">
              <a:defRPr sz="1100">
                <a:latin typeface="gobCL" pitchFamily="50" charset="0"/>
              </a:defRPr>
            </a:lvl1pPr>
          </a:lstStyle>
          <a:p>
            <a:r>
              <a:rPr lang="es-CL" sz="1400" dirty="0">
                <a:latin typeface="+mn-lt"/>
              </a:rPr>
              <a:t>Luego de ingresar el RUT, debes seleccionar el curso a revisar, que fue previamente asignado.</a:t>
            </a:r>
          </a:p>
          <a:p>
            <a:endParaRPr lang="es-CL" sz="1400" dirty="0">
              <a:latin typeface="+mn-lt"/>
            </a:endParaRPr>
          </a:p>
          <a:p>
            <a:r>
              <a:rPr lang="es-CL" sz="1400" dirty="0">
                <a:latin typeface="+mn-lt"/>
              </a:rPr>
              <a:t>Para desplegar la lista de cursos (en caso tenga más de un curso a asignado), debe presionar la tecla </a:t>
            </a:r>
            <a:r>
              <a:rPr lang="es-CL" sz="1400" b="1" dirty="0">
                <a:latin typeface="+mn-lt"/>
              </a:rPr>
              <a:t>“</a:t>
            </a:r>
            <a:r>
              <a:rPr lang="es-CL" sz="1400" b="1" dirty="0" err="1">
                <a:latin typeface="+mn-lt"/>
              </a:rPr>
              <a:t>Enter</a:t>
            </a:r>
            <a:r>
              <a:rPr lang="es-CL" sz="1400" b="1" dirty="0">
                <a:latin typeface="+mn-lt"/>
              </a:rPr>
              <a:t>” </a:t>
            </a:r>
            <a:r>
              <a:rPr lang="es-CL" sz="1400" dirty="0">
                <a:latin typeface="+mn-lt"/>
              </a:rPr>
              <a:t>luego de ingresar el RUT.</a:t>
            </a:r>
          </a:p>
          <a:p>
            <a:endParaRPr lang="es-CL" sz="1400" dirty="0">
              <a:latin typeface="+mn-lt"/>
            </a:endParaRPr>
          </a:p>
          <a:p>
            <a:r>
              <a:rPr lang="es-CL" sz="1400" dirty="0">
                <a:latin typeface="+mn-lt"/>
              </a:rPr>
              <a:t>Se debe seleccionar el curso y luego hacer clic en el botón </a:t>
            </a:r>
            <a:r>
              <a:rPr lang="es-CL" sz="1400" b="1" dirty="0">
                <a:solidFill>
                  <a:srgbClr val="50B5BB"/>
                </a:solidFill>
                <a:latin typeface="+mn-lt"/>
              </a:rPr>
              <a:t>ACCEDER</a:t>
            </a:r>
            <a:endParaRPr lang="es-CL" sz="1400" dirty="0">
              <a:solidFill>
                <a:srgbClr val="50B5BB"/>
              </a:solidFill>
              <a:latin typeface="+mn-lt"/>
            </a:endParaRPr>
          </a:p>
        </p:txBody>
      </p:sp>
      <p:sp>
        <p:nvSpPr>
          <p:cNvPr id="4" name="Marcador de número de diapositiva 3"/>
          <p:cNvSpPr>
            <a:spLocks noGrp="1"/>
          </p:cNvSpPr>
          <p:nvPr>
            <p:ph type="sldNum" sz="quarter" idx="12"/>
          </p:nvPr>
        </p:nvSpPr>
        <p:spPr/>
        <p:txBody>
          <a:bodyPr/>
          <a:lstStyle/>
          <a:p>
            <a:fld id="{202050ED-F0FF-49F2-A8FB-59B3E53442F7}" type="slidenum">
              <a:rPr lang="es-CL" smtClean="0"/>
              <a:t>7</a:t>
            </a:fld>
            <a:endParaRPr lang="es-CL"/>
          </a:p>
        </p:txBody>
      </p:sp>
      <p:sp>
        <p:nvSpPr>
          <p:cNvPr id="8" name="CuadroTexto 7">
            <a:extLst>
              <a:ext uri="{FF2B5EF4-FFF2-40B4-BE49-F238E27FC236}">
                <a16:creationId xmlns:a16="http://schemas.microsoft.com/office/drawing/2014/main" id="{4D98A30B-8D89-4DD3-8C57-707D0198709E}"/>
              </a:ext>
            </a:extLst>
          </p:cNvPr>
          <p:cNvSpPr txBox="1"/>
          <p:nvPr/>
        </p:nvSpPr>
        <p:spPr>
          <a:xfrm>
            <a:off x="7537696" y="915512"/>
            <a:ext cx="3969970" cy="338554"/>
          </a:xfrm>
          <a:prstGeom prst="rect">
            <a:avLst/>
          </a:prstGeom>
          <a:noFill/>
        </p:spPr>
        <p:txBody>
          <a:bodyPr wrap="square" rtlCol="0">
            <a:spAutoFit/>
          </a:bodyPr>
          <a:lstStyle/>
          <a:p>
            <a:r>
              <a:rPr lang="es-CL" sz="1600" b="1" dirty="0">
                <a:solidFill>
                  <a:srgbClr val="5DA899"/>
                </a:solidFill>
              </a:rPr>
              <a:t>2. ACCESO A LOS CURSOS EN AULA DIGITAL </a:t>
            </a:r>
          </a:p>
        </p:txBody>
      </p:sp>
      <p:pic>
        <p:nvPicPr>
          <p:cNvPr id="6" name="Imagen 5">
            <a:extLst>
              <a:ext uri="{FF2B5EF4-FFF2-40B4-BE49-F238E27FC236}">
                <a16:creationId xmlns:a16="http://schemas.microsoft.com/office/drawing/2014/main" id="{D3AD927F-250A-4980-8137-CAD359B0D1E1}"/>
              </a:ext>
            </a:extLst>
          </p:cNvPr>
          <p:cNvPicPr>
            <a:picLocks noChangeAspect="1"/>
          </p:cNvPicPr>
          <p:nvPr/>
        </p:nvPicPr>
        <p:blipFill>
          <a:blip r:embed="rId3"/>
          <a:stretch>
            <a:fillRect/>
          </a:stretch>
        </p:blipFill>
        <p:spPr>
          <a:xfrm>
            <a:off x="481460" y="1254066"/>
            <a:ext cx="6755635" cy="3409950"/>
          </a:xfrm>
          <a:prstGeom prst="rect">
            <a:avLst/>
          </a:prstGeom>
        </p:spPr>
      </p:pic>
    </p:spTree>
    <p:extLst>
      <p:ext uri="{BB962C8B-B14F-4D97-AF65-F5344CB8AC3E}">
        <p14:creationId xmlns:p14="http://schemas.microsoft.com/office/powerpoint/2010/main" val="1594960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481460" y="0"/>
            <a:ext cx="1059957" cy="181308"/>
          </a:xfrm>
          <a:prstGeom prst="rect">
            <a:avLst/>
          </a:prstGeom>
        </p:spPr>
      </p:pic>
      <p:sp>
        <p:nvSpPr>
          <p:cNvPr id="2" name="Marcador de número de diapositiva 1"/>
          <p:cNvSpPr>
            <a:spLocks noGrp="1"/>
          </p:cNvSpPr>
          <p:nvPr>
            <p:ph type="sldNum" sz="quarter" idx="12"/>
          </p:nvPr>
        </p:nvSpPr>
        <p:spPr/>
        <p:txBody>
          <a:bodyPr/>
          <a:lstStyle/>
          <a:p>
            <a:fld id="{202050ED-F0FF-49F2-A8FB-59B3E53442F7}" type="slidenum">
              <a:rPr lang="es-CL" smtClean="0"/>
              <a:t>8</a:t>
            </a:fld>
            <a:endParaRPr lang="es-CL" dirty="0"/>
          </a:p>
        </p:txBody>
      </p:sp>
      <p:sp>
        <p:nvSpPr>
          <p:cNvPr id="8" name="CuadroTexto 7">
            <a:extLst>
              <a:ext uri="{FF2B5EF4-FFF2-40B4-BE49-F238E27FC236}">
                <a16:creationId xmlns:a16="http://schemas.microsoft.com/office/drawing/2014/main" id="{7BCA9E82-C183-49AD-88D2-0C1E4629BC5A}"/>
              </a:ext>
            </a:extLst>
          </p:cNvPr>
          <p:cNvSpPr txBox="1"/>
          <p:nvPr/>
        </p:nvSpPr>
        <p:spPr>
          <a:xfrm>
            <a:off x="7555231" y="914228"/>
            <a:ext cx="4295874" cy="338554"/>
          </a:xfrm>
          <a:prstGeom prst="rect">
            <a:avLst/>
          </a:prstGeom>
          <a:noFill/>
        </p:spPr>
        <p:txBody>
          <a:bodyPr wrap="square" rtlCol="0">
            <a:spAutoFit/>
          </a:bodyPr>
          <a:lstStyle/>
          <a:p>
            <a:r>
              <a:rPr lang="es-CL" sz="1600" b="1" dirty="0">
                <a:solidFill>
                  <a:srgbClr val="5DA899"/>
                </a:solidFill>
              </a:rPr>
              <a:t>2. ACCESO A LOS CURSOS EN AULA DIGITAL </a:t>
            </a:r>
          </a:p>
        </p:txBody>
      </p:sp>
      <p:sp>
        <p:nvSpPr>
          <p:cNvPr id="10" name="CuadroTexto 9"/>
          <p:cNvSpPr txBox="1"/>
          <p:nvPr/>
        </p:nvSpPr>
        <p:spPr>
          <a:xfrm>
            <a:off x="7555231" y="1388809"/>
            <a:ext cx="4295874" cy="1169551"/>
          </a:xfrm>
          <a:prstGeom prst="rect">
            <a:avLst/>
          </a:prstGeom>
          <a:noFill/>
        </p:spPr>
        <p:txBody>
          <a:bodyPr wrap="square" rtlCol="0">
            <a:spAutoFit/>
          </a:bodyPr>
          <a:lstStyle/>
          <a:p>
            <a:pPr algn="just"/>
            <a:r>
              <a:rPr lang="es-CL" sz="1400" dirty="0"/>
              <a:t>Realizado el paso anterior, el sitio del Aula Digital, te redirigirá al registro de datos de SENCE  donde podrás ingresar con  tu </a:t>
            </a:r>
            <a:r>
              <a:rPr lang="es-CL" sz="1400" dirty="0" err="1"/>
              <a:t>ClaveUnica</a:t>
            </a:r>
            <a:r>
              <a:rPr lang="es-CL" sz="1400" dirty="0"/>
              <a:t> ,</a:t>
            </a:r>
            <a:endParaRPr lang="es-CL" sz="1400" dirty="0">
              <a:highlight>
                <a:srgbClr val="FFFF00"/>
              </a:highlight>
            </a:endParaRPr>
          </a:p>
          <a:p>
            <a:pPr algn="just"/>
            <a:endParaRPr lang="es-CL" sz="1400" dirty="0">
              <a:highlight>
                <a:srgbClr val="FFFF00"/>
              </a:highlight>
            </a:endParaRPr>
          </a:p>
          <a:p>
            <a:pPr algn="just"/>
            <a:endParaRPr lang="es-CL" sz="1400" strike="sngStrike" dirty="0"/>
          </a:p>
        </p:txBody>
      </p:sp>
      <p:pic>
        <p:nvPicPr>
          <p:cNvPr id="6" name="Imagen 5">
            <a:extLst>
              <a:ext uri="{FF2B5EF4-FFF2-40B4-BE49-F238E27FC236}">
                <a16:creationId xmlns:a16="http://schemas.microsoft.com/office/drawing/2014/main" id="{27241760-96EF-444D-A4DE-CF8BC5322492}"/>
              </a:ext>
            </a:extLst>
          </p:cNvPr>
          <p:cNvPicPr>
            <a:picLocks noChangeAspect="1"/>
          </p:cNvPicPr>
          <p:nvPr/>
        </p:nvPicPr>
        <p:blipFill>
          <a:blip r:embed="rId3"/>
          <a:stretch>
            <a:fillRect/>
          </a:stretch>
        </p:blipFill>
        <p:spPr>
          <a:xfrm>
            <a:off x="481460" y="914228"/>
            <a:ext cx="6027821" cy="5133776"/>
          </a:xfrm>
          <a:prstGeom prst="rect">
            <a:avLst/>
          </a:prstGeom>
        </p:spPr>
      </p:pic>
    </p:spTree>
    <p:extLst>
      <p:ext uri="{BB962C8B-B14F-4D97-AF65-F5344CB8AC3E}">
        <p14:creationId xmlns:p14="http://schemas.microsoft.com/office/powerpoint/2010/main" val="866736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481460" y="0"/>
            <a:ext cx="1059957" cy="181308"/>
          </a:xfrm>
          <a:prstGeom prst="rect">
            <a:avLst/>
          </a:prstGeom>
        </p:spPr>
      </p:pic>
      <p:sp>
        <p:nvSpPr>
          <p:cNvPr id="2" name="Marcador de número de diapositiva 1"/>
          <p:cNvSpPr>
            <a:spLocks noGrp="1"/>
          </p:cNvSpPr>
          <p:nvPr>
            <p:ph type="sldNum" sz="quarter" idx="12"/>
          </p:nvPr>
        </p:nvSpPr>
        <p:spPr/>
        <p:txBody>
          <a:bodyPr/>
          <a:lstStyle/>
          <a:p>
            <a:fld id="{202050ED-F0FF-49F2-A8FB-59B3E53442F7}" type="slidenum">
              <a:rPr lang="es-CL" smtClean="0"/>
              <a:t>9</a:t>
            </a:fld>
            <a:endParaRPr lang="es-CL" dirty="0"/>
          </a:p>
        </p:txBody>
      </p:sp>
      <p:sp>
        <p:nvSpPr>
          <p:cNvPr id="8" name="CuadroTexto 7">
            <a:extLst>
              <a:ext uri="{FF2B5EF4-FFF2-40B4-BE49-F238E27FC236}">
                <a16:creationId xmlns:a16="http://schemas.microsoft.com/office/drawing/2014/main" id="{7BCA9E82-C183-49AD-88D2-0C1E4629BC5A}"/>
              </a:ext>
            </a:extLst>
          </p:cNvPr>
          <p:cNvSpPr txBox="1"/>
          <p:nvPr/>
        </p:nvSpPr>
        <p:spPr>
          <a:xfrm>
            <a:off x="7555231" y="914228"/>
            <a:ext cx="4295874" cy="338554"/>
          </a:xfrm>
          <a:prstGeom prst="rect">
            <a:avLst/>
          </a:prstGeom>
          <a:noFill/>
        </p:spPr>
        <p:txBody>
          <a:bodyPr wrap="square" rtlCol="0">
            <a:spAutoFit/>
          </a:bodyPr>
          <a:lstStyle/>
          <a:p>
            <a:r>
              <a:rPr lang="es-CL" sz="1600" b="1" dirty="0">
                <a:solidFill>
                  <a:srgbClr val="5DA899"/>
                </a:solidFill>
              </a:rPr>
              <a:t>2. ACCESO A LOS CURSOS EN AULA DIGITAL </a:t>
            </a:r>
          </a:p>
        </p:txBody>
      </p:sp>
      <p:sp>
        <p:nvSpPr>
          <p:cNvPr id="10" name="CuadroTexto 9"/>
          <p:cNvSpPr txBox="1"/>
          <p:nvPr/>
        </p:nvSpPr>
        <p:spPr>
          <a:xfrm>
            <a:off x="7555231" y="1388809"/>
            <a:ext cx="4295874" cy="954107"/>
          </a:xfrm>
          <a:prstGeom prst="rect">
            <a:avLst/>
          </a:prstGeom>
          <a:noFill/>
        </p:spPr>
        <p:txBody>
          <a:bodyPr wrap="square" rtlCol="0">
            <a:spAutoFit/>
          </a:bodyPr>
          <a:lstStyle/>
          <a:p>
            <a:pPr algn="just"/>
            <a:r>
              <a:rPr lang="es-CL" sz="1400" dirty="0"/>
              <a:t>Realizado el paso anterior, deberás ingresar tu </a:t>
            </a:r>
            <a:r>
              <a:rPr lang="es-CL" sz="1400" dirty="0" err="1"/>
              <a:t>ClaveUnica</a:t>
            </a:r>
            <a:r>
              <a:rPr lang="es-CL" sz="1400" dirty="0"/>
              <a:t> .</a:t>
            </a:r>
            <a:endParaRPr lang="es-CL" sz="1400" dirty="0">
              <a:highlight>
                <a:srgbClr val="FFFF00"/>
              </a:highlight>
            </a:endParaRPr>
          </a:p>
          <a:p>
            <a:pPr algn="just"/>
            <a:endParaRPr lang="es-CL" sz="1400" dirty="0">
              <a:highlight>
                <a:srgbClr val="FFFF00"/>
              </a:highlight>
            </a:endParaRPr>
          </a:p>
          <a:p>
            <a:pPr algn="just"/>
            <a:endParaRPr lang="es-CL" sz="1400" strike="sngStrike" dirty="0"/>
          </a:p>
        </p:txBody>
      </p:sp>
      <p:pic>
        <p:nvPicPr>
          <p:cNvPr id="7" name="Imagen 6">
            <a:extLst>
              <a:ext uri="{FF2B5EF4-FFF2-40B4-BE49-F238E27FC236}">
                <a16:creationId xmlns:a16="http://schemas.microsoft.com/office/drawing/2014/main" id="{EC8838D1-B7BB-452C-82CF-EEA9EB810726}"/>
              </a:ext>
            </a:extLst>
          </p:cNvPr>
          <p:cNvPicPr>
            <a:picLocks noChangeAspect="1"/>
          </p:cNvPicPr>
          <p:nvPr/>
        </p:nvPicPr>
        <p:blipFill>
          <a:blip r:embed="rId3"/>
          <a:stretch>
            <a:fillRect/>
          </a:stretch>
        </p:blipFill>
        <p:spPr>
          <a:xfrm>
            <a:off x="481461" y="1252782"/>
            <a:ext cx="6810880" cy="5103568"/>
          </a:xfrm>
          <a:prstGeom prst="rect">
            <a:avLst/>
          </a:prstGeom>
        </p:spPr>
      </p:pic>
    </p:spTree>
    <p:extLst>
      <p:ext uri="{BB962C8B-B14F-4D97-AF65-F5344CB8AC3E}">
        <p14:creationId xmlns:p14="http://schemas.microsoft.com/office/powerpoint/2010/main" val="401906246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33460</TotalTime>
  <Words>2902</Words>
  <Application>Microsoft Office PowerPoint</Application>
  <PresentationFormat>Panorámica</PresentationFormat>
  <Paragraphs>235</Paragraphs>
  <Slides>38</Slides>
  <Notes>3</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38</vt:i4>
      </vt:variant>
    </vt:vector>
  </HeadingPairs>
  <TitlesOfParts>
    <vt:vector size="46" baseType="lpstr">
      <vt:lpstr>Arial</vt:lpstr>
      <vt:lpstr>Calibri</vt:lpstr>
      <vt:lpstr>Calibri Light</vt:lpstr>
      <vt:lpstr>gobCL</vt:lpstr>
      <vt:lpstr>Gotham HTF Book</vt:lpstr>
      <vt:lpstr>Gotham HTF Medium</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Rodrigo ramirez</dc:creator>
  <cp:lastModifiedBy>Carol Silva Inostroza</cp:lastModifiedBy>
  <cp:revision>389</cp:revision>
  <dcterms:created xsi:type="dcterms:W3CDTF">2020-01-20T02:01:15Z</dcterms:created>
  <dcterms:modified xsi:type="dcterms:W3CDTF">2021-09-27T19:47:34Z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