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4" r:id="rId2"/>
    <p:sldId id="424" r:id="rId3"/>
    <p:sldId id="449" r:id="rId4"/>
    <p:sldId id="620" r:id="rId5"/>
    <p:sldId id="299" r:id="rId6"/>
    <p:sldId id="623" r:id="rId7"/>
    <p:sldId id="622" r:id="rId8"/>
    <p:sldId id="624" r:id="rId9"/>
    <p:sldId id="625" r:id="rId10"/>
    <p:sldId id="627" r:id="rId11"/>
    <p:sldId id="646" r:id="rId12"/>
    <p:sldId id="628" r:id="rId13"/>
    <p:sldId id="635" r:id="rId14"/>
    <p:sldId id="641" r:id="rId15"/>
    <p:sldId id="632" r:id="rId16"/>
    <p:sldId id="645" r:id="rId17"/>
    <p:sldId id="630" r:id="rId18"/>
    <p:sldId id="633" r:id="rId19"/>
    <p:sldId id="644" r:id="rId20"/>
    <p:sldId id="637" r:id="rId21"/>
    <p:sldId id="639" r:id="rId22"/>
    <p:sldId id="298" r:id="rId23"/>
  </p:sldIdLst>
  <p:sldSz cx="12190413"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1"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66"/>
    <a:srgbClr val="13B3BB"/>
    <a:srgbClr val="000099"/>
    <a:srgbClr val="004274"/>
    <a:srgbClr val="FF3300"/>
    <a:srgbClr val="D60093"/>
    <a:srgbClr val="419591"/>
    <a:srgbClr val="800080"/>
    <a:srgbClr val="351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0" autoAdjust="0"/>
    <p:restoredTop sz="86271" autoAdjust="0"/>
  </p:normalViewPr>
  <p:slideViewPr>
    <p:cSldViewPr>
      <p:cViewPr varScale="1">
        <p:scale>
          <a:sx n="57" d="100"/>
          <a:sy n="57" d="100"/>
        </p:scale>
        <p:origin x="98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0" d="100"/>
          <a:sy n="160" d="100"/>
        </p:scale>
        <p:origin x="558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franciscaherreraneira\Downloads\Cuadro_240320211712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elipe\Downloads\Plan%20de%20analisis%20v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elipe\Downloads\Plan%20de%20analisis%20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olhu\Downloads\estructura%20informe_010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olhu\Downloads\estructura%20informe_010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franciscaherreraneira\Google%20Drive\INVESTIGACION\SENCE\INFORME%20FINAL%20TYD\estructura%20informe%20(versio&#769;n%201)%20(Autoguardado).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Users\franciscaherreraneira\Google%20Drive\INVESTIGACION\SENCE\INFORME%20FINAL%20TYD\estructura%20informe%20(versio&#769;n%201)%20(Autoguardado).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C:/Users/tolhu/Downloads/estructura%20informe_010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C:/Users/tolhu/Downloads/estructura%20informe_0104.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C:/Users/tolhu/Downloads/estructura%20informe_0104.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elipe\Downloads\Plan%20de%20analisis%20v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'Crecimiento pib y demanda'!$B$4</c:f>
              <c:strCache>
                <c:ptCount val="1"/>
                <c:pt idx="0">
                  <c:v>Cliente Regulado </c:v>
                </c:pt>
              </c:strCache>
            </c:strRef>
          </c:tx>
          <c:spPr>
            <a:solidFill>
              <a:schemeClr val="accent6"/>
            </a:solidFill>
            <a:ln>
              <a:noFill/>
            </a:ln>
            <a:effectLst/>
          </c:spPr>
          <c:invertIfNegative val="0"/>
          <c:cat>
            <c:numRef>
              <c:f>'Crecimiento pib y demanda'!$A$5:$A$25</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'Crecimiento pib y demanda'!$B$5:$B$25</c:f>
              <c:numCache>
                <c:formatCode>#,##0</c:formatCode>
                <c:ptCount val="21"/>
                <c:pt idx="0">
                  <c:v>27558</c:v>
                </c:pt>
                <c:pt idx="1">
                  <c:v>28435</c:v>
                </c:pt>
                <c:pt idx="2">
                  <c:v>28346</c:v>
                </c:pt>
                <c:pt idx="3">
                  <c:v>28680</c:v>
                </c:pt>
                <c:pt idx="4">
                  <c:v>29411</c:v>
                </c:pt>
                <c:pt idx="5">
                  <c:v>30165</c:v>
                </c:pt>
                <c:pt idx="6">
                  <c:v>31047</c:v>
                </c:pt>
                <c:pt idx="7">
                  <c:v>31862</c:v>
                </c:pt>
                <c:pt idx="8">
                  <c:v>32494</c:v>
                </c:pt>
                <c:pt idx="9">
                  <c:v>33087</c:v>
                </c:pt>
                <c:pt idx="10">
                  <c:v>33527</c:v>
                </c:pt>
                <c:pt idx="11">
                  <c:v>34222</c:v>
                </c:pt>
                <c:pt idx="12">
                  <c:v>35048</c:v>
                </c:pt>
                <c:pt idx="13">
                  <c:v>36028</c:v>
                </c:pt>
                <c:pt idx="14">
                  <c:v>37055</c:v>
                </c:pt>
                <c:pt idx="15">
                  <c:v>38096</c:v>
                </c:pt>
                <c:pt idx="16">
                  <c:v>39080</c:v>
                </c:pt>
                <c:pt idx="17">
                  <c:v>40094</c:v>
                </c:pt>
                <c:pt idx="18">
                  <c:v>41084</c:v>
                </c:pt>
                <c:pt idx="19">
                  <c:v>42098</c:v>
                </c:pt>
                <c:pt idx="20">
                  <c:v>43271</c:v>
                </c:pt>
              </c:numCache>
            </c:numRef>
          </c:val>
          <c:extLst>
            <c:ext xmlns:c16="http://schemas.microsoft.com/office/drawing/2014/chart" uri="{C3380CC4-5D6E-409C-BE32-E72D297353CC}">
              <c16:uniqueId val="{00000000-3750-394D-83B4-5A0C2FE36336}"/>
            </c:ext>
          </c:extLst>
        </c:ser>
        <c:ser>
          <c:idx val="1"/>
          <c:order val="1"/>
          <c:tx>
            <c:strRef>
              <c:f>'Crecimiento pib y demanda'!$C$4</c:f>
              <c:strCache>
                <c:ptCount val="1"/>
                <c:pt idx="0">
                  <c:v>Cliente Libre</c:v>
                </c:pt>
              </c:strCache>
            </c:strRef>
          </c:tx>
          <c:spPr>
            <a:solidFill>
              <a:schemeClr val="accent5"/>
            </a:solidFill>
            <a:ln>
              <a:noFill/>
            </a:ln>
            <a:effectLst/>
          </c:spPr>
          <c:invertIfNegative val="0"/>
          <c:cat>
            <c:numRef>
              <c:f>'Crecimiento pib y demanda'!$A$5:$A$25</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'Crecimiento pib y demanda'!$C$5:$C$25</c:f>
              <c:numCache>
                <c:formatCode>#,##0</c:formatCode>
                <c:ptCount val="21"/>
                <c:pt idx="0">
                  <c:v>43695</c:v>
                </c:pt>
                <c:pt idx="1">
                  <c:v>45506</c:v>
                </c:pt>
                <c:pt idx="2">
                  <c:v>49441</c:v>
                </c:pt>
                <c:pt idx="3">
                  <c:v>51898</c:v>
                </c:pt>
                <c:pt idx="4">
                  <c:v>54923</c:v>
                </c:pt>
                <c:pt idx="5">
                  <c:v>56246</c:v>
                </c:pt>
                <c:pt idx="6">
                  <c:v>58498</c:v>
                </c:pt>
                <c:pt idx="7">
                  <c:v>60558</c:v>
                </c:pt>
                <c:pt idx="8">
                  <c:v>60583</c:v>
                </c:pt>
                <c:pt idx="9">
                  <c:v>60857</c:v>
                </c:pt>
                <c:pt idx="10">
                  <c:v>61245</c:v>
                </c:pt>
                <c:pt idx="11">
                  <c:v>61644</c:v>
                </c:pt>
                <c:pt idx="12">
                  <c:v>62527</c:v>
                </c:pt>
                <c:pt idx="13">
                  <c:v>63264</c:v>
                </c:pt>
                <c:pt idx="14">
                  <c:v>64003</c:v>
                </c:pt>
                <c:pt idx="15">
                  <c:v>63827</c:v>
                </c:pt>
                <c:pt idx="16">
                  <c:v>64098</c:v>
                </c:pt>
                <c:pt idx="17">
                  <c:v>64571</c:v>
                </c:pt>
                <c:pt idx="18">
                  <c:v>65366</c:v>
                </c:pt>
                <c:pt idx="19">
                  <c:v>66399</c:v>
                </c:pt>
                <c:pt idx="20">
                  <c:v>67903</c:v>
                </c:pt>
              </c:numCache>
            </c:numRef>
          </c:val>
          <c:extLst>
            <c:ext xmlns:c16="http://schemas.microsoft.com/office/drawing/2014/chart" uri="{C3380CC4-5D6E-409C-BE32-E72D297353CC}">
              <c16:uniqueId val="{00000001-3750-394D-83B4-5A0C2FE36336}"/>
            </c:ext>
          </c:extLst>
        </c:ser>
        <c:ser>
          <c:idx val="3"/>
          <c:order val="2"/>
          <c:tx>
            <c:strRef>
              <c:f>'Crecimiento pib y demanda'!$D$4</c:f>
              <c:strCache>
                <c:ptCount val="1"/>
                <c:pt idx="0">
                  <c:v>Demanda total</c:v>
                </c:pt>
              </c:strCache>
            </c:strRef>
          </c:tx>
          <c:spPr>
            <a:solidFill>
              <a:schemeClr val="accent6">
                <a:lumMod val="60000"/>
              </a:schemeClr>
            </a:solidFill>
            <a:ln>
              <a:noFill/>
            </a:ln>
            <a:effectLst/>
          </c:spPr>
          <c:invertIfNegative val="0"/>
          <c:cat>
            <c:numRef>
              <c:f>'Crecimiento pib y demanda'!$A$5:$A$25</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'Crecimiento pib y demanda'!$D$5:$D$25</c:f>
              <c:numCache>
                <c:formatCode>#,##0</c:formatCode>
                <c:ptCount val="21"/>
                <c:pt idx="0">
                  <c:v>71253</c:v>
                </c:pt>
                <c:pt idx="1">
                  <c:v>73941</c:v>
                </c:pt>
                <c:pt idx="2">
                  <c:v>77787</c:v>
                </c:pt>
                <c:pt idx="3">
                  <c:v>80578</c:v>
                </c:pt>
                <c:pt idx="4">
                  <c:v>84334</c:v>
                </c:pt>
                <c:pt idx="5">
                  <c:v>86411</c:v>
                </c:pt>
                <c:pt idx="6">
                  <c:v>89545</c:v>
                </c:pt>
                <c:pt idx="7">
                  <c:v>92420</c:v>
                </c:pt>
                <c:pt idx="8">
                  <c:v>93077</c:v>
                </c:pt>
                <c:pt idx="9">
                  <c:v>93944</c:v>
                </c:pt>
                <c:pt idx="10">
                  <c:v>94772</c:v>
                </c:pt>
                <c:pt idx="11">
                  <c:v>95866</c:v>
                </c:pt>
                <c:pt idx="12">
                  <c:v>97575</c:v>
                </c:pt>
                <c:pt idx="13">
                  <c:v>99292</c:v>
                </c:pt>
                <c:pt idx="14">
                  <c:v>101058</c:v>
                </c:pt>
                <c:pt idx="15">
                  <c:v>101923</c:v>
                </c:pt>
                <c:pt idx="16">
                  <c:v>103178</c:v>
                </c:pt>
                <c:pt idx="17">
                  <c:v>104665</c:v>
                </c:pt>
                <c:pt idx="18">
                  <c:v>106450</c:v>
                </c:pt>
                <c:pt idx="19">
                  <c:v>108497</c:v>
                </c:pt>
                <c:pt idx="20">
                  <c:v>111174</c:v>
                </c:pt>
              </c:numCache>
            </c:numRef>
          </c:val>
          <c:extLst>
            <c:ext xmlns:c16="http://schemas.microsoft.com/office/drawing/2014/chart" uri="{C3380CC4-5D6E-409C-BE32-E72D297353CC}">
              <c16:uniqueId val="{00000002-3750-394D-83B4-5A0C2FE36336}"/>
            </c:ext>
          </c:extLst>
        </c:ser>
        <c:dLbls>
          <c:showLegendKey val="0"/>
          <c:showVal val="0"/>
          <c:showCatName val="0"/>
          <c:showSerName val="0"/>
          <c:showPercent val="0"/>
          <c:showBubbleSize val="0"/>
        </c:dLbls>
        <c:gapWidth val="219"/>
        <c:axId val="-2050368800"/>
        <c:axId val="-1587688096"/>
      </c:barChart>
      <c:catAx>
        <c:axId val="-205036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87688096"/>
        <c:crosses val="autoZero"/>
        <c:auto val="1"/>
        <c:lblAlgn val="ctr"/>
        <c:lblOffset val="100"/>
        <c:noMultiLvlLbl val="0"/>
      </c:catAx>
      <c:valAx>
        <c:axId val="-158768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GWh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5036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Hoja1!$B$61</c:f>
              <c:strCache>
                <c:ptCount val="1"/>
                <c:pt idx="0">
                  <c:v>% sobre dotación total del sector</c:v>
                </c:pt>
              </c:strCache>
            </c:strRef>
          </c:tx>
          <c:spPr>
            <a:solidFill>
              <a:srgbClr val="9D87B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Hoja1!$A$62:$A$68</c:f>
              <c:strCache>
                <c:ptCount val="7"/>
                <c:pt idx="0">
                  <c:v>Directivos y gerentes</c:v>
                </c:pt>
                <c:pt idx="1">
                  <c:v>Profesionales</c:v>
                </c:pt>
                <c:pt idx="2">
                  <c:v>Personal técnico</c:v>
                </c:pt>
                <c:pt idx="3">
                  <c:v>Personal de oficina, administrativo, de ventas y servicios</c:v>
                </c:pt>
                <c:pt idx="4">
                  <c:v>Operadores de planta y de máquinas u oficios</c:v>
                </c:pt>
                <c:pt idx="5">
                  <c:v>Ocupaciones elementales</c:v>
                </c:pt>
                <c:pt idx="6">
                  <c:v>Total trabajadores del sector</c:v>
                </c:pt>
              </c:strCache>
            </c:strRef>
          </c:cat>
          <c:val>
            <c:numRef>
              <c:f>Hoja1!$B$62:$B$68</c:f>
              <c:numCache>
                <c:formatCode>0%</c:formatCode>
                <c:ptCount val="7"/>
                <c:pt idx="0">
                  <c:v>0.64682539682539686</c:v>
                </c:pt>
                <c:pt idx="1">
                  <c:v>0.65635858234885336</c:v>
                </c:pt>
                <c:pt idx="2">
                  <c:v>0.67574257425742579</c:v>
                </c:pt>
                <c:pt idx="3">
                  <c:v>0.57029702970297025</c:v>
                </c:pt>
                <c:pt idx="4">
                  <c:v>0.27387387387387385</c:v>
                </c:pt>
                <c:pt idx="5">
                  <c:v>0.45098039215686275</c:v>
                </c:pt>
                <c:pt idx="6">
                  <c:v>0.6062586650821945</c:v>
                </c:pt>
              </c:numCache>
            </c:numRef>
          </c:val>
          <c:extLst>
            <c:ext xmlns:c16="http://schemas.microsoft.com/office/drawing/2014/chart" uri="{C3380CC4-5D6E-409C-BE32-E72D297353CC}">
              <c16:uniqueId val="{00000000-A355-49F8-B7B1-1880A01F823E}"/>
            </c:ext>
          </c:extLst>
        </c:ser>
        <c:dLbls>
          <c:showLegendKey val="0"/>
          <c:showVal val="0"/>
          <c:showCatName val="0"/>
          <c:showSerName val="0"/>
          <c:showPercent val="0"/>
          <c:showBubbleSize val="0"/>
        </c:dLbls>
        <c:gapWidth val="219"/>
        <c:axId val="1908940991"/>
        <c:axId val="1908942239"/>
      </c:barChart>
      <c:catAx>
        <c:axId val="1908940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908942239"/>
        <c:crosses val="autoZero"/>
        <c:auto val="1"/>
        <c:lblAlgn val="ctr"/>
        <c:lblOffset val="100"/>
        <c:noMultiLvlLbl val="0"/>
      </c:catAx>
      <c:valAx>
        <c:axId val="1908942239"/>
        <c:scaling>
          <c:orientation val="minMax"/>
          <c:max val="1"/>
        </c:scaling>
        <c:delete val="1"/>
        <c:axPos val="t"/>
        <c:numFmt formatCode="0%" sourceLinked="1"/>
        <c:majorTickMark val="none"/>
        <c:minorTickMark val="none"/>
        <c:tickLblPos val="nextTo"/>
        <c:crossAx val="19089409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Hoja1!$B$79</c:f>
              <c:strCache>
                <c:ptCount val="1"/>
                <c:pt idx="0">
                  <c:v>%</c:v>
                </c:pt>
              </c:strCache>
            </c:strRef>
          </c:tx>
          <c:spPr>
            <a:solidFill>
              <a:srgbClr val="9D87B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Hoja1!$A$80:$A$85</c:f>
              <c:strCache>
                <c:ptCount val="6"/>
                <c:pt idx="0">
                  <c:v>Seguridad informática</c:v>
                </c:pt>
                <c:pt idx="1">
                  <c:v>Digitalización</c:v>
                </c:pt>
                <c:pt idx="2">
                  <c:v>Automatización</c:v>
                </c:pt>
                <c:pt idx="3">
                  <c:v>Infraestructura para almacenamiento de energía</c:v>
                </c:pt>
                <c:pt idx="4">
                  <c:v>Infraestructura para smart city</c:v>
                </c:pt>
                <c:pt idx="5">
                  <c:v>Otra tendencia</c:v>
                </c:pt>
              </c:strCache>
            </c:strRef>
          </c:cat>
          <c:val>
            <c:numRef>
              <c:f>Hoja1!$B$80:$B$85</c:f>
              <c:numCache>
                <c:formatCode>0%</c:formatCode>
                <c:ptCount val="6"/>
                <c:pt idx="0">
                  <c:v>0.92307692307692313</c:v>
                </c:pt>
                <c:pt idx="1">
                  <c:v>0.61538461538461542</c:v>
                </c:pt>
                <c:pt idx="2">
                  <c:v>0.61538461538461542</c:v>
                </c:pt>
                <c:pt idx="3">
                  <c:v>0.30769230769230771</c:v>
                </c:pt>
                <c:pt idx="4">
                  <c:v>0.26923076923076922</c:v>
                </c:pt>
                <c:pt idx="5">
                  <c:v>3.8461538461538464E-2</c:v>
                </c:pt>
              </c:numCache>
            </c:numRef>
          </c:val>
          <c:extLst>
            <c:ext xmlns:c16="http://schemas.microsoft.com/office/drawing/2014/chart" uri="{C3380CC4-5D6E-409C-BE32-E72D297353CC}">
              <c16:uniqueId val="{00000000-2D67-4076-B04E-98B51A64404F}"/>
            </c:ext>
          </c:extLst>
        </c:ser>
        <c:dLbls>
          <c:showLegendKey val="0"/>
          <c:showVal val="0"/>
          <c:showCatName val="0"/>
          <c:showSerName val="0"/>
          <c:showPercent val="0"/>
          <c:showBubbleSize val="0"/>
        </c:dLbls>
        <c:gapWidth val="219"/>
        <c:axId val="1908940991"/>
        <c:axId val="1908942239"/>
      </c:barChart>
      <c:catAx>
        <c:axId val="1908940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908942239"/>
        <c:crosses val="autoZero"/>
        <c:auto val="1"/>
        <c:lblAlgn val="ctr"/>
        <c:lblOffset val="100"/>
        <c:noMultiLvlLbl val="0"/>
      </c:catAx>
      <c:valAx>
        <c:axId val="1908942239"/>
        <c:scaling>
          <c:orientation val="minMax"/>
          <c:max val="1"/>
        </c:scaling>
        <c:delete val="1"/>
        <c:axPos val="t"/>
        <c:numFmt formatCode="0%" sourceLinked="1"/>
        <c:majorTickMark val="none"/>
        <c:minorTickMark val="none"/>
        <c:tickLblPos val="nextTo"/>
        <c:crossAx val="19089409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769101034081"/>
          <c:y val="0.12634379882074301"/>
          <c:w val="0.547011140573884"/>
          <c:h val="0.798473924569434"/>
        </c:manualLayout>
      </c:layout>
      <c:doughnutChart>
        <c:varyColors val="1"/>
        <c:ser>
          <c:idx val="0"/>
          <c:order val="0"/>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A206-BE4C-A8C4-DC46E4BC920E}"/>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A206-BE4C-A8C4-DC46E4BC920E}"/>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A206-BE4C-A8C4-DC46E4BC920E}"/>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A206-BE4C-A8C4-DC46E4BC920E}"/>
              </c:ext>
            </c:extLst>
          </c:dPt>
          <c:dLbls>
            <c:dLbl>
              <c:idx val="0"/>
              <c:layout>
                <c:manualLayout>
                  <c:x val="-6.1808489253599198E-3"/>
                  <c:y val="-1.47443376866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06-BE4C-A8C4-DC46E4BC920E}"/>
                </c:ext>
              </c:extLst>
            </c:dLbl>
            <c:dLbl>
              <c:idx val="1"/>
              <c:layout>
                <c:manualLayout>
                  <c:x val="4.2974771674623904E-3"/>
                  <c:y val="-4.9707142596470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06-BE4C-A8C4-DC46E4BC920E}"/>
                </c:ext>
              </c:extLst>
            </c:dLbl>
            <c:dLbl>
              <c:idx val="2"/>
              <c:layout>
                <c:manualLayout>
                  <c:x val="4.3089456017120697E-3"/>
                  <c:y val="2.323827675084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06-BE4C-A8C4-DC46E4BC920E}"/>
                </c:ext>
              </c:extLst>
            </c:dLbl>
            <c:dLbl>
              <c:idx val="3"/>
              <c:layout>
                <c:manualLayout>
                  <c:x val="-3.66926182467252E-3"/>
                  <c:y val="-6.741194410726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06-BE4C-A8C4-DC46E4BC920E}"/>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dotacion!$G$7:$J$7</c:f>
              <c:numCache>
                <c:formatCode>0%</c:formatCode>
                <c:ptCount val="4"/>
                <c:pt idx="0">
                  <c:v>9.0999999999999998E-2</c:v>
                </c:pt>
                <c:pt idx="1">
                  <c:v>0.36799999999999999</c:v>
                </c:pt>
                <c:pt idx="2">
                  <c:v>0.222</c:v>
                </c:pt>
                <c:pt idx="3">
                  <c:v>0.318</c:v>
                </c:pt>
              </c:numCache>
            </c:numRef>
          </c:val>
          <c:extLst>
            <c:ext xmlns:c15="http://schemas.microsoft.com/office/drawing/2012/chart" uri="{02D57815-91ED-43cb-92C2-25804820EDAC}">
              <c15:filteredCategoryTitle>
                <c15:cat>
                  <c:strRef>
                    <c:extLst xmlns:c16="http://schemas.microsoft.com/office/drawing/2014/chart">
                      <c:ext uri="{02D57815-91ED-43cb-92C2-25804820EDAC}">
                        <c15:formulaRef>
                          <c15:sqref>dotacion!$G$6:$J$6</c15:sqref>
                        </c15:formulaRef>
                      </c:ext>
                    </c:extLst>
                    <c:strCache>
                      <c:ptCount val="4"/>
                      <c:pt idx="0">
                        <c:v>Norte</c:v>
                      </c:pt>
                      <c:pt idx="1">
                        <c:v>Centro</c:v>
                      </c:pt>
                      <c:pt idx="2">
                        <c:v>Sur</c:v>
                      </c:pt>
                      <c:pt idx="3">
                        <c:v>RM</c:v>
                      </c:pt>
                    </c:strCache>
                  </c:strRef>
                </c15:cat>
              </c15:filteredCategoryTitle>
            </c:ext>
            <c:ext xmlns:c16="http://schemas.microsoft.com/office/drawing/2014/chart" uri="{C3380CC4-5D6E-409C-BE32-E72D297353CC}">
              <c16:uniqueId val="{00000008-A206-BE4C-A8C4-DC46E4BC920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800"/>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40989198003372"/>
          <c:y val="8.5579892586740616E-3"/>
          <c:w val="0.4249981011651725"/>
          <c:h val="0.98288402148265186"/>
        </c:manualLayout>
      </c:layout>
      <c:barChart>
        <c:barDir val="bar"/>
        <c:grouping val="clustered"/>
        <c:varyColors val="0"/>
        <c:ser>
          <c:idx val="0"/>
          <c:order val="0"/>
          <c:tx>
            <c:strRef>
              <c:f>dotacion!$M$13</c:f>
              <c:strCache>
                <c:ptCount val="1"/>
                <c:pt idx="0">
                  <c:v>Dotación</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dotacion!$L$14:$L$19</c:f>
              <c:strCache>
                <c:ptCount val="6"/>
                <c:pt idx="0">
                  <c:v> Directivos y gerentes</c:v>
                </c:pt>
                <c:pt idx="1">
                  <c:v>Profesionales</c:v>
                </c:pt>
                <c:pt idx="2">
                  <c:v>Personal técnico </c:v>
                </c:pt>
                <c:pt idx="3">
                  <c:v>Personal de oficina, administrativo, de ventas y servicios</c:v>
                </c:pt>
                <c:pt idx="4">
                  <c:v>Operadores de planta y de máquinas u oficios</c:v>
                </c:pt>
                <c:pt idx="5">
                  <c:v>Ocupaciones elementales</c:v>
                </c:pt>
              </c:strCache>
            </c:strRef>
          </c:cat>
          <c:val>
            <c:numRef>
              <c:f>dotacion!$M$14:$M$19</c:f>
              <c:numCache>
                <c:formatCode>0%</c:formatCode>
                <c:ptCount val="6"/>
                <c:pt idx="0">
                  <c:v>4.8927038626609402E-2</c:v>
                </c:pt>
                <c:pt idx="1">
                  <c:v>0.57231759656652403</c:v>
                </c:pt>
                <c:pt idx="2">
                  <c:v>0.15557939914163099</c:v>
                </c:pt>
                <c:pt idx="3">
                  <c:v>0.1</c:v>
                </c:pt>
                <c:pt idx="4">
                  <c:v>0.110944206008584</c:v>
                </c:pt>
                <c:pt idx="5">
                  <c:v>1.2231759656652399E-2</c:v>
                </c:pt>
              </c:numCache>
            </c:numRef>
          </c:val>
          <c:extLst>
            <c:ext xmlns:c16="http://schemas.microsoft.com/office/drawing/2014/chart" uri="{C3380CC4-5D6E-409C-BE32-E72D297353CC}">
              <c16:uniqueId val="{00000000-D6B1-C74F-9FFE-05E9AF511D9A}"/>
            </c:ext>
          </c:extLst>
        </c:ser>
        <c:dLbls>
          <c:showLegendKey val="0"/>
          <c:showVal val="0"/>
          <c:showCatName val="0"/>
          <c:showSerName val="0"/>
          <c:showPercent val="0"/>
          <c:showBubbleSize val="0"/>
        </c:dLbls>
        <c:gapWidth val="219"/>
        <c:axId val="1858883568"/>
        <c:axId val="-2092893824"/>
      </c:barChart>
      <c:catAx>
        <c:axId val="1858883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2092893824"/>
        <c:crosses val="autoZero"/>
        <c:auto val="1"/>
        <c:lblAlgn val="ctr"/>
        <c:lblOffset val="100"/>
        <c:noMultiLvlLbl val="0"/>
      </c:catAx>
      <c:valAx>
        <c:axId val="-2092893824"/>
        <c:scaling>
          <c:orientation val="minMax"/>
          <c:max val="0.6"/>
        </c:scaling>
        <c:delete val="1"/>
        <c:axPos val="t"/>
        <c:numFmt formatCode="0%" sourceLinked="1"/>
        <c:majorTickMark val="none"/>
        <c:minorTickMark val="none"/>
        <c:tickLblPos val="nextTo"/>
        <c:crossAx val="185888356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98572731566991"/>
          <c:y val="4.7533498016318586E-2"/>
          <c:w val="0.37413301332404869"/>
          <c:h val="0.72871023280185643"/>
        </c:manualLayout>
      </c:layout>
      <c:barChart>
        <c:barDir val="bar"/>
        <c:grouping val="percentStacked"/>
        <c:varyColors val="0"/>
        <c:ser>
          <c:idx val="0"/>
          <c:order val="0"/>
          <c:tx>
            <c:strRef>
              <c:f>Genero!$F$6</c:f>
              <c:strCache>
                <c:ptCount val="1"/>
                <c:pt idx="0">
                  <c:v>Mujeres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Genero!$E$7:$E$12</c:f>
              <c:strCache>
                <c:ptCount val="6"/>
                <c:pt idx="0">
                  <c:v>Ocupaciones elementales</c:v>
                </c:pt>
                <c:pt idx="1">
                  <c:v>Operadores de planta y de máquinas u oficios</c:v>
                </c:pt>
                <c:pt idx="2">
                  <c:v>Personal de oficina, administrativo, de ventas y servicios</c:v>
                </c:pt>
                <c:pt idx="3">
                  <c:v>Personal técnico </c:v>
                </c:pt>
                <c:pt idx="4">
                  <c:v>Profesionales</c:v>
                </c:pt>
                <c:pt idx="5">
                  <c:v> Directivos y gerentes</c:v>
                </c:pt>
              </c:strCache>
            </c:strRef>
          </c:cat>
          <c:val>
            <c:numRef>
              <c:f>Genero!$F$7:$F$12</c:f>
              <c:numCache>
                <c:formatCode>General</c:formatCode>
                <c:ptCount val="6"/>
                <c:pt idx="0">
                  <c:v>45</c:v>
                </c:pt>
                <c:pt idx="1">
                  <c:v>5</c:v>
                </c:pt>
                <c:pt idx="2">
                  <c:v>52</c:v>
                </c:pt>
                <c:pt idx="3">
                  <c:v>52</c:v>
                </c:pt>
                <c:pt idx="4">
                  <c:v>53</c:v>
                </c:pt>
                <c:pt idx="5">
                  <c:v>27</c:v>
                </c:pt>
              </c:numCache>
            </c:numRef>
          </c:val>
          <c:extLst>
            <c:ext xmlns:c16="http://schemas.microsoft.com/office/drawing/2014/chart" uri="{C3380CC4-5D6E-409C-BE32-E72D297353CC}">
              <c16:uniqueId val="{00000000-B150-43C6-8686-4E3A4E2CC195}"/>
            </c:ext>
          </c:extLst>
        </c:ser>
        <c:ser>
          <c:idx val="1"/>
          <c:order val="1"/>
          <c:tx>
            <c:strRef>
              <c:f>Genero!$G$6</c:f>
              <c:strCache>
                <c:ptCount val="1"/>
                <c:pt idx="0">
                  <c:v>Hombres</c:v>
                </c:pt>
              </c:strCache>
            </c:strRef>
          </c:tx>
          <c:spPr>
            <a:solidFill>
              <a:schemeClr val="accent4">
                <a:lumMod val="60000"/>
                <a:lumOff val="40000"/>
              </a:schemeClr>
            </a:solidFill>
            <a:ln>
              <a:noFill/>
            </a:ln>
            <a:effectLst/>
          </c:spPr>
          <c:invertIfNegative val="0"/>
          <c:dLbls>
            <c:delete val="1"/>
          </c:dLbls>
          <c:cat>
            <c:strRef>
              <c:f>Genero!$E$7:$E$12</c:f>
              <c:strCache>
                <c:ptCount val="6"/>
                <c:pt idx="0">
                  <c:v>Ocupaciones elementales</c:v>
                </c:pt>
                <c:pt idx="1">
                  <c:v>Operadores de planta y de máquinas u oficios</c:v>
                </c:pt>
                <c:pt idx="2">
                  <c:v>Personal de oficina, administrativo, de ventas y servicios</c:v>
                </c:pt>
                <c:pt idx="3">
                  <c:v>Personal técnico </c:v>
                </c:pt>
                <c:pt idx="4">
                  <c:v>Profesionales</c:v>
                </c:pt>
                <c:pt idx="5">
                  <c:v> Directivos y gerentes</c:v>
                </c:pt>
              </c:strCache>
            </c:strRef>
          </c:cat>
          <c:val>
            <c:numRef>
              <c:f>Genero!$G$7:$G$12</c:f>
              <c:numCache>
                <c:formatCode>General</c:formatCode>
                <c:ptCount val="6"/>
                <c:pt idx="0">
                  <c:v>55</c:v>
                </c:pt>
                <c:pt idx="1">
                  <c:v>95</c:v>
                </c:pt>
                <c:pt idx="2">
                  <c:v>48</c:v>
                </c:pt>
                <c:pt idx="3">
                  <c:v>48</c:v>
                </c:pt>
                <c:pt idx="4">
                  <c:v>47</c:v>
                </c:pt>
                <c:pt idx="5">
                  <c:v>73</c:v>
                </c:pt>
              </c:numCache>
            </c:numRef>
          </c:val>
          <c:extLst>
            <c:ext xmlns:c16="http://schemas.microsoft.com/office/drawing/2014/chart" uri="{C3380CC4-5D6E-409C-BE32-E72D297353CC}">
              <c16:uniqueId val="{00000001-B150-43C6-8686-4E3A4E2CC195}"/>
            </c:ext>
          </c:extLst>
        </c:ser>
        <c:dLbls>
          <c:dLblPos val="ctr"/>
          <c:showLegendKey val="0"/>
          <c:showVal val="1"/>
          <c:showCatName val="0"/>
          <c:showSerName val="0"/>
          <c:showPercent val="0"/>
          <c:showBubbleSize val="0"/>
        </c:dLbls>
        <c:gapWidth val="150"/>
        <c:overlap val="100"/>
        <c:axId val="1850048544"/>
        <c:axId val="-1995690688"/>
      </c:barChart>
      <c:catAx>
        <c:axId val="185004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995690688"/>
        <c:crosses val="autoZero"/>
        <c:auto val="1"/>
        <c:lblAlgn val="ctr"/>
        <c:lblOffset val="100"/>
        <c:noMultiLvlLbl val="0"/>
      </c:catAx>
      <c:valAx>
        <c:axId val="-19956906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850048544"/>
        <c:crosses val="autoZero"/>
        <c:crossBetween val="between"/>
        <c:majorUnit val="0.25"/>
      </c:valAx>
      <c:spPr>
        <a:noFill/>
        <a:ln>
          <a:noFill/>
        </a:ln>
        <a:effectLst/>
      </c:spPr>
    </c:plotArea>
    <c:legend>
      <c:legendPos val="b"/>
      <c:layout>
        <c:manualLayout>
          <c:xMode val="edge"/>
          <c:yMode val="edge"/>
          <c:x val="0.68804889734473962"/>
          <c:y val="0.90565059116455116"/>
          <c:w val="0.29410551605377178"/>
          <c:h val="6.78686565110201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200"/>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889187430430265"/>
          <c:y val="5.1972190227888938E-2"/>
          <c:w val="0.30944296933844984"/>
          <c:h val="0.73034283044193848"/>
        </c:manualLayout>
      </c:layout>
      <c:barChart>
        <c:barDir val="bar"/>
        <c:grouping val="percentStacked"/>
        <c:varyColors val="0"/>
        <c:ser>
          <c:idx val="0"/>
          <c:order val="0"/>
          <c:tx>
            <c:strRef>
              <c:f>dotacion!$O$14</c:f>
              <c:strCache>
                <c:ptCount val="1"/>
                <c:pt idx="0">
                  <c:v>Mujeres</c:v>
                </c:pt>
              </c:strCache>
            </c:strRef>
          </c:tx>
          <c:spPr>
            <a:solidFill>
              <a:schemeClr val="accent4">
                <a:lumMod val="75000"/>
              </a:schemeClr>
            </a:solidFill>
            <a:ln>
              <a:noFill/>
            </a:ln>
            <a:effectLst/>
          </c:spPr>
          <c:invertIfNegative val="0"/>
          <c:cat>
            <c:strRef>
              <c:f>dotacion!$N$15:$N$20</c:f>
              <c:strCache>
                <c:ptCount val="6"/>
                <c:pt idx="0">
                  <c:v>Ocupaciones elementales</c:v>
                </c:pt>
                <c:pt idx="1">
                  <c:v>Operadores de planta y de máquinas u oficios</c:v>
                </c:pt>
                <c:pt idx="2">
                  <c:v>Personal de oficina, administrativo, de ventas y servicios</c:v>
                </c:pt>
                <c:pt idx="3">
                  <c:v>Personal técnico </c:v>
                </c:pt>
                <c:pt idx="4">
                  <c:v>Profesionales</c:v>
                </c:pt>
                <c:pt idx="5">
                  <c:v> Directivos y gerentes</c:v>
                </c:pt>
              </c:strCache>
            </c:strRef>
          </c:cat>
          <c:val>
            <c:numRef>
              <c:f>dotacion!$O$15:$O$20</c:f>
              <c:numCache>
                <c:formatCode>General</c:formatCode>
                <c:ptCount val="6"/>
                <c:pt idx="0">
                  <c:v>3</c:v>
                </c:pt>
                <c:pt idx="1">
                  <c:v>4</c:v>
                </c:pt>
                <c:pt idx="2">
                  <c:v>237</c:v>
                </c:pt>
                <c:pt idx="3">
                  <c:v>77</c:v>
                </c:pt>
                <c:pt idx="4">
                  <c:v>452</c:v>
                </c:pt>
                <c:pt idx="5">
                  <c:v>35</c:v>
                </c:pt>
              </c:numCache>
            </c:numRef>
          </c:val>
          <c:extLst>
            <c:ext xmlns:c16="http://schemas.microsoft.com/office/drawing/2014/chart" uri="{C3380CC4-5D6E-409C-BE32-E72D297353CC}">
              <c16:uniqueId val="{00000000-B90E-47AA-97EE-CAD6DBA8F4C5}"/>
            </c:ext>
          </c:extLst>
        </c:ser>
        <c:ser>
          <c:idx val="1"/>
          <c:order val="1"/>
          <c:tx>
            <c:strRef>
              <c:f>dotacion!$P$14</c:f>
              <c:strCache>
                <c:ptCount val="1"/>
                <c:pt idx="0">
                  <c:v>Hombres</c:v>
                </c:pt>
              </c:strCache>
            </c:strRef>
          </c:tx>
          <c:spPr>
            <a:solidFill>
              <a:schemeClr val="accent4">
                <a:lumMod val="60000"/>
                <a:lumOff val="40000"/>
              </a:schemeClr>
            </a:solidFill>
            <a:ln>
              <a:noFill/>
            </a:ln>
            <a:effectLst/>
          </c:spPr>
          <c:invertIfNegative val="0"/>
          <c:cat>
            <c:strRef>
              <c:f>dotacion!$N$15:$N$20</c:f>
              <c:strCache>
                <c:ptCount val="6"/>
                <c:pt idx="0">
                  <c:v>Ocupaciones elementales</c:v>
                </c:pt>
                <c:pt idx="1">
                  <c:v>Operadores de planta y de máquinas u oficios</c:v>
                </c:pt>
                <c:pt idx="2">
                  <c:v>Personal de oficina, administrativo, de ventas y servicios</c:v>
                </c:pt>
                <c:pt idx="3">
                  <c:v>Personal técnico </c:v>
                </c:pt>
                <c:pt idx="4">
                  <c:v>Profesionales</c:v>
                </c:pt>
                <c:pt idx="5">
                  <c:v> Directivos y gerentes</c:v>
                </c:pt>
              </c:strCache>
            </c:strRef>
          </c:cat>
          <c:val>
            <c:numRef>
              <c:f>dotacion!$P$15:$P$20</c:f>
              <c:numCache>
                <c:formatCode>General</c:formatCode>
                <c:ptCount val="6"/>
                <c:pt idx="0">
                  <c:v>54</c:v>
                </c:pt>
                <c:pt idx="1">
                  <c:v>513</c:v>
                </c:pt>
                <c:pt idx="2">
                  <c:v>201</c:v>
                </c:pt>
                <c:pt idx="3">
                  <c:v>563</c:v>
                </c:pt>
                <c:pt idx="4">
                  <c:v>1776</c:v>
                </c:pt>
                <c:pt idx="5">
                  <c:v>190</c:v>
                </c:pt>
              </c:numCache>
            </c:numRef>
          </c:val>
          <c:extLst>
            <c:ext xmlns:c16="http://schemas.microsoft.com/office/drawing/2014/chart" uri="{C3380CC4-5D6E-409C-BE32-E72D297353CC}">
              <c16:uniqueId val="{00000001-B90E-47AA-97EE-CAD6DBA8F4C5}"/>
            </c:ext>
          </c:extLst>
        </c:ser>
        <c:dLbls>
          <c:showLegendKey val="0"/>
          <c:showVal val="0"/>
          <c:showCatName val="0"/>
          <c:showSerName val="0"/>
          <c:showPercent val="0"/>
          <c:showBubbleSize val="0"/>
        </c:dLbls>
        <c:gapWidth val="150"/>
        <c:overlap val="100"/>
        <c:axId val="-2076095200"/>
        <c:axId val="1857497904"/>
      </c:barChart>
      <c:catAx>
        <c:axId val="-2076095200"/>
        <c:scaling>
          <c:orientation val="minMax"/>
        </c:scaling>
        <c:delete val="1"/>
        <c:axPos val="l"/>
        <c:numFmt formatCode="General" sourceLinked="1"/>
        <c:majorTickMark val="none"/>
        <c:minorTickMark val="none"/>
        <c:tickLblPos val="nextTo"/>
        <c:crossAx val="1857497904"/>
        <c:crosses val="autoZero"/>
        <c:auto val="1"/>
        <c:lblAlgn val="ctr"/>
        <c:lblOffset val="100"/>
        <c:noMultiLvlLbl val="0"/>
      </c:catAx>
      <c:valAx>
        <c:axId val="18574979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207609520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200"/>
      </a:pPr>
      <a:endParaRPr lang="es-CL"/>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604A7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dotacion!$J$35:$J$39</c:f>
              <c:strCache>
                <c:ptCount val="5"/>
                <c:pt idx="0">
                  <c:v>Profesionales</c:v>
                </c:pt>
                <c:pt idx="1">
                  <c:v>Personal técnico </c:v>
                </c:pt>
                <c:pt idx="2">
                  <c:v>Personal de oficina, administrativo, de ventas y servicios</c:v>
                </c:pt>
                <c:pt idx="3">
                  <c:v>Operadores de planta y de máquinas u oficios</c:v>
                </c:pt>
                <c:pt idx="4">
                  <c:v>Ocupaciones elementales</c:v>
                </c:pt>
              </c:strCache>
            </c:strRef>
          </c:cat>
          <c:val>
            <c:numRef>
              <c:f>dotacion!$K$35:$K$39</c:f>
              <c:numCache>
                <c:formatCode>0%</c:formatCode>
                <c:ptCount val="5"/>
                <c:pt idx="0">
                  <c:v>1.9147212607703099E-3</c:v>
                </c:pt>
                <c:pt idx="1">
                  <c:v>1.26666175712497E-2</c:v>
                </c:pt>
                <c:pt idx="2">
                  <c:v>6.4143162235805296E-2</c:v>
                </c:pt>
                <c:pt idx="3">
                  <c:v>0.64341998674423695</c:v>
                </c:pt>
                <c:pt idx="4">
                  <c:v>0.27785551218793703</c:v>
                </c:pt>
              </c:numCache>
            </c:numRef>
          </c:val>
          <c:extLst>
            <c:ext xmlns:c16="http://schemas.microsoft.com/office/drawing/2014/chart" uri="{C3380CC4-5D6E-409C-BE32-E72D297353CC}">
              <c16:uniqueId val="{00000000-B7A7-6C43-9D4A-A2E546453416}"/>
            </c:ext>
          </c:extLst>
        </c:ser>
        <c:dLbls>
          <c:showLegendKey val="0"/>
          <c:showVal val="0"/>
          <c:showCatName val="0"/>
          <c:showSerName val="0"/>
          <c:showPercent val="0"/>
          <c:showBubbleSize val="0"/>
        </c:dLbls>
        <c:gapWidth val="219"/>
        <c:axId val="-2141065680"/>
        <c:axId val="-2141382048"/>
      </c:barChart>
      <c:catAx>
        <c:axId val="-214106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2141382048"/>
        <c:crosses val="autoZero"/>
        <c:auto val="1"/>
        <c:lblAlgn val="ctr"/>
        <c:lblOffset val="100"/>
        <c:noMultiLvlLbl val="0"/>
      </c:catAx>
      <c:valAx>
        <c:axId val="-2141382048"/>
        <c:scaling>
          <c:orientation val="minMax"/>
        </c:scaling>
        <c:delete val="1"/>
        <c:axPos val="t"/>
        <c:numFmt formatCode="0%" sourceLinked="1"/>
        <c:majorTickMark val="none"/>
        <c:minorTickMark val="none"/>
        <c:tickLblPos val="nextTo"/>
        <c:crossAx val="-21410656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604A7C"/>
            </a:solidFill>
            <a:ln>
              <a:noFill/>
            </a:ln>
            <a:effectLst/>
          </c:spPr>
          <c:invertIfNegative val="0"/>
          <c:dLbls>
            <c:spPr>
              <a:noFill/>
              <a:ln>
                <a:noFill/>
              </a:ln>
              <a:effectLst/>
            </c:spPr>
            <c:txPr>
              <a:bodyPr rot="0" vert="horz"/>
              <a:lstStyle/>
              <a:p>
                <a:pPr>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dotacion!$I$77:$I$81</c:f>
              <c:strCache>
                <c:ptCount val="5"/>
                <c:pt idx="0">
                  <c:v>Mantención</c:v>
                </c:pt>
                <c:pt idx="1">
                  <c:v>Contrucción</c:v>
                </c:pt>
                <c:pt idx="2">
                  <c:v>Operación </c:v>
                </c:pt>
                <c:pt idx="3">
                  <c:v>Atención a Clientes</c:v>
                </c:pt>
                <c:pt idx="4">
                  <c:v>Otra área</c:v>
                </c:pt>
              </c:strCache>
            </c:strRef>
          </c:cat>
          <c:val>
            <c:numRef>
              <c:f>dotacion!$J$77:$J$81</c:f>
              <c:numCache>
                <c:formatCode>0%</c:formatCode>
                <c:ptCount val="5"/>
                <c:pt idx="0">
                  <c:v>0.85185185185185197</c:v>
                </c:pt>
                <c:pt idx="1">
                  <c:v>0.48148148148148101</c:v>
                </c:pt>
                <c:pt idx="2">
                  <c:v>0.44444444444444398</c:v>
                </c:pt>
                <c:pt idx="3">
                  <c:v>0.25925925925925902</c:v>
                </c:pt>
                <c:pt idx="4">
                  <c:v>0.11111111111111099</c:v>
                </c:pt>
              </c:numCache>
            </c:numRef>
          </c:val>
          <c:extLst>
            <c:ext xmlns:c16="http://schemas.microsoft.com/office/drawing/2014/chart" uri="{C3380CC4-5D6E-409C-BE32-E72D297353CC}">
              <c16:uniqueId val="{00000000-B2FA-824B-BA9B-82B4F10B5F7C}"/>
            </c:ext>
          </c:extLst>
        </c:ser>
        <c:dLbls>
          <c:showLegendKey val="0"/>
          <c:showVal val="0"/>
          <c:showCatName val="0"/>
          <c:showSerName val="0"/>
          <c:showPercent val="0"/>
          <c:showBubbleSize val="0"/>
        </c:dLbls>
        <c:gapWidth val="182"/>
        <c:axId val="-2141703024"/>
        <c:axId val="-2144808592"/>
      </c:barChart>
      <c:catAx>
        <c:axId val="-214170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L"/>
          </a:p>
        </c:txPr>
        <c:crossAx val="-2144808592"/>
        <c:crosses val="autoZero"/>
        <c:auto val="1"/>
        <c:lblAlgn val="ctr"/>
        <c:lblOffset val="100"/>
        <c:noMultiLvlLbl val="0"/>
      </c:catAx>
      <c:valAx>
        <c:axId val="-2144808592"/>
        <c:scaling>
          <c:orientation val="minMax"/>
        </c:scaling>
        <c:delete val="1"/>
        <c:axPos val="b"/>
        <c:numFmt formatCode="0%" sourceLinked="1"/>
        <c:majorTickMark val="none"/>
        <c:minorTickMark val="none"/>
        <c:tickLblPos val="nextTo"/>
        <c:crossAx val="-21417030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reclutamiento!$H$1</c:f>
              <c:strCache>
                <c:ptCount val="1"/>
                <c:pt idx="0">
                  <c:v>Columna1</c:v>
                </c:pt>
              </c:strCache>
            </c:strRef>
          </c:tx>
          <c:spPr>
            <a:solidFill>
              <a:srgbClr val="604A7C"/>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reclutamiento!$G$2:$G$9</c:f>
              <c:strCache>
                <c:ptCount val="8"/>
                <c:pt idx="0">
                  <c:v>Recomendaciones de trabajadores de la empresa u otros actores</c:v>
                </c:pt>
                <c:pt idx="1">
                  <c:v>Plataforma web de empleo pagada</c:v>
                </c:pt>
                <c:pt idx="2">
                  <c:v>Otro canal</c:v>
                </c:pt>
                <c:pt idx="3">
                  <c:v>Contrataciones de empresas de reclutamiento</c:v>
                </c:pt>
                <c:pt idx="4">
                  <c:v>Plataforma web privada de empleo gratuita</c:v>
                </c:pt>
                <c:pt idx="5">
                  <c:v>Redes sociales</c:v>
                </c:pt>
                <c:pt idx="6">
                  <c:v>Diario o radio</c:v>
                </c:pt>
                <c:pt idx="7">
                  <c:v>OMIL</c:v>
                </c:pt>
              </c:strCache>
            </c:strRef>
          </c:cat>
          <c:val>
            <c:numRef>
              <c:f>reclutamiento!$H$2:$H$9</c:f>
              <c:numCache>
                <c:formatCode>0%</c:formatCode>
                <c:ptCount val="8"/>
                <c:pt idx="0">
                  <c:v>0.61111111111111105</c:v>
                </c:pt>
                <c:pt idx="1">
                  <c:v>0.38888888888888901</c:v>
                </c:pt>
                <c:pt idx="2">
                  <c:v>0.38888888888888901</c:v>
                </c:pt>
                <c:pt idx="3">
                  <c:v>0.33333333333333298</c:v>
                </c:pt>
                <c:pt idx="4">
                  <c:v>0.22222222222222199</c:v>
                </c:pt>
                <c:pt idx="5">
                  <c:v>0.22222222222222199</c:v>
                </c:pt>
                <c:pt idx="6">
                  <c:v>0.22222222222222199</c:v>
                </c:pt>
                <c:pt idx="7">
                  <c:v>5.5555555555555497E-2</c:v>
                </c:pt>
              </c:numCache>
            </c:numRef>
          </c:val>
          <c:extLst>
            <c:ext xmlns:c16="http://schemas.microsoft.com/office/drawing/2014/chart" uri="{C3380CC4-5D6E-409C-BE32-E72D297353CC}">
              <c16:uniqueId val="{00000000-78B0-4E12-8221-8502EE2BFAF1}"/>
            </c:ext>
          </c:extLst>
        </c:ser>
        <c:dLbls>
          <c:showLegendKey val="0"/>
          <c:showVal val="0"/>
          <c:showCatName val="0"/>
          <c:showSerName val="0"/>
          <c:showPercent val="0"/>
          <c:showBubbleSize val="0"/>
        </c:dLbls>
        <c:gapWidth val="182"/>
        <c:axId val="-2126622688"/>
        <c:axId val="-2126619344"/>
      </c:barChart>
      <c:catAx>
        <c:axId val="-212662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2126619344"/>
        <c:crosses val="autoZero"/>
        <c:auto val="1"/>
        <c:lblAlgn val="ctr"/>
        <c:lblOffset val="100"/>
        <c:noMultiLvlLbl val="0"/>
      </c:catAx>
      <c:valAx>
        <c:axId val="-2126619344"/>
        <c:scaling>
          <c:orientation val="minMax"/>
        </c:scaling>
        <c:delete val="1"/>
        <c:axPos val="b"/>
        <c:numFmt formatCode="0%" sourceLinked="1"/>
        <c:majorTickMark val="none"/>
        <c:minorTickMark val="none"/>
        <c:tickLblPos val="nextTo"/>
        <c:crossAx val="-2126622688"/>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Hoja1!$B$46</c:f>
              <c:strCache>
                <c:ptCount val="1"/>
                <c:pt idx="0">
                  <c:v>Financiamiento</c:v>
                </c:pt>
              </c:strCache>
            </c:strRef>
          </c:tx>
          <c:spPr>
            <a:solidFill>
              <a:srgbClr val="9D87B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Hoja1!$A$47:$A$49</c:f>
              <c:strCache>
                <c:ptCount val="3"/>
                <c:pt idx="0">
                  <c:v>Franquicia Tributaria</c:v>
                </c:pt>
                <c:pt idx="1">
                  <c:v>Mutual de Seguridad / Instituto de Seguridad Laboral</c:v>
                </c:pt>
                <c:pt idx="2">
                  <c:v>Recursos propios de la empresa</c:v>
                </c:pt>
              </c:strCache>
            </c:strRef>
          </c:cat>
          <c:val>
            <c:numRef>
              <c:f>Hoja1!$B$47:$B$49</c:f>
              <c:numCache>
                <c:formatCode>0%</c:formatCode>
                <c:ptCount val="3"/>
                <c:pt idx="0">
                  <c:v>0.39130434782608697</c:v>
                </c:pt>
                <c:pt idx="1">
                  <c:v>0.2608695652173913</c:v>
                </c:pt>
                <c:pt idx="2">
                  <c:v>0.95652173913043481</c:v>
                </c:pt>
              </c:numCache>
            </c:numRef>
          </c:val>
          <c:extLst>
            <c:ext xmlns:c16="http://schemas.microsoft.com/office/drawing/2014/chart" uri="{C3380CC4-5D6E-409C-BE32-E72D297353CC}">
              <c16:uniqueId val="{00000000-BB41-4A32-B364-52E3E4698F89}"/>
            </c:ext>
          </c:extLst>
        </c:ser>
        <c:dLbls>
          <c:showLegendKey val="0"/>
          <c:showVal val="0"/>
          <c:showCatName val="0"/>
          <c:showSerName val="0"/>
          <c:showPercent val="0"/>
          <c:showBubbleSize val="0"/>
        </c:dLbls>
        <c:gapWidth val="219"/>
        <c:overlap val="-27"/>
        <c:axId val="1908940991"/>
        <c:axId val="1908942239"/>
      </c:barChart>
      <c:catAx>
        <c:axId val="190894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908942239"/>
        <c:crosses val="autoZero"/>
        <c:auto val="1"/>
        <c:lblAlgn val="ctr"/>
        <c:lblOffset val="100"/>
        <c:noMultiLvlLbl val="0"/>
      </c:catAx>
      <c:valAx>
        <c:axId val="190894223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9089409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A4918-F71C-4A8D-BF44-EB1151EF18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0B1F1A98-28CB-4286-B7C4-F267E632F4E1}">
      <dgm:prSet phldrT="[Texto]" custT="1"/>
      <dgm:spPr/>
      <dgm:t>
        <a:bodyPr/>
        <a:lstStyle/>
        <a:p>
          <a:r>
            <a:rPr lang="es-CL" sz="1400">
              <a:latin typeface="Calibri" panose="020F0502020204030204" pitchFamily="34" charset="0"/>
              <a:cs typeface="Calibri" panose="020F0502020204030204" pitchFamily="34" charset="0"/>
            </a:rPr>
            <a:t>Asociación gremial: 2 entrevistas</a:t>
          </a:r>
        </a:p>
      </dgm:t>
    </dgm:pt>
    <dgm:pt modelId="{00A7BEAE-B17E-4F79-AA9A-10A2FCB9DB7A}" type="parTrans" cxnId="{0A93A763-C261-4E82-944C-A854E45EE794}">
      <dgm:prSet/>
      <dgm:spPr/>
      <dgm:t>
        <a:bodyPr/>
        <a:lstStyle/>
        <a:p>
          <a:endParaRPr lang="es-CL" sz="1800"/>
        </a:p>
      </dgm:t>
    </dgm:pt>
    <dgm:pt modelId="{B125A794-5CD4-4365-AED7-5121A42504EC}" type="sibTrans" cxnId="{0A93A763-C261-4E82-944C-A854E45EE794}">
      <dgm:prSet/>
      <dgm:spPr/>
      <dgm:t>
        <a:bodyPr/>
        <a:lstStyle/>
        <a:p>
          <a:endParaRPr lang="es-CL" sz="1800"/>
        </a:p>
      </dgm:t>
    </dgm:pt>
    <dgm:pt modelId="{37517919-EF37-459D-972E-84F93AA84A1A}">
      <dgm:prSet phldrT="[Texto]" custT="1"/>
      <dgm:spPr/>
      <dgm:t>
        <a:bodyPr/>
        <a:lstStyle/>
        <a:p>
          <a:r>
            <a:rPr lang="es-CL" sz="1400" dirty="0">
              <a:latin typeface="Calibri" panose="020F0502020204030204" pitchFamily="34" charset="0"/>
              <a:cs typeface="Calibri" panose="020F0502020204030204" pitchFamily="34" charset="0"/>
            </a:rPr>
            <a:t>Empresas de Transmisión y Distribución: 7 entrevistas</a:t>
          </a:r>
        </a:p>
      </dgm:t>
    </dgm:pt>
    <dgm:pt modelId="{DE27BD1D-4BF3-41FF-8967-1C42DD6ACDAD}" type="parTrans" cxnId="{F924248B-0BCF-4F29-BF1C-AC8CBBB9240B}">
      <dgm:prSet/>
      <dgm:spPr/>
      <dgm:t>
        <a:bodyPr/>
        <a:lstStyle/>
        <a:p>
          <a:endParaRPr lang="es-CL" sz="1800"/>
        </a:p>
      </dgm:t>
    </dgm:pt>
    <dgm:pt modelId="{FEB5E6D9-F7E0-4DFD-85ED-651197A52067}" type="sibTrans" cxnId="{F924248B-0BCF-4F29-BF1C-AC8CBBB9240B}">
      <dgm:prSet/>
      <dgm:spPr/>
      <dgm:t>
        <a:bodyPr/>
        <a:lstStyle/>
        <a:p>
          <a:endParaRPr lang="es-CL" sz="1800"/>
        </a:p>
      </dgm:t>
    </dgm:pt>
    <dgm:pt modelId="{5973592C-AA35-4169-9168-4FE6E5DB74AE}">
      <dgm:prSet phldrT="[Texto]" custT="1"/>
      <dgm:spPr/>
      <dgm:t>
        <a:bodyPr/>
        <a:lstStyle/>
        <a:p>
          <a:r>
            <a:rPr lang="es-CL" sz="1400">
              <a:latin typeface="Calibri" panose="020F0502020204030204" pitchFamily="34" charset="0"/>
              <a:cs typeface="Calibri" panose="020F0502020204030204" pitchFamily="34" charset="0"/>
            </a:rPr>
            <a:t>Empresas contratistas: 2 entrevistas</a:t>
          </a:r>
        </a:p>
      </dgm:t>
    </dgm:pt>
    <dgm:pt modelId="{EF9E3DEC-71CA-4BEC-8676-5303B3674981}" type="parTrans" cxnId="{B3D6DF5E-3AF1-4CFC-8B21-B54A38940DD1}">
      <dgm:prSet/>
      <dgm:spPr/>
      <dgm:t>
        <a:bodyPr/>
        <a:lstStyle/>
        <a:p>
          <a:endParaRPr lang="es-CL" sz="1800"/>
        </a:p>
      </dgm:t>
    </dgm:pt>
    <dgm:pt modelId="{5F85E1BF-E925-4818-8D12-5DEB9EFFBE15}" type="sibTrans" cxnId="{B3D6DF5E-3AF1-4CFC-8B21-B54A38940DD1}">
      <dgm:prSet/>
      <dgm:spPr/>
      <dgm:t>
        <a:bodyPr/>
        <a:lstStyle/>
        <a:p>
          <a:endParaRPr lang="es-CL" sz="1800"/>
        </a:p>
      </dgm:t>
    </dgm:pt>
    <dgm:pt modelId="{FD6618E0-0063-443B-A22E-46EF4E13ACFB}">
      <dgm:prSet phldrT="[Texto]" custT="1"/>
      <dgm:spPr/>
      <dgm:t>
        <a:bodyPr/>
        <a:lstStyle/>
        <a:p>
          <a:r>
            <a:rPr lang="es-CL" sz="1400">
              <a:latin typeface="Calibri" panose="020F0502020204030204" pitchFamily="34" charset="0"/>
              <a:cs typeface="Calibri" panose="020F0502020204030204" pitchFamily="34" charset="0"/>
            </a:rPr>
            <a:t>Instituciones de formación: 3 entrevistas</a:t>
          </a:r>
        </a:p>
      </dgm:t>
    </dgm:pt>
    <dgm:pt modelId="{6FA620A1-69F2-4F25-AB63-4B744E4CA42F}" type="parTrans" cxnId="{399A0287-CE47-49CD-AD45-B580B7BADDA1}">
      <dgm:prSet/>
      <dgm:spPr/>
      <dgm:t>
        <a:bodyPr/>
        <a:lstStyle/>
        <a:p>
          <a:endParaRPr lang="es-CL" sz="1800"/>
        </a:p>
      </dgm:t>
    </dgm:pt>
    <dgm:pt modelId="{804CB12D-C672-4C7C-998F-E205313E378E}" type="sibTrans" cxnId="{399A0287-CE47-49CD-AD45-B580B7BADDA1}">
      <dgm:prSet/>
      <dgm:spPr/>
      <dgm:t>
        <a:bodyPr/>
        <a:lstStyle/>
        <a:p>
          <a:endParaRPr lang="es-CL" sz="1800"/>
        </a:p>
      </dgm:t>
    </dgm:pt>
    <dgm:pt modelId="{A75709EE-A8BB-4F6F-BD7B-554CA8AFCA82}" type="pres">
      <dgm:prSet presAssocID="{432A4918-F71C-4A8D-BF44-EB1151EF18A7}" presName="linear" presStyleCnt="0">
        <dgm:presLayoutVars>
          <dgm:animLvl val="lvl"/>
          <dgm:resizeHandles val="exact"/>
        </dgm:presLayoutVars>
      </dgm:prSet>
      <dgm:spPr/>
    </dgm:pt>
    <dgm:pt modelId="{0E379EB3-9652-4871-B97E-CBA83F91C958}" type="pres">
      <dgm:prSet presAssocID="{0B1F1A98-28CB-4286-B7C4-F267E632F4E1}" presName="parentText" presStyleLbl="node1" presStyleIdx="0" presStyleCnt="4">
        <dgm:presLayoutVars>
          <dgm:chMax val="0"/>
          <dgm:bulletEnabled val="1"/>
        </dgm:presLayoutVars>
      </dgm:prSet>
      <dgm:spPr/>
    </dgm:pt>
    <dgm:pt modelId="{6CC682CD-7462-4324-ABD7-23BCE29BCBA8}" type="pres">
      <dgm:prSet presAssocID="{B125A794-5CD4-4365-AED7-5121A42504EC}" presName="spacer" presStyleCnt="0"/>
      <dgm:spPr/>
    </dgm:pt>
    <dgm:pt modelId="{7CF4CFE9-C329-45A0-8687-86215CE16859}" type="pres">
      <dgm:prSet presAssocID="{37517919-EF37-459D-972E-84F93AA84A1A}" presName="parentText" presStyleLbl="node1" presStyleIdx="1" presStyleCnt="4">
        <dgm:presLayoutVars>
          <dgm:chMax val="0"/>
          <dgm:bulletEnabled val="1"/>
        </dgm:presLayoutVars>
      </dgm:prSet>
      <dgm:spPr/>
    </dgm:pt>
    <dgm:pt modelId="{6440E2F4-00AD-4C92-B8A3-54BE399894F7}" type="pres">
      <dgm:prSet presAssocID="{FEB5E6D9-F7E0-4DFD-85ED-651197A52067}" presName="spacer" presStyleCnt="0"/>
      <dgm:spPr/>
    </dgm:pt>
    <dgm:pt modelId="{280A8794-7E31-433A-A0BE-88E96BA02F1E}" type="pres">
      <dgm:prSet presAssocID="{5973592C-AA35-4169-9168-4FE6E5DB74AE}" presName="parentText" presStyleLbl="node1" presStyleIdx="2" presStyleCnt="4">
        <dgm:presLayoutVars>
          <dgm:chMax val="0"/>
          <dgm:bulletEnabled val="1"/>
        </dgm:presLayoutVars>
      </dgm:prSet>
      <dgm:spPr/>
    </dgm:pt>
    <dgm:pt modelId="{68DF654E-4708-4813-987B-61A60B33120A}" type="pres">
      <dgm:prSet presAssocID="{5F85E1BF-E925-4818-8D12-5DEB9EFFBE15}" presName="spacer" presStyleCnt="0"/>
      <dgm:spPr/>
    </dgm:pt>
    <dgm:pt modelId="{6EB2C1F6-2CFA-4B16-A5F7-D60041605F8C}" type="pres">
      <dgm:prSet presAssocID="{FD6618E0-0063-443B-A22E-46EF4E13ACFB}" presName="parentText" presStyleLbl="node1" presStyleIdx="3" presStyleCnt="4">
        <dgm:presLayoutVars>
          <dgm:chMax val="0"/>
          <dgm:bulletEnabled val="1"/>
        </dgm:presLayoutVars>
      </dgm:prSet>
      <dgm:spPr/>
    </dgm:pt>
  </dgm:ptLst>
  <dgm:cxnLst>
    <dgm:cxn modelId="{6B5AC82D-7DBD-41E4-A292-08B576A1F8DC}" type="presOf" srcId="{37517919-EF37-459D-972E-84F93AA84A1A}" destId="{7CF4CFE9-C329-45A0-8687-86215CE16859}" srcOrd="0" destOrd="0" presId="urn:microsoft.com/office/officeart/2005/8/layout/vList2"/>
    <dgm:cxn modelId="{B3D6DF5E-3AF1-4CFC-8B21-B54A38940DD1}" srcId="{432A4918-F71C-4A8D-BF44-EB1151EF18A7}" destId="{5973592C-AA35-4169-9168-4FE6E5DB74AE}" srcOrd="2" destOrd="0" parTransId="{EF9E3DEC-71CA-4BEC-8676-5303B3674981}" sibTransId="{5F85E1BF-E925-4818-8D12-5DEB9EFFBE15}"/>
    <dgm:cxn modelId="{0A93A763-C261-4E82-944C-A854E45EE794}" srcId="{432A4918-F71C-4A8D-BF44-EB1151EF18A7}" destId="{0B1F1A98-28CB-4286-B7C4-F267E632F4E1}" srcOrd="0" destOrd="0" parTransId="{00A7BEAE-B17E-4F79-AA9A-10A2FCB9DB7A}" sibTransId="{B125A794-5CD4-4365-AED7-5121A42504EC}"/>
    <dgm:cxn modelId="{399A0287-CE47-49CD-AD45-B580B7BADDA1}" srcId="{432A4918-F71C-4A8D-BF44-EB1151EF18A7}" destId="{FD6618E0-0063-443B-A22E-46EF4E13ACFB}" srcOrd="3" destOrd="0" parTransId="{6FA620A1-69F2-4F25-AB63-4B744E4CA42F}" sibTransId="{804CB12D-C672-4C7C-998F-E205313E378E}"/>
    <dgm:cxn modelId="{F924248B-0BCF-4F29-BF1C-AC8CBBB9240B}" srcId="{432A4918-F71C-4A8D-BF44-EB1151EF18A7}" destId="{37517919-EF37-459D-972E-84F93AA84A1A}" srcOrd="1" destOrd="0" parTransId="{DE27BD1D-4BF3-41FF-8967-1C42DD6ACDAD}" sibTransId="{FEB5E6D9-F7E0-4DFD-85ED-651197A52067}"/>
    <dgm:cxn modelId="{4B5B0299-E04E-45A1-9EF3-8BF9317AEDD8}" type="presOf" srcId="{5973592C-AA35-4169-9168-4FE6E5DB74AE}" destId="{280A8794-7E31-433A-A0BE-88E96BA02F1E}" srcOrd="0" destOrd="0" presId="urn:microsoft.com/office/officeart/2005/8/layout/vList2"/>
    <dgm:cxn modelId="{7510C1A9-0693-4DCE-9028-A4406D732DA0}" type="presOf" srcId="{0B1F1A98-28CB-4286-B7C4-F267E632F4E1}" destId="{0E379EB3-9652-4871-B97E-CBA83F91C958}" srcOrd="0" destOrd="0" presId="urn:microsoft.com/office/officeart/2005/8/layout/vList2"/>
    <dgm:cxn modelId="{01D14AAE-5497-4921-B888-CD7144E410D3}" type="presOf" srcId="{432A4918-F71C-4A8D-BF44-EB1151EF18A7}" destId="{A75709EE-A8BB-4F6F-BD7B-554CA8AFCA82}" srcOrd="0" destOrd="0" presId="urn:microsoft.com/office/officeart/2005/8/layout/vList2"/>
    <dgm:cxn modelId="{5604AEB6-9780-4FC6-AE78-67B2A1823B65}" type="presOf" srcId="{FD6618E0-0063-443B-A22E-46EF4E13ACFB}" destId="{6EB2C1F6-2CFA-4B16-A5F7-D60041605F8C}" srcOrd="0" destOrd="0" presId="urn:microsoft.com/office/officeart/2005/8/layout/vList2"/>
    <dgm:cxn modelId="{AFC8E446-E956-4D88-8674-9C3C1D4B8380}" type="presParOf" srcId="{A75709EE-A8BB-4F6F-BD7B-554CA8AFCA82}" destId="{0E379EB3-9652-4871-B97E-CBA83F91C958}" srcOrd="0" destOrd="0" presId="urn:microsoft.com/office/officeart/2005/8/layout/vList2"/>
    <dgm:cxn modelId="{92D66940-FB9E-4FAE-A7B2-225EB4DD2BAB}" type="presParOf" srcId="{A75709EE-A8BB-4F6F-BD7B-554CA8AFCA82}" destId="{6CC682CD-7462-4324-ABD7-23BCE29BCBA8}" srcOrd="1" destOrd="0" presId="urn:microsoft.com/office/officeart/2005/8/layout/vList2"/>
    <dgm:cxn modelId="{EA2124BD-ACD0-45D7-8AC0-ECBEA87089D2}" type="presParOf" srcId="{A75709EE-A8BB-4F6F-BD7B-554CA8AFCA82}" destId="{7CF4CFE9-C329-45A0-8687-86215CE16859}" srcOrd="2" destOrd="0" presId="urn:microsoft.com/office/officeart/2005/8/layout/vList2"/>
    <dgm:cxn modelId="{973C0C8F-5481-4B07-9958-E1AE31041A6C}" type="presParOf" srcId="{A75709EE-A8BB-4F6F-BD7B-554CA8AFCA82}" destId="{6440E2F4-00AD-4C92-B8A3-54BE399894F7}" srcOrd="3" destOrd="0" presId="urn:microsoft.com/office/officeart/2005/8/layout/vList2"/>
    <dgm:cxn modelId="{205A6C19-A9D1-4DB7-91E1-C282405D6FBE}" type="presParOf" srcId="{A75709EE-A8BB-4F6F-BD7B-554CA8AFCA82}" destId="{280A8794-7E31-433A-A0BE-88E96BA02F1E}" srcOrd="4" destOrd="0" presId="urn:microsoft.com/office/officeart/2005/8/layout/vList2"/>
    <dgm:cxn modelId="{1B6DD236-E79E-4A40-A897-D26333D570B7}" type="presParOf" srcId="{A75709EE-A8BB-4F6F-BD7B-554CA8AFCA82}" destId="{68DF654E-4708-4813-987B-61A60B33120A}" srcOrd="5" destOrd="0" presId="urn:microsoft.com/office/officeart/2005/8/layout/vList2"/>
    <dgm:cxn modelId="{12CCB642-7831-4404-B260-A992FFDEB15F}" type="presParOf" srcId="{A75709EE-A8BB-4F6F-BD7B-554CA8AFCA82}" destId="{6EB2C1F6-2CFA-4B16-A5F7-D60041605F8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DCF08-3540-4885-9A6B-BCB90DEEC348}" type="doc">
      <dgm:prSet loTypeId="urn:microsoft.com/office/officeart/2005/8/layout/StepDownProcess" loCatId="process" qsTypeId="urn:microsoft.com/office/officeart/2005/8/quickstyle/simple4" qsCatId="simple" csTypeId="urn:microsoft.com/office/officeart/2005/8/colors/accent2_3" csCatId="accent2" phldr="1"/>
      <dgm:spPr/>
      <dgm:t>
        <a:bodyPr/>
        <a:lstStyle/>
        <a:p>
          <a:endParaRPr lang="es-CL"/>
        </a:p>
      </dgm:t>
    </dgm:pt>
    <dgm:pt modelId="{E0763A4A-768E-4AB7-BDF6-82FF4FF582B3}">
      <dgm:prSet phldrT="[Texto]"/>
      <dgm:spPr/>
      <dgm:t>
        <a:bodyPr/>
        <a:lstStyle/>
        <a:p>
          <a:pPr rtl="0"/>
          <a:r>
            <a:rPr lang="es-CL" dirty="0">
              <a:latin typeface="Calibri"/>
              <a:cs typeface="Calibri"/>
            </a:rPr>
            <a:t>59 empresas </a:t>
          </a:r>
        </a:p>
      </dgm:t>
    </dgm:pt>
    <dgm:pt modelId="{7DDB27CB-699D-4391-9A3E-26C6919B1C52}" type="parTrans" cxnId="{940B4332-0089-4239-A587-95F269CE76F5}">
      <dgm:prSet/>
      <dgm:spPr/>
      <dgm:t>
        <a:bodyPr/>
        <a:lstStyle/>
        <a:p>
          <a:endParaRPr lang="es-CL"/>
        </a:p>
      </dgm:t>
    </dgm:pt>
    <dgm:pt modelId="{AB55EB47-4E7C-4E62-B0FB-46A4D0418971}" type="sibTrans" cxnId="{940B4332-0089-4239-A587-95F269CE76F5}">
      <dgm:prSet/>
      <dgm:spPr/>
      <dgm:t>
        <a:bodyPr/>
        <a:lstStyle/>
        <a:p>
          <a:endParaRPr lang="es-CL"/>
        </a:p>
      </dgm:t>
    </dgm:pt>
    <dgm:pt modelId="{E0265549-A80D-40C2-9119-2C5AE69FC8C9}">
      <dgm:prSet phldrT="[Texto]" custT="1"/>
      <dgm:spPr/>
      <dgm:t>
        <a:bodyPr/>
        <a:lstStyle/>
        <a:p>
          <a:pPr rtl="0"/>
          <a:r>
            <a:rPr lang="es-CL" sz="1200" dirty="0">
              <a:latin typeface="Calibri"/>
              <a:cs typeface="Calibri"/>
            </a:rPr>
            <a:t>Marco: Coordinador Eléctrico Nacional (56 empresas del sector </a:t>
          </a:r>
          <a:br>
            <a:rPr lang="es-CL" sz="1200" dirty="0">
              <a:latin typeface="Calibri"/>
              <a:cs typeface="Calibri"/>
            </a:rPr>
          </a:br>
          <a:r>
            <a:rPr lang="es-CL" sz="1200" dirty="0">
              <a:latin typeface="Calibri"/>
              <a:cs typeface="Calibri"/>
            </a:rPr>
            <a:t>y 3 empresas contratistas)</a:t>
          </a:r>
        </a:p>
      </dgm:t>
    </dgm:pt>
    <dgm:pt modelId="{EBA2CE5C-19D5-4725-89F4-FA60336D8E79}" type="parTrans" cxnId="{3C788416-BEB8-4019-A1ED-4B68ED1FD7D3}">
      <dgm:prSet/>
      <dgm:spPr/>
      <dgm:t>
        <a:bodyPr/>
        <a:lstStyle/>
        <a:p>
          <a:endParaRPr lang="es-CL"/>
        </a:p>
      </dgm:t>
    </dgm:pt>
    <dgm:pt modelId="{8403142B-5856-4C6A-A53E-145D59C5CDD3}" type="sibTrans" cxnId="{3C788416-BEB8-4019-A1ED-4B68ED1FD7D3}">
      <dgm:prSet/>
      <dgm:spPr/>
      <dgm:t>
        <a:bodyPr/>
        <a:lstStyle/>
        <a:p>
          <a:endParaRPr lang="es-CL"/>
        </a:p>
      </dgm:t>
    </dgm:pt>
    <dgm:pt modelId="{83C332E1-C3E5-40F7-8932-8F16DBC7D55D}">
      <dgm:prSet phldrT="[Texto]"/>
      <dgm:spPr/>
      <dgm:t>
        <a:bodyPr/>
        <a:lstStyle/>
        <a:p>
          <a:r>
            <a:rPr lang="es-CL" dirty="0">
              <a:latin typeface="Calibri"/>
              <a:cs typeface="Calibri"/>
            </a:rPr>
            <a:t>27 empresas</a:t>
          </a:r>
        </a:p>
      </dgm:t>
    </dgm:pt>
    <dgm:pt modelId="{5828D025-1D11-4F0B-B9AB-16B01B936E3F}" type="parTrans" cxnId="{A540F6B6-B999-474F-A0A3-08FBD06858D4}">
      <dgm:prSet/>
      <dgm:spPr/>
      <dgm:t>
        <a:bodyPr/>
        <a:lstStyle/>
        <a:p>
          <a:endParaRPr lang="es-CL"/>
        </a:p>
      </dgm:t>
    </dgm:pt>
    <dgm:pt modelId="{FD416DD1-B0F0-476A-A13B-0DBB69C60E71}" type="sibTrans" cxnId="{A540F6B6-B999-474F-A0A3-08FBD06858D4}">
      <dgm:prSet/>
      <dgm:spPr/>
      <dgm:t>
        <a:bodyPr/>
        <a:lstStyle/>
        <a:p>
          <a:endParaRPr lang="es-CL"/>
        </a:p>
      </dgm:t>
    </dgm:pt>
    <dgm:pt modelId="{A750E0D3-A0EF-4BCE-9887-A5158E06663A}">
      <dgm:prSet phldrT="[Texto]" custT="1"/>
      <dgm:spPr/>
      <dgm:t>
        <a:bodyPr/>
        <a:lstStyle/>
        <a:p>
          <a:pPr rtl="0"/>
          <a:r>
            <a:rPr lang="es-CL" sz="1200" dirty="0">
              <a:latin typeface="Calibri"/>
              <a:cs typeface="Calibri"/>
            </a:rPr>
            <a:t>Total empresas con encuesta completa</a:t>
          </a:r>
          <a:br>
            <a:rPr lang="en-US" sz="1200" dirty="0"/>
          </a:br>
          <a:r>
            <a:rPr lang="es-CL" sz="1200" dirty="0">
              <a:latin typeface="Calibri"/>
              <a:cs typeface="Calibri"/>
            </a:rPr>
            <a:t>(25 empresas del sector </a:t>
          </a:r>
          <a:br>
            <a:rPr lang="es-CL" sz="1200" dirty="0">
              <a:latin typeface="Calibri"/>
              <a:cs typeface="Calibri"/>
            </a:rPr>
          </a:br>
          <a:r>
            <a:rPr lang="es-CL" sz="1200" dirty="0">
              <a:latin typeface="Calibri"/>
              <a:cs typeface="Calibri"/>
            </a:rPr>
            <a:t>y 2 contratistas)</a:t>
          </a:r>
        </a:p>
      </dgm:t>
    </dgm:pt>
    <dgm:pt modelId="{7E563E0C-8B95-41CC-A560-19A710814CA6}" type="parTrans" cxnId="{1413B24E-DE40-4F5F-97D0-F8615B6CDFFC}">
      <dgm:prSet/>
      <dgm:spPr/>
      <dgm:t>
        <a:bodyPr/>
        <a:lstStyle/>
        <a:p>
          <a:endParaRPr lang="es-CL"/>
        </a:p>
      </dgm:t>
    </dgm:pt>
    <dgm:pt modelId="{2FEF9E63-5E21-447E-9198-8A5F8F1CEEEE}" type="sibTrans" cxnId="{1413B24E-DE40-4F5F-97D0-F8615B6CDFFC}">
      <dgm:prSet/>
      <dgm:spPr/>
      <dgm:t>
        <a:bodyPr/>
        <a:lstStyle/>
        <a:p>
          <a:endParaRPr lang="es-CL"/>
        </a:p>
      </dgm:t>
    </dgm:pt>
    <dgm:pt modelId="{54348ADC-9C9C-4D76-B553-FCE2ED45FFCB}">
      <dgm:prSet phldrT="[Texto]"/>
      <dgm:spPr/>
      <dgm:t>
        <a:bodyPr/>
        <a:lstStyle/>
        <a:p>
          <a:r>
            <a:rPr lang="es-CL" dirty="0">
              <a:latin typeface="Calibri"/>
              <a:cs typeface="Calibri"/>
            </a:rPr>
            <a:t>5.049 trabajadores</a:t>
          </a:r>
        </a:p>
      </dgm:t>
    </dgm:pt>
    <dgm:pt modelId="{9AC0A6BE-6756-4515-AE0C-2A8B981C4111}" type="parTrans" cxnId="{65235ED4-936D-43CB-B139-93C4FD3ADB4F}">
      <dgm:prSet/>
      <dgm:spPr/>
      <dgm:t>
        <a:bodyPr/>
        <a:lstStyle/>
        <a:p>
          <a:endParaRPr lang="es-CL"/>
        </a:p>
      </dgm:t>
    </dgm:pt>
    <dgm:pt modelId="{9BD11818-0C00-4366-A7ED-8FAFEFA185C3}" type="sibTrans" cxnId="{65235ED4-936D-43CB-B139-93C4FD3ADB4F}">
      <dgm:prSet/>
      <dgm:spPr/>
      <dgm:t>
        <a:bodyPr/>
        <a:lstStyle/>
        <a:p>
          <a:endParaRPr lang="es-CL"/>
        </a:p>
      </dgm:t>
    </dgm:pt>
    <dgm:pt modelId="{27A111F0-184C-4E0B-BCB7-BB3C0EE1D165}">
      <dgm:prSet phldr="0" custT="1"/>
      <dgm:spPr/>
      <dgm:t>
        <a:bodyPr/>
        <a:lstStyle/>
        <a:p>
          <a:pPr rtl="0"/>
          <a:r>
            <a:rPr lang="es-CL" sz="1200">
              <a:latin typeface="Calibri"/>
              <a:cs typeface="Calibri"/>
            </a:rPr>
            <a:t>Total de trabajadores contratados directamente</a:t>
          </a:r>
          <a:endParaRPr lang="es-CL" sz="1200" dirty="0">
            <a:latin typeface="Calibri"/>
            <a:cs typeface="Calibri"/>
          </a:endParaRPr>
        </a:p>
      </dgm:t>
    </dgm:pt>
    <dgm:pt modelId="{9807EBB8-DD4A-40BA-9114-CD09C6C71A08}" type="parTrans" cxnId="{C9029E2F-4290-4791-A4F9-8A27A62C4615}">
      <dgm:prSet/>
      <dgm:spPr/>
      <dgm:t>
        <a:bodyPr/>
        <a:lstStyle/>
        <a:p>
          <a:endParaRPr lang="es-MX"/>
        </a:p>
      </dgm:t>
    </dgm:pt>
    <dgm:pt modelId="{48A863D1-2CAA-4917-A757-9CF1D32BBEA6}" type="sibTrans" cxnId="{C9029E2F-4290-4791-A4F9-8A27A62C4615}">
      <dgm:prSet/>
      <dgm:spPr/>
      <dgm:t>
        <a:bodyPr/>
        <a:lstStyle/>
        <a:p>
          <a:endParaRPr lang="es-MX"/>
        </a:p>
      </dgm:t>
    </dgm:pt>
    <dgm:pt modelId="{3829BCF6-B01C-4D27-8EE7-D0D206AC1AB7}" type="pres">
      <dgm:prSet presAssocID="{97CDCF08-3540-4885-9A6B-BCB90DEEC348}" presName="rootnode" presStyleCnt="0">
        <dgm:presLayoutVars>
          <dgm:chMax/>
          <dgm:chPref/>
          <dgm:dir/>
          <dgm:animLvl val="lvl"/>
        </dgm:presLayoutVars>
      </dgm:prSet>
      <dgm:spPr/>
    </dgm:pt>
    <dgm:pt modelId="{DA749F6F-A8BD-4D58-A74E-7357816730C4}" type="pres">
      <dgm:prSet presAssocID="{E0763A4A-768E-4AB7-BDF6-82FF4FF582B3}" presName="composite" presStyleCnt="0"/>
      <dgm:spPr/>
    </dgm:pt>
    <dgm:pt modelId="{FB919390-5F02-42C4-9D36-8B9BCAD7EF46}" type="pres">
      <dgm:prSet presAssocID="{E0763A4A-768E-4AB7-BDF6-82FF4FF582B3}" presName="bentUpArrow1" presStyleLbl="alignImgPlace1" presStyleIdx="0" presStyleCnt="2"/>
      <dgm:spPr/>
    </dgm:pt>
    <dgm:pt modelId="{A9375C51-80DB-4449-BB03-0435A9F15326}" type="pres">
      <dgm:prSet presAssocID="{E0763A4A-768E-4AB7-BDF6-82FF4FF582B3}" presName="ParentText" presStyleLbl="node1" presStyleIdx="0" presStyleCnt="3">
        <dgm:presLayoutVars>
          <dgm:chMax val="1"/>
          <dgm:chPref val="1"/>
          <dgm:bulletEnabled val="1"/>
        </dgm:presLayoutVars>
      </dgm:prSet>
      <dgm:spPr/>
    </dgm:pt>
    <dgm:pt modelId="{A9E5DC59-957E-4C4E-9F26-D80D50C9031B}" type="pres">
      <dgm:prSet presAssocID="{E0763A4A-768E-4AB7-BDF6-82FF4FF582B3}" presName="ChildText" presStyleLbl="revTx" presStyleIdx="0" presStyleCnt="3" custScaleX="267437" custLinFactNeighborX="93466" custLinFactNeighborY="-7048">
        <dgm:presLayoutVars>
          <dgm:chMax val="0"/>
          <dgm:chPref val="0"/>
          <dgm:bulletEnabled val="1"/>
        </dgm:presLayoutVars>
      </dgm:prSet>
      <dgm:spPr/>
    </dgm:pt>
    <dgm:pt modelId="{415AA50C-AC1F-4B8F-8C44-7B0455D6AC9F}" type="pres">
      <dgm:prSet presAssocID="{AB55EB47-4E7C-4E62-B0FB-46A4D0418971}" presName="sibTrans" presStyleCnt="0"/>
      <dgm:spPr/>
    </dgm:pt>
    <dgm:pt modelId="{1DDDB013-A2E6-4B74-957B-A7949CED75B5}" type="pres">
      <dgm:prSet presAssocID="{83C332E1-C3E5-40F7-8932-8F16DBC7D55D}" presName="composite" presStyleCnt="0"/>
      <dgm:spPr/>
    </dgm:pt>
    <dgm:pt modelId="{92F3B0D1-D1B3-40F1-81D3-51FF4916213B}" type="pres">
      <dgm:prSet presAssocID="{83C332E1-C3E5-40F7-8932-8F16DBC7D55D}" presName="bentUpArrow1" presStyleLbl="alignImgPlace1" presStyleIdx="1" presStyleCnt="2"/>
      <dgm:spPr/>
    </dgm:pt>
    <dgm:pt modelId="{901708E2-4FE4-4DDF-914F-1DFD4F847EA0}" type="pres">
      <dgm:prSet presAssocID="{83C332E1-C3E5-40F7-8932-8F16DBC7D55D}" presName="ParentText" presStyleLbl="node1" presStyleIdx="1" presStyleCnt="3">
        <dgm:presLayoutVars>
          <dgm:chMax val="1"/>
          <dgm:chPref val="1"/>
          <dgm:bulletEnabled val="1"/>
        </dgm:presLayoutVars>
      </dgm:prSet>
      <dgm:spPr/>
    </dgm:pt>
    <dgm:pt modelId="{DD625B47-B7E4-4565-A932-1F216309E872}" type="pres">
      <dgm:prSet presAssocID="{83C332E1-C3E5-40F7-8932-8F16DBC7D55D}" presName="ChildText" presStyleLbl="revTx" presStyleIdx="1" presStyleCnt="3" custScaleX="232276" custLinFactNeighborX="74340" custLinFactNeighborY="-1992">
        <dgm:presLayoutVars>
          <dgm:chMax val="0"/>
          <dgm:chPref val="0"/>
          <dgm:bulletEnabled val="1"/>
        </dgm:presLayoutVars>
      </dgm:prSet>
      <dgm:spPr/>
    </dgm:pt>
    <dgm:pt modelId="{BC4D56C7-C908-4181-B1D0-0AC89E0DFF7E}" type="pres">
      <dgm:prSet presAssocID="{FD416DD1-B0F0-476A-A13B-0DBB69C60E71}" presName="sibTrans" presStyleCnt="0"/>
      <dgm:spPr/>
    </dgm:pt>
    <dgm:pt modelId="{81C80B54-2D2B-4A21-9F4B-79801C794D0B}" type="pres">
      <dgm:prSet presAssocID="{54348ADC-9C9C-4D76-B553-FCE2ED45FFCB}" presName="composite" presStyleCnt="0"/>
      <dgm:spPr/>
    </dgm:pt>
    <dgm:pt modelId="{4A0ABF1E-6EAD-4C16-A438-E85F002C22DB}" type="pres">
      <dgm:prSet presAssocID="{54348ADC-9C9C-4D76-B553-FCE2ED45FFCB}" presName="ParentText" presStyleLbl="node1" presStyleIdx="2" presStyleCnt="3" custLinFactNeighborX="-25315">
        <dgm:presLayoutVars>
          <dgm:chMax val="1"/>
          <dgm:chPref val="1"/>
          <dgm:bulletEnabled val="1"/>
        </dgm:presLayoutVars>
      </dgm:prSet>
      <dgm:spPr/>
    </dgm:pt>
    <dgm:pt modelId="{E0C8FFC3-7D9E-4101-B3E7-E949D1A91A5D}" type="pres">
      <dgm:prSet presAssocID="{54348ADC-9C9C-4D76-B553-FCE2ED45FFCB}" presName="FinalChildText" presStyleLbl="revTx" presStyleIdx="2" presStyleCnt="3" custScaleX="164389" custLinFactNeighborX="34134">
        <dgm:presLayoutVars>
          <dgm:chMax val="0"/>
          <dgm:chPref val="0"/>
          <dgm:bulletEnabled val="1"/>
        </dgm:presLayoutVars>
      </dgm:prSet>
      <dgm:spPr/>
    </dgm:pt>
  </dgm:ptLst>
  <dgm:cxnLst>
    <dgm:cxn modelId="{3C788416-BEB8-4019-A1ED-4B68ED1FD7D3}" srcId="{E0763A4A-768E-4AB7-BDF6-82FF4FF582B3}" destId="{E0265549-A80D-40C2-9119-2C5AE69FC8C9}" srcOrd="0" destOrd="0" parTransId="{EBA2CE5C-19D5-4725-89F4-FA60336D8E79}" sibTransId="{8403142B-5856-4C6A-A53E-145D59C5CDD3}"/>
    <dgm:cxn modelId="{C9029E2F-4290-4791-A4F9-8A27A62C4615}" srcId="{54348ADC-9C9C-4D76-B553-FCE2ED45FFCB}" destId="{27A111F0-184C-4E0B-BCB7-BB3C0EE1D165}" srcOrd="0" destOrd="0" parTransId="{9807EBB8-DD4A-40BA-9114-CD09C6C71A08}" sibTransId="{48A863D1-2CAA-4917-A757-9CF1D32BBEA6}"/>
    <dgm:cxn modelId="{940B4332-0089-4239-A587-95F269CE76F5}" srcId="{97CDCF08-3540-4885-9A6B-BCB90DEEC348}" destId="{E0763A4A-768E-4AB7-BDF6-82FF4FF582B3}" srcOrd="0" destOrd="0" parTransId="{7DDB27CB-699D-4391-9A3E-26C6919B1C52}" sibTransId="{AB55EB47-4E7C-4E62-B0FB-46A4D0418971}"/>
    <dgm:cxn modelId="{01A67438-CB37-4BED-B15E-05908D7C904B}" type="presOf" srcId="{A750E0D3-A0EF-4BCE-9887-A5158E06663A}" destId="{DD625B47-B7E4-4565-A932-1F216309E872}" srcOrd="0" destOrd="0" presId="urn:microsoft.com/office/officeart/2005/8/layout/StepDownProcess"/>
    <dgm:cxn modelId="{9EB0E043-EC32-47CA-A6A8-11D14F438309}" type="presOf" srcId="{27A111F0-184C-4E0B-BCB7-BB3C0EE1D165}" destId="{E0C8FFC3-7D9E-4101-B3E7-E949D1A91A5D}" srcOrd="0" destOrd="0" presId="urn:microsoft.com/office/officeart/2005/8/layout/StepDownProcess"/>
    <dgm:cxn modelId="{E74F706A-6E28-4282-8658-8AEBFC09668C}" type="presOf" srcId="{83C332E1-C3E5-40F7-8932-8F16DBC7D55D}" destId="{901708E2-4FE4-4DDF-914F-1DFD4F847EA0}" srcOrd="0" destOrd="0" presId="urn:microsoft.com/office/officeart/2005/8/layout/StepDownProcess"/>
    <dgm:cxn modelId="{1413B24E-DE40-4F5F-97D0-F8615B6CDFFC}" srcId="{83C332E1-C3E5-40F7-8932-8F16DBC7D55D}" destId="{A750E0D3-A0EF-4BCE-9887-A5158E06663A}" srcOrd="0" destOrd="0" parTransId="{7E563E0C-8B95-41CC-A560-19A710814CA6}" sibTransId="{2FEF9E63-5E21-447E-9198-8A5F8F1CEEEE}"/>
    <dgm:cxn modelId="{7200CE95-A9D4-42DC-B0AB-3C1A07BA5079}" type="presOf" srcId="{E0265549-A80D-40C2-9119-2C5AE69FC8C9}" destId="{A9E5DC59-957E-4C4E-9F26-D80D50C9031B}" srcOrd="0" destOrd="0" presId="urn:microsoft.com/office/officeart/2005/8/layout/StepDownProcess"/>
    <dgm:cxn modelId="{114ED5A5-BE95-44DB-A3AD-4536A973890A}" type="presOf" srcId="{54348ADC-9C9C-4D76-B553-FCE2ED45FFCB}" destId="{4A0ABF1E-6EAD-4C16-A438-E85F002C22DB}" srcOrd="0" destOrd="0" presId="urn:microsoft.com/office/officeart/2005/8/layout/StepDownProcess"/>
    <dgm:cxn modelId="{A540F6B6-B999-474F-A0A3-08FBD06858D4}" srcId="{97CDCF08-3540-4885-9A6B-BCB90DEEC348}" destId="{83C332E1-C3E5-40F7-8932-8F16DBC7D55D}" srcOrd="1" destOrd="0" parTransId="{5828D025-1D11-4F0B-B9AB-16B01B936E3F}" sibTransId="{FD416DD1-B0F0-476A-A13B-0DBB69C60E71}"/>
    <dgm:cxn modelId="{58C1BBCD-D31F-4BBD-AC8B-B8878EE91F9C}" type="presOf" srcId="{97CDCF08-3540-4885-9A6B-BCB90DEEC348}" destId="{3829BCF6-B01C-4D27-8EE7-D0D206AC1AB7}" srcOrd="0" destOrd="0" presId="urn:microsoft.com/office/officeart/2005/8/layout/StepDownProcess"/>
    <dgm:cxn modelId="{65235ED4-936D-43CB-B139-93C4FD3ADB4F}" srcId="{97CDCF08-3540-4885-9A6B-BCB90DEEC348}" destId="{54348ADC-9C9C-4D76-B553-FCE2ED45FFCB}" srcOrd="2" destOrd="0" parTransId="{9AC0A6BE-6756-4515-AE0C-2A8B981C4111}" sibTransId="{9BD11818-0C00-4366-A7ED-8FAFEFA185C3}"/>
    <dgm:cxn modelId="{D93A78E9-7E9E-4692-876E-C74106047ACF}" type="presOf" srcId="{E0763A4A-768E-4AB7-BDF6-82FF4FF582B3}" destId="{A9375C51-80DB-4449-BB03-0435A9F15326}" srcOrd="0" destOrd="0" presId="urn:microsoft.com/office/officeart/2005/8/layout/StepDownProcess"/>
    <dgm:cxn modelId="{85C49AA9-D43F-4951-A475-47887A04C1F0}" type="presParOf" srcId="{3829BCF6-B01C-4D27-8EE7-D0D206AC1AB7}" destId="{DA749F6F-A8BD-4D58-A74E-7357816730C4}" srcOrd="0" destOrd="0" presId="urn:microsoft.com/office/officeart/2005/8/layout/StepDownProcess"/>
    <dgm:cxn modelId="{73F656AA-DCCB-4ACC-94DF-953421321CD2}" type="presParOf" srcId="{DA749F6F-A8BD-4D58-A74E-7357816730C4}" destId="{FB919390-5F02-42C4-9D36-8B9BCAD7EF46}" srcOrd="0" destOrd="0" presId="urn:microsoft.com/office/officeart/2005/8/layout/StepDownProcess"/>
    <dgm:cxn modelId="{7D92FDE8-9B8F-42DC-9A1F-23ADB27887C5}" type="presParOf" srcId="{DA749F6F-A8BD-4D58-A74E-7357816730C4}" destId="{A9375C51-80DB-4449-BB03-0435A9F15326}" srcOrd="1" destOrd="0" presId="urn:microsoft.com/office/officeart/2005/8/layout/StepDownProcess"/>
    <dgm:cxn modelId="{8944325B-55F0-4AE6-A1BA-52B37B911835}" type="presParOf" srcId="{DA749F6F-A8BD-4D58-A74E-7357816730C4}" destId="{A9E5DC59-957E-4C4E-9F26-D80D50C9031B}" srcOrd="2" destOrd="0" presId="urn:microsoft.com/office/officeart/2005/8/layout/StepDownProcess"/>
    <dgm:cxn modelId="{352BC760-A833-49D2-89E5-9928AC314D7B}" type="presParOf" srcId="{3829BCF6-B01C-4D27-8EE7-D0D206AC1AB7}" destId="{415AA50C-AC1F-4B8F-8C44-7B0455D6AC9F}" srcOrd="1" destOrd="0" presId="urn:microsoft.com/office/officeart/2005/8/layout/StepDownProcess"/>
    <dgm:cxn modelId="{7E116163-2108-4E36-B725-7BDB86BE5C87}" type="presParOf" srcId="{3829BCF6-B01C-4D27-8EE7-D0D206AC1AB7}" destId="{1DDDB013-A2E6-4B74-957B-A7949CED75B5}" srcOrd="2" destOrd="0" presId="urn:microsoft.com/office/officeart/2005/8/layout/StepDownProcess"/>
    <dgm:cxn modelId="{95C3534C-4DB1-4CF4-B257-8CE857CEB9C2}" type="presParOf" srcId="{1DDDB013-A2E6-4B74-957B-A7949CED75B5}" destId="{92F3B0D1-D1B3-40F1-81D3-51FF4916213B}" srcOrd="0" destOrd="0" presId="urn:microsoft.com/office/officeart/2005/8/layout/StepDownProcess"/>
    <dgm:cxn modelId="{A5FF5667-A1F5-429C-B67C-D81E1B022A37}" type="presParOf" srcId="{1DDDB013-A2E6-4B74-957B-A7949CED75B5}" destId="{901708E2-4FE4-4DDF-914F-1DFD4F847EA0}" srcOrd="1" destOrd="0" presId="urn:microsoft.com/office/officeart/2005/8/layout/StepDownProcess"/>
    <dgm:cxn modelId="{F707D342-CED1-4F0D-988A-DE00A18BDC60}" type="presParOf" srcId="{1DDDB013-A2E6-4B74-957B-A7949CED75B5}" destId="{DD625B47-B7E4-4565-A932-1F216309E872}" srcOrd="2" destOrd="0" presId="urn:microsoft.com/office/officeart/2005/8/layout/StepDownProcess"/>
    <dgm:cxn modelId="{48A2FFF9-47E0-46E2-8201-DD42A37EC5C5}" type="presParOf" srcId="{3829BCF6-B01C-4D27-8EE7-D0D206AC1AB7}" destId="{BC4D56C7-C908-4181-B1D0-0AC89E0DFF7E}" srcOrd="3" destOrd="0" presId="urn:microsoft.com/office/officeart/2005/8/layout/StepDownProcess"/>
    <dgm:cxn modelId="{405F4C05-307C-43E0-B968-790666F812EE}" type="presParOf" srcId="{3829BCF6-B01C-4D27-8EE7-D0D206AC1AB7}" destId="{81C80B54-2D2B-4A21-9F4B-79801C794D0B}" srcOrd="4" destOrd="0" presId="urn:microsoft.com/office/officeart/2005/8/layout/StepDownProcess"/>
    <dgm:cxn modelId="{ABCC25C1-AD94-4F1F-89A3-28C63F50BDF4}" type="presParOf" srcId="{81C80B54-2D2B-4A21-9F4B-79801C794D0B}" destId="{4A0ABF1E-6EAD-4C16-A438-E85F002C22DB}" srcOrd="0" destOrd="0" presId="urn:microsoft.com/office/officeart/2005/8/layout/StepDownProcess"/>
    <dgm:cxn modelId="{A44E3548-023C-4FD0-8E58-A53F400AB508}" type="presParOf" srcId="{81C80B54-2D2B-4A21-9F4B-79801C794D0B}" destId="{E0C8FFC3-7D9E-4101-B3E7-E949D1A91A5D}" srcOrd="1"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2EDA26-350A-874D-A559-B3384E23A848}" type="doc">
      <dgm:prSet loTypeId="urn:microsoft.com/office/officeart/2005/8/layout/equation2" loCatId="" qsTypeId="urn:microsoft.com/office/officeart/2005/8/quickstyle/simple1" qsCatId="simple" csTypeId="urn:microsoft.com/office/officeart/2005/8/colors/accent1_2" csCatId="accent1" phldr="1"/>
      <dgm:spPr/>
    </dgm:pt>
    <dgm:pt modelId="{B47DED59-40A1-3249-B6BE-E0753A7438A9}">
      <dgm:prSet phldrT="[Texto]" custT="1"/>
      <dgm:spPr/>
      <dgm:t>
        <a:bodyPr/>
        <a:lstStyle/>
        <a:p>
          <a:r>
            <a:rPr lang="es-MX" sz="1200" dirty="0"/>
            <a:t>Maestro liniero</a:t>
          </a:r>
        </a:p>
      </dgm:t>
    </dgm:pt>
    <dgm:pt modelId="{A4CCBEC8-379C-624D-B9C7-4D5A73700F6D}" type="parTrans" cxnId="{4FA68085-758C-CC4F-B395-6A9F4730DD7E}">
      <dgm:prSet/>
      <dgm:spPr/>
      <dgm:t>
        <a:bodyPr/>
        <a:lstStyle/>
        <a:p>
          <a:endParaRPr lang="es-MX"/>
        </a:p>
      </dgm:t>
    </dgm:pt>
    <dgm:pt modelId="{20A43F3D-E39E-1541-8B2F-78CC35B548EB}" type="sibTrans" cxnId="{4FA68085-758C-CC4F-B395-6A9F4730DD7E}">
      <dgm:prSet/>
      <dgm:spPr/>
      <dgm:t>
        <a:bodyPr/>
        <a:lstStyle/>
        <a:p>
          <a:endParaRPr lang="es-MX"/>
        </a:p>
      </dgm:t>
    </dgm:pt>
    <dgm:pt modelId="{8F249C02-ABFD-0A4C-9A83-A9D739C4AD5C}">
      <dgm:prSet phldrT="[Texto]"/>
      <dgm:spPr/>
      <dgm:t>
        <a:bodyPr/>
        <a:lstStyle/>
        <a:p>
          <a:r>
            <a:rPr lang="es-MX" dirty="0"/>
            <a:t>Liniero de elite</a:t>
          </a:r>
        </a:p>
      </dgm:t>
    </dgm:pt>
    <dgm:pt modelId="{FC2F1271-BFF1-5047-A661-4173C4AE1F46}" type="parTrans" cxnId="{A0E2A1C4-BBEB-D24A-8B30-E30B5696D6FE}">
      <dgm:prSet/>
      <dgm:spPr/>
      <dgm:t>
        <a:bodyPr/>
        <a:lstStyle/>
        <a:p>
          <a:endParaRPr lang="es-MX"/>
        </a:p>
      </dgm:t>
    </dgm:pt>
    <dgm:pt modelId="{B6DBDCCD-CEB3-B248-952A-DAFADB5FFEB7}" type="sibTrans" cxnId="{A0E2A1C4-BBEB-D24A-8B30-E30B5696D6FE}">
      <dgm:prSet/>
      <dgm:spPr/>
      <dgm:t>
        <a:bodyPr/>
        <a:lstStyle/>
        <a:p>
          <a:endParaRPr lang="es-MX"/>
        </a:p>
      </dgm:t>
    </dgm:pt>
    <dgm:pt modelId="{02F33C95-65C1-8444-8947-E991F05DECA3}">
      <dgm:prSet custT="1"/>
      <dgm:spPr/>
      <dgm:t>
        <a:bodyPr/>
        <a:lstStyle/>
        <a:p>
          <a:r>
            <a:rPr lang="es-MX" sz="1200" dirty="0"/>
            <a:t>Habilidades de manejo de software para control de corte y reposición</a:t>
          </a:r>
        </a:p>
      </dgm:t>
    </dgm:pt>
    <dgm:pt modelId="{41937C8A-41C4-C046-BA3A-40759105F593}" type="parTrans" cxnId="{FD2FDD22-6E29-F745-8B3E-12A5CBAF6F4C}">
      <dgm:prSet/>
      <dgm:spPr/>
      <dgm:t>
        <a:bodyPr/>
        <a:lstStyle/>
        <a:p>
          <a:endParaRPr lang="es-MX"/>
        </a:p>
      </dgm:t>
    </dgm:pt>
    <dgm:pt modelId="{10431A2C-658F-A846-B1AF-D61393D2E7C9}" type="sibTrans" cxnId="{FD2FDD22-6E29-F745-8B3E-12A5CBAF6F4C}">
      <dgm:prSet/>
      <dgm:spPr/>
      <dgm:t>
        <a:bodyPr/>
        <a:lstStyle/>
        <a:p>
          <a:endParaRPr lang="es-MX"/>
        </a:p>
      </dgm:t>
    </dgm:pt>
    <dgm:pt modelId="{9CCA9D1E-258F-6A4E-BE43-2DD77668DC5E}" type="pres">
      <dgm:prSet presAssocID="{2F2EDA26-350A-874D-A559-B3384E23A848}" presName="Name0" presStyleCnt="0">
        <dgm:presLayoutVars>
          <dgm:dir/>
          <dgm:resizeHandles val="exact"/>
        </dgm:presLayoutVars>
      </dgm:prSet>
      <dgm:spPr/>
    </dgm:pt>
    <dgm:pt modelId="{8D122E07-2A51-CE4F-8D83-3CDF6D558AE0}" type="pres">
      <dgm:prSet presAssocID="{2F2EDA26-350A-874D-A559-B3384E23A848}" presName="vNodes" presStyleCnt="0"/>
      <dgm:spPr/>
    </dgm:pt>
    <dgm:pt modelId="{E0630ACB-5917-5B45-BFEC-078BAE2E991B}" type="pres">
      <dgm:prSet presAssocID="{B47DED59-40A1-3249-B6BE-E0753A7438A9}" presName="node" presStyleLbl="node1" presStyleIdx="0" presStyleCnt="3" custScaleX="145944" custScaleY="145944">
        <dgm:presLayoutVars>
          <dgm:bulletEnabled val="1"/>
        </dgm:presLayoutVars>
      </dgm:prSet>
      <dgm:spPr/>
    </dgm:pt>
    <dgm:pt modelId="{9F9D0074-9D5C-E046-AE6E-9B0AC03F6EDA}" type="pres">
      <dgm:prSet presAssocID="{20A43F3D-E39E-1541-8B2F-78CC35B548EB}" presName="spacerT" presStyleCnt="0"/>
      <dgm:spPr/>
    </dgm:pt>
    <dgm:pt modelId="{B2145739-3A70-D848-9E7E-5B520267113A}" type="pres">
      <dgm:prSet presAssocID="{20A43F3D-E39E-1541-8B2F-78CC35B548EB}" presName="sibTrans" presStyleLbl="sibTrans2D1" presStyleIdx="0" presStyleCnt="2"/>
      <dgm:spPr/>
    </dgm:pt>
    <dgm:pt modelId="{807BFD33-0ED5-BD47-83D3-DC4F6285100B}" type="pres">
      <dgm:prSet presAssocID="{20A43F3D-E39E-1541-8B2F-78CC35B548EB}" presName="spacerB" presStyleCnt="0"/>
      <dgm:spPr/>
    </dgm:pt>
    <dgm:pt modelId="{1955FB6A-F986-404F-8EF7-70DDF74DD676}" type="pres">
      <dgm:prSet presAssocID="{02F33C95-65C1-8444-8947-E991F05DECA3}" presName="node" presStyleLbl="node1" presStyleIdx="1" presStyleCnt="3" custScaleX="145944" custScaleY="145944">
        <dgm:presLayoutVars>
          <dgm:bulletEnabled val="1"/>
        </dgm:presLayoutVars>
      </dgm:prSet>
      <dgm:spPr/>
    </dgm:pt>
    <dgm:pt modelId="{C9C146D3-9905-DB41-A71F-B3B8204ABEAD}" type="pres">
      <dgm:prSet presAssocID="{2F2EDA26-350A-874D-A559-B3384E23A848}" presName="sibTransLast" presStyleLbl="sibTrans2D1" presStyleIdx="1" presStyleCnt="2"/>
      <dgm:spPr/>
    </dgm:pt>
    <dgm:pt modelId="{757F72C5-39B6-9342-A04F-71F68D48EEE8}" type="pres">
      <dgm:prSet presAssocID="{2F2EDA26-350A-874D-A559-B3384E23A848}" presName="connectorText" presStyleLbl="sibTrans2D1" presStyleIdx="1" presStyleCnt="2"/>
      <dgm:spPr/>
    </dgm:pt>
    <dgm:pt modelId="{D13CEDA8-422A-6649-BFB1-1BB3D610AB5B}" type="pres">
      <dgm:prSet presAssocID="{2F2EDA26-350A-874D-A559-B3384E23A848}" presName="lastNode" presStyleLbl="node1" presStyleIdx="2" presStyleCnt="3">
        <dgm:presLayoutVars>
          <dgm:bulletEnabled val="1"/>
        </dgm:presLayoutVars>
      </dgm:prSet>
      <dgm:spPr/>
    </dgm:pt>
  </dgm:ptLst>
  <dgm:cxnLst>
    <dgm:cxn modelId="{FD2FDD22-6E29-F745-8B3E-12A5CBAF6F4C}" srcId="{2F2EDA26-350A-874D-A559-B3384E23A848}" destId="{02F33C95-65C1-8444-8947-E991F05DECA3}" srcOrd="1" destOrd="0" parTransId="{41937C8A-41C4-C046-BA3A-40759105F593}" sibTransId="{10431A2C-658F-A846-B1AF-D61393D2E7C9}"/>
    <dgm:cxn modelId="{ADA53C31-B337-1444-B25B-1B5AE2F50D28}" type="presOf" srcId="{20A43F3D-E39E-1541-8B2F-78CC35B548EB}" destId="{B2145739-3A70-D848-9E7E-5B520267113A}" srcOrd="0" destOrd="0" presId="urn:microsoft.com/office/officeart/2005/8/layout/equation2"/>
    <dgm:cxn modelId="{B8917B34-C2CD-1B46-961D-15873503E601}" type="presOf" srcId="{B47DED59-40A1-3249-B6BE-E0753A7438A9}" destId="{E0630ACB-5917-5B45-BFEC-078BAE2E991B}" srcOrd="0" destOrd="0" presId="urn:microsoft.com/office/officeart/2005/8/layout/equation2"/>
    <dgm:cxn modelId="{6004B248-8D45-7046-8075-27B5AFA6FFAC}" type="presOf" srcId="{10431A2C-658F-A846-B1AF-D61393D2E7C9}" destId="{C9C146D3-9905-DB41-A71F-B3B8204ABEAD}" srcOrd="0" destOrd="0" presId="urn:microsoft.com/office/officeart/2005/8/layout/equation2"/>
    <dgm:cxn modelId="{1592304C-82FE-804C-A28A-AC6EB87FA3A7}" type="presOf" srcId="{2F2EDA26-350A-874D-A559-B3384E23A848}" destId="{9CCA9D1E-258F-6A4E-BE43-2DD77668DC5E}" srcOrd="0" destOrd="0" presId="urn:microsoft.com/office/officeart/2005/8/layout/equation2"/>
    <dgm:cxn modelId="{977F3F79-521B-1443-9998-9945527CF358}" type="presOf" srcId="{8F249C02-ABFD-0A4C-9A83-A9D739C4AD5C}" destId="{D13CEDA8-422A-6649-BFB1-1BB3D610AB5B}" srcOrd="0" destOrd="0" presId="urn:microsoft.com/office/officeart/2005/8/layout/equation2"/>
    <dgm:cxn modelId="{4FA68085-758C-CC4F-B395-6A9F4730DD7E}" srcId="{2F2EDA26-350A-874D-A559-B3384E23A848}" destId="{B47DED59-40A1-3249-B6BE-E0753A7438A9}" srcOrd="0" destOrd="0" parTransId="{A4CCBEC8-379C-624D-B9C7-4D5A73700F6D}" sibTransId="{20A43F3D-E39E-1541-8B2F-78CC35B548EB}"/>
    <dgm:cxn modelId="{8A4D548F-E50A-A34C-8A7F-1C2FD6AAA8A2}" type="presOf" srcId="{10431A2C-658F-A846-B1AF-D61393D2E7C9}" destId="{757F72C5-39B6-9342-A04F-71F68D48EEE8}" srcOrd="1" destOrd="0" presId="urn:microsoft.com/office/officeart/2005/8/layout/equation2"/>
    <dgm:cxn modelId="{A0E2A1C4-BBEB-D24A-8B30-E30B5696D6FE}" srcId="{2F2EDA26-350A-874D-A559-B3384E23A848}" destId="{8F249C02-ABFD-0A4C-9A83-A9D739C4AD5C}" srcOrd="2" destOrd="0" parTransId="{FC2F1271-BFF1-5047-A661-4173C4AE1F46}" sibTransId="{B6DBDCCD-CEB3-B248-952A-DAFADB5FFEB7}"/>
    <dgm:cxn modelId="{B46D75C9-6F9C-D745-A52F-F5C029B1262D}" type="presOf" srcId="{02F33C95-65C1-8444-8947-E991F05DECA3}" destId="{1955FB6A-F986-404F-8EF7-70DDF74DD676}" srcOrd="0" destOrd="0" presId="urn:microsoft.com/office/officeart/2005/8/layout/equation2"/>
    <dgm:cxn modelId="{3F5296EC-DEA0-4941-87CD-7B0EBA689D04}" type="presParOf" srcId="{9CCA9D1E-258F-6A4E-BE43-2DD77668DC5E}" destId="{8D122E07-2A51-CE4F-8D83-3CDF6D558AE0}" srcOrd="0" destOrd="0" presId="urn:microsoft.com/office/officeart/2005/8/layout/equation2"/>
    <dgm:cxn modelId="{19A28640-D521-4947-8A95-FA758B4AC03A}" type="presParOf" srcId="{8D122E07-2A51-CE4F-8D83-3CDF6D558AE0}" destId="{E0630ACB-5917-5B45-BFEC-078BAE2E991B}" srcOrd="0" destOrd="0" presId="urn:microsoft.com/office/officeart/2005/8/layout/equation2"/>
    <dgm:cxn modelId="{65DDCEF2-1129-634B-865F-7ACC1D361B57}" type="presParOf" srcId="{8D122E07-2A51-CE4F-8D83-3CDF6D558AE0}" destId="{9F9D0074-9D5C-E046-AE6E-9B0AC03F6EDA}" srcOrd="1" destOrd="0" presId="urn:microsoft.com/office/officeart/2005/8/layout/equation2"/>
    <dgm:cxn modelId="{58E0561A-4B65-2448-86FA-BC3099DD3E0B}" type="presParOf" srcId="{8D122E07-2A51-CE4F-8D83-3CDF6D558AE0}" destId="{B2145739-3A70-D848-9E7E-5B520267113A}" srcOrd="2" destOrd="0" presId="urn:microsoft.com/office/officeart/2005/8/layout/equation2"/>
    <dgm:cxn modelId="{55A7468F-AE89-4348-8176-1AB87F6CE6A9}" type="presParOf" srcId="{8D122E07-2A51-CE4F-8D83-3CDF6D558AE0}" destId="{807BFD33-0ED5-BD47-83D3-DC4F6285100B}" srcOrd="3" destOrd="0" presId="urn:microsoft.com/office/officeart/2005/8/layout/equation2"/>
    <dgm:cxn modelId="{57D57186-D56E-8A45-82FF-F85DDAE9809F}" type="presParOf" srcId="{8D122E07-2A51-CE4F-8D83-3CDF6D558AE0}" destId="{1955FB6A-F986-404F-8EF7-70DDF74DD676}" srcOrd="4" destOrd="0" presId="urn:microsoft.com/office/officeart/2005/8/layout/equation2"/>
    <dgm:cxn modelId="{DA95C990-FBA2-294C-9026-E40D6EC86C45}" type="presParOf" srcId="{9CCA9D1E-258F-6A4E-BE43-2DD77668DC5E}" destId="{C9C146D3-9905-DB41-A71F-B3B8204ABEAD}" srcOrd="1" destOrd="0" presId="urn:microsoft.com/office/officeart/2005/8/layout/equation2"/>
    <dgm:cxn modelId="{FF2A2911-C282-5942-BAC6-AABDF3ADCB40}" type="presParOf" srcId="{C9C146D3-9905-DB41-A71F-B3B8204ABEAD}" destId="{757F72C5-39B6-9342-A04F-71F68D48EEE8}" srcOrd="0" destOrd="0" presId="urn:microsoft.com/office/officeart/2005/8/layout/equation2"/>
    <dgm:cxn modelId="{F9F8D719-C4A1-B14B-A7F0-DCCB7C29CDBB}" type="presParOf" srcId="{9CCA9D1E-258F-6A4E-BE43-2DD77668DC5E}" destId="{D13CEDA8-422A-6649-BFB1-1BB3D610AB5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2EDA26-350A-874D-A559-B3384E23A848}" type="doc">
      <dgm:prSet loTypeId="urn:microsoft.com/office/officeart/2005/8/layout/equation2" loCatId="" qsTypeId="urn:microsoft.com/office/officeart/2005/8/quickstyle/simple1" qsCatId="simple" csTypeId="urn:microsoft.com/office/officeart/2005/8/colors/accent1_2" csCatId="accent1" phldr="1"/>
      <dgm:spPr/>
    </dgm:pt>
    <dgm:pt modelId="{B47DED59-40A1-3249-B6BE-E0753A7438A9}">
      <dgm:prSet phldrT="[Texto]"/>
      <dgm:spPr/>
      <dgm:t>
        <a:bodyPr/>
        <a:lstStyle/>
        <a:p>
          <a:r>
            <a:rPr lang="es-MX" dirty="0"/>
            <a:t>Encargado de medidas eléctricas</a:t>
          </a:r>
        </a:p>
      </dgm:t>
    </dgm:pt>
    <dgm:pt modelId="{A4CCBEC8-379C-624D-B9C7-4D5A73700F6D}" type="parTrans" cxnId="{4FA68085-758C-CC4F-B395-6A9F4730DD7E}">
      <dgm:prSet/>
      <dgm:spPr/>
      <dgm:t>
        <a:bodyPr/>
        <a:lstStyle/>
        <a:p>
          <a:endParaRPr lang="es-MX"/>
        </a:p>
      </dgm:t>
    </dgm:pt>
    <dgm:pt modelId="{20A43F3D-E39E-1541-8B2F-78CC35B548EB}" type="sibTrans" cxnId="{4FA68085-758C-CC4F-B395-6A9F4730DD7E}">
      <dgm:prSet/>
      <dgm:spPr/>
      <dgm:t>
        <a:bodyPr/>
        <a:lstStyle/>
        <a:p>
          <a:endParaRPr lang="es-MX"/>
        </a:p>
      </dgm:t>
    </dgm:pt>
    <dgm:pt modelId="{7CDAA684-0727-8D47-A614-AA676949A0F8}">
      <dgm:prSet phldrT="[Texto]"/>
      <dgm:spPr/>
      <dgm:t>
        <a:bodyPr/>
        <a:lstStyle/>
        <a:p>
          <a:r>
            <a:rPr lang="es-MX" dirty="0"/>
            <a:t>Habilidades de venta de servicios</a:t>
          </a:r>
        </a:p>
      </dgm:t>
    </dgm:pt>
    <dgm:pt modelId="{EB52EB62-F50B-3242-8B3A-425CA4A89D54}" type="parTrans" cxnId="{52DCBADC-495A-284F-B755-7A1DAF8E562D}">
      <dgm:prSet/>
      <dgm:spPr/>
      <dgm:t>
        <a:bodyPr/>
        <a:lstStyle/>
        <a:p>
          <a:endParaRPr lang="es-MX"/>
        </a:p>
      </dgm:t>
    </dgm:pt>
    <dgm:pt modelId="{414C095B-1526-7047-A1FA-58F9612CC4A3}" type="sibTrans" cxnId="{52DCBADC-495A-284F-B755-7A1DAF8E562D}">
      <dgm:prSet/>
      <dgm:spPr/>
      <dgm:t>
        <a:bodyPr/>
        <a:lstStyle/>
        <a:p>
          <a:endParaRPr lang="es-MX"/>
        </a:p>
      </dgm:t>
    </dgm:pt>
    <dgm:pt modelId="{8F249C02-ABFD-0A4C-9A83-A9D739C4AD5C}">
      <dgm:prSet phldrT="[Texto]"/>
      <dgm:spPr/>
      <dgm:t>
        <a:bodyPr/>
        <a:lstStyle/>
        <a:p>
          <a:r>
            <a:rPr lang="es-MX" dirty="0"/>
            <a:t>Perfil técnico-comercial</a:t>
          </a:r>
        </a:p>
      </dgm:t>
    </dgm:pt>
    <dgm:pt modelId="{FC2F1271-BFF1-5047-A661-4173C4AE1F46}" type="parTrans" cxnId="{A0E2A1C4-BBEB-D24A-8B30-E30B5696D6FE}">
      <dgm:prSet/>
      <dgm:spPr/>
      <dgm:t>
        <a:bodyPr/>
        <a:lstStyle/>
        <a:p>
          <a:endParaRPr lang="es-MX"/>
        </a:p>
      </dgm:t>
    </dgm:pt>
    <dgm:pt modelId="{B6DBDCCD-CEB3-B248-952A-DAFADB5FFEB7}" type="sibTrans" cxnId="{A0E2A1C4-BBEB-D24A-8B30-E30B5696D6FE}">
      <dgm:prSet/>
      <dgm:spPr/>
      <dgm:t>
        <a:bodyPr/>
        <a:lstStyle/>
        <a:p>
          <a:endParaRPr lang="es-MX"/>
        </a:p>
      </dgm:t>
    </dgm:pt>
    <dgm:pt modelId="{9CCA9D1E-258F-6A4E-BE43-2DD77668DC5E}" type="pres">
      <dgm:prSet presAssocID="{2F2EDA26-350A-874D-A559-B3384E23A848}" presName="Name0" presStyleCnt="0">
        <dgm:presLayoutVars>
          <dgm:dir/>
          <dgm:resizeHandles val="exact"/>
        </dgm:presLayoutVars>
      </dgm:prSet>
      <dgm:spPr/>
    </dgm:pt>
    <dgm:pt modelId="{8D122E07-2A51-CE4F-8D83-3CDF6D558AE0}" type="pres">
      <dgm:prSet presAssocID="{2F2EDA26-350A-874D-A559-B3384E23A848}" presName="vNodes" presStyleCnt="0"/>
      <dgm:spPr/>
    </dgm:pt>
    <dgm:pt modelId="{E0630ACB-5917-5B45-BFEC-078BAE2E991B}" type="pres">
      <dgm:prSet presAssocID="{B47DED59-40A1-3249-B6BE-E0753A7438A9}" presName="node" presStyleLbl="node1" presStyleIdx="0" presStyleCnt="3">
        <dgm:presLayoutVars>
          <dgm:bulletEnabled val="1"/>
        </dgm:presLayoutVars>
      </dgm:prSet>
      <dgm:spPr/>
    </dgm:pt>
    <dgm:pt modelId="{9F9D0074-9D5C-E046-AE6E-9B0AC03F6EDA}" type="pres">
      <dgm:prSet presAssocID="{20A43F3D-E39E-1541-8B2F-78CC35B548EB}" presName="spacerT" presStyleCnt="0"/>
      <dgm:spPr/>
    </dgm:pt>
    <dgm:pt modelId="{B2145739-3A70-D848-9E7E-5B520267113A}" type="pres">
      <dgm:prSet presAssocID="{20A43F3D-E39E-1541-8B2F-78CC35B548EB}" presName="sibTrans" presStyleLbl="sibTrans2D1" presStyleIdx="0" presStyleCnt="2"/>
      <dgm:spPr/>
    </dgm:pt>
    <dgm:pt modelId="{807BFD33-0ED5-BD47-83D3-DC4F6285100B}" type="pres">
      <dgm:prSet presAssocID="{20A43F3D-E39E-1541-8B2F-78CC35B548EB}" presName="spacerB" presStyleCnt="0"/>
      <dgm:spPr/>
    </dgm:pt>
    <dgm:pt modelId="{A86FA875-0B44-324B-B756-E43350B79761}" type="pres">
      <dgm:prSet presAssocID="{7CDAA684-0727-8D47-A614-AA676949A0F8}" presName="node" presStyleLbl="node1" presStyleIdx="1" presStyleCnt="3">
        <dgm:presLayoutVars>
          <dgm:bulletEnabled val="1"/>
        </dgm:presLayoutVars>
      </dgm:prSet>
      <dgm:spPr/>
    </dgm:pt>
    <dgm:pt modelId="{C9C146D3-9905-DB41-A71F-B3B8204ABEAD}" type="pres">
      <dgm:prSet presAssocID="{2F2EDA26-350A-874D-A559-B3384E23A848}" presName="sibTransLast" presStyleLbl="sibTrans2D1" presStyleIdx="1" presStyleCnt="2"/>
      <dgm:spPr/>
    </dgm:pt>
    <dgm:pt modelId="{757F72C5-39B6-9342-A04F-71F68D48EEE8}" type="pres">
      <dgm:prSet presAssocID="{2F2EDA26-350A-874D-A559-B3384E23A848}" presName="connectorText" presStyleLbl="sibTrans2D1" presStyleIdx="1" presStyleCnt="2"/>
      <dgm:spPr/>
    </dgm:pt>
    <dgm:pt modelId="{D13CEDA8-422A-6649-BFB1-1BB3D610AB5B}" type="pres">
      <dgm:prSet presAssocID="{2F2EDA26-350A-874D-A559-B3384E23A848}" presName="lastNode" presStyleLbl="node1" presStyleIdx="2" presStyleCnt="3">
        <dgm:presLayoutVars>
          <dgm:bulletEnabled val="1"/>
        </dgm:presLayoutVars>
      </dgm:prSet>
      <dgm:spPr/>
    </dgm:pt>
  </dgm:ptLst>
  <dgm:cxnLst>
    <dgm:cxn modelId="{ADA53C31-B337-1444-B25B-1B5AE2F50D28}" type="presOf" srcId="{20A43F3D-E39E-1541-8B2F-78CC35B548EB}" destId="{B2145739-3A70-D848-9E7E-5B520267113A}" srcOrd="0" destOrd="0" presId="urn:microsoft.com/office/officeart/2005/8/layout/equation2"/>
    <dgm:cxn modelId="{B8917B34-C2CD-1B46-961D-15873503E601}" type="presOf" srcId="{B47DED59-40A1-3249-B6BE-E0753A7438A9}" destId="{E0630ACB-5917-5B45-BFEC-078BAE2E991B}" srcOrd="0" destOrd="0" presId="urn:microsoft.com/office/officeart/2005/8/layout/equation2"/>
    <dgm:cxn modelId="{53B3B747-641F-1147-B4A7-985F5E0FD461}" type="presOf" srcId="{414C095B-1526-7047-A1FA-58F9612CC4A3}" destId="{C9C146D3-9905-DB41-A71F-B3B8204ABEAD}" srcOrd="0" destOrd="0" presId="urn:microsoft.com/office/officeart/2005/8/layout/equation2"/>
    <dgm:cxn modelId="{1592304C-82FE-804C-A28A-AC6EB87FA3A7}" type="presOf" srcId="{2F2EDA26-350A-874D-A559-B3384E23A848}" destId="{9CCA9D1E-258F-6A4E-BE43-2DD77668DC5E}" srcOrd="0" destOrd="0" presId="urn:microsoft.com/office/officeart/2005/8/layout/equation2"/>
    <dgm:cxn modelId="{977F3F79-521B-1443-9998-9945527CF358}" type="presOf" srcId="{8F249C02-ABFD-0A4C-9A83-A9D739C4AD5C}" destId="{D13CEDA8-422A-6649-BFB1-1BB3D610AB5B}" srcOrd="0" destOrd="0" presId="urn:microsoft.com/office/officeart/2005/8/layout/equation2"/>
    <dgm:cxn modelId="{4FA68085-758C-CC4F-B395-6A9F4730DD7E}" srcId="{2F2EDA26-350A-874D-A559-B3384E23A848}" destId="{B47DED59-40A1-3249-B6BE-E0753A7438A9}" srcOrd="0" destOrd="0" parTransId="{A4CCBEC8-379C-624D-B9C7-4D5A73700F6D}" sibTransId="{20A43F3D-E39E-1541-8B2F-78CC35B548EB}"/>
    <dgm:cxn modelId="{A0E2A1C4-BBEB-D24A-8B30-E30B5696D6FE}" srcId="{2F2EDA26-350A-874D-A559-B3384E23A848}" destId="{8F249C02-ABFD-0A4C-9A83-A9D739C4AD5C}" srcOrd="2" destOrd="0" parTransId="{FC2F1271-BFF1-5047-A661-4173C4AE1F46}" sibTransId="{B6DBDCCD-CEB3-B248-952A-DAFADB5FFEB7}"/>
    <dgm:cxn modelId="{344496D0-A163-E94B-9079-C1DBD86205FC}" type="presOf" srcId="{7CDAA684-0727-8D47-A614-AA676949A0F8}" destId="{A86FA875-0B44-324B-B756-E43350B79761}" srcOrd="0" destOrd="0" presId="urn:microsoft.com/office/officeart/2005/8/layout/equation2"/>
    <dgm:cxn modelId="{52DCBADC-495A-284F-B755-7A1DAF8E562D}" srcId="{2F2EDA26-350A-874D-A559-B3384E23A848}" destId="{7CDAA684-0727-8D47-A614-AA676949A0F8}" srcOrd="1" destOrd="0" parTransId="{EB52EB62-F50B-3242-8B3A-425CA4A89D54}" sibTransId="{414C095B-1526-7047-A1FA-58F9612CC4A3}"/>
    <dgm:cxn modelId="{A21E4CF0-5C8C-2144-B9DD-7CBADE6CE913}" type="presOf" srcId="{414C095B-1526-7047-A1FA-58F9612CC4A3}" destId="{757F72C5-39B6-9342-A04F-71F68D48EEE8}" srcOrd="1" destOrd="0" presId="urn:microsoft.com/office/officeart/2005/8/layout/equation2"/>
    <dgm:cxn modelId="{3F5296EC-DEA0-4941-87CD-7B0EBA689D04}" type="presParOf" srcId="{9CCA9D1E-258F-6A4E-BE43-2DD77668DC5E}" destId="{8D122E07-2A51-CE4F-8D83-3CDF6D558AE0}" srcOrd="0" destOrd="0" presId="urn:microsoft.com/office/officeart/2005/8/layout/equation2"/>
    <dgm:cxn modelId="{19A28640-D521-4947-8A95-FA758B4AC03A}" type="presParOf" srcId="{8D122E07-2A51-CE4F-8D83-3CDF6D558AE0}" destId="{E0630ACB-5917-5B45-BFEC-078BAE2E991B}" srcOrd="0" destOrd="0" presId="urn:microsoft.com/office/officeart/2005/8/layout/equation2"/>
    <dgm:cxn modelId="{65DDCEF2-1129-634B-865F-7ACC1D361B57}" type="presParOf" srcId="{8D122E07-2A51-CE4F-8D83-3CDF6D558AE0}" destId="{9F9D0074-9D5C-E046-AE6E-9B0AC03F6EDA}" srcOrd="1" destOrd="0" presId="urn:microsoft.com/office/officeart/2005/8/layout/equation2"/>
    <dgm:cxn modelId="{58E0561A-4B65-2448-86FA-BC3099DD3E0B}" type="presParOf" srcId="{8D122E07-2A51-CE4F-8D83-3CDF6D558AE0}" destId="{B2145739-3A70-D848-9E7E-5B520267113A}" srcOrd="2" destOrd="0" presId="urn:microsoft.com/office/officeart/2005/8/layout/equation2"/>
    <dgm:cxn modelId="{55A7468F-AE89-4348-8176-1AB87F6CE6A9}" type="presParOf" srcId="{8D122E07-2A51-CE4F-8D83-3CDF6D558AE0}" destId="{807BFD33-0ED5-BD47-83D3-DC4F6285100B}" srcOrd="3" destOrd="0" presId="urn:microsoft.com/office/officeart/2005/8/layout/equation2"/>
    <dgm:cxn modelId="{5C8D7518-EEF4-5443-92CE-026F701FF5FF}" type="presParOf" srcId="{8D122E07-2A51-CE4F-8D83-3CDF6D558AE0}" destId="{A86FA875-0B44-324B-B756-E43350B79761}" srcOrd="4" destOrd="0" presId="urn:microsoft.com/office/officeart/2005/8/layout/equation2"/>
    <dgm:cxn modelId="{DA95C990-FBA2-294C-9026-E40D6EC86C45}" type="presParOf" srcId="{9CCA9D1E-258F-6A4E-BE43-2DD77668DC5E}" destId="{C9C146D3-9905-DB41-A71F-B3B8204ABEAD}" srcOrd="1" destOrd="0" presId="urn:microsoft.com/office/officeart/2005/8/layout/equation2"/>
    <dgm:cxn modelId="{FF2A2911-C282-5942-BAC6-AABDF3ADCB40}" type="presParOf" srcId="{C9C146D3-9905-DB41-A71F-B3B8204ABEAD}" destId="{757F72C5-39B6-9342-A04F-71F68D48EEE8}" srcOrd="0" destOrd="0" presId="urn:microsoft.com/office/officeart/2005/8/layout/equation2"/>
    <dgm:cxn modelId="{F9F8D719-C4A1-B14B-A7F0-DCCB7C29CDBB}" type="presParOf" srcId="{9CCA9D1E-258F-6A4E-BE43-2DD77668DC5E}" destId="{D13CEDA8-422A-6649-BFB1-1BB3D610AB5B}"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9EB3-9652-4871-B97E-CBA83F91C958}">
      <dsp:nvSpPr>
        <dsp:cNvPr id="0" name=""/>
        <dsp:cNvSpPr/>
      </dsp:nvSpPr>
      <dsp:spPr>
        <a:xfrm>
          <a:off x="0" y="737"/>
          <a:ext cx="3030132" cy="451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a:latin typeface="Calibri" panose="020F0502020204030204" pitchFamily="34" charset="0"/>
              <a:cs typeface="Calibri" panose="020F0502020204030204" pitchFamily="34" charset="0"/>
            </a:rPr>
            <a:t>Asociación gremial: 2 entrevistas</a:t>
          </a:r>
        </a:p>
      </dsp:txBody>
      <dsp:txXfrm>
        <a:off x="22053" y="22790"/>
        <a:ext cx="2986026" cy="407645"/>
      </dsp:txXfrm>
    </dsp:sp>
    <dsp:sp modelId="{7CF4CFE9-C329-45A0-8687-86215CE16859}">
      <dsp:nvSpPr>
        <dsp:cNvPr id="0" name=""/>
        <dsp:cNvSpPr/>
      </dsp:nvSpPr>
      <dsp:spPr>
        <a:xfrm>
          <a:off x="0" y="464286"/>
          <a:ext cx="3030132" cy="451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dirty="0">
              <a:latin typeface="Calibri" panose="020F0502020204030204" pitchFamily="34" charset="0"/>
              <a:cs typeface="Calibri" panose="020F0502020204030204" pitchFamily="34" charset="0"/>
            </a:rPr>
            <a:t>Empresas de Transmisión y Distribución: 7 entrevistas</a:t>
          </a:r>
        </a:p>
      </dsp:txBody>
      <dsp:txXfrm>
        <a:off x="22053" y="486339"/>
        <a:ext cx="2986026" cy="407645"/>
      </dsp:txXfrm>
    </dsp:sp>
    <dsp:sp modelId="{280A8794-7E31-433A-A0BE-88E96BA02F1E}">
      <dsp:nvSpPr>
        <dsp:cNvPr id="0" name=""/>
        <dsp:cNvSpPr/>
      </dsp:nvSpPr>
      <dsp:spPr>
        <a:xfrm>
          <a:off x="0" y="927836"/>
          <a:ext cx="3030132" cy="451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a:latin typeface="Calibri" panose="020F0502020204030204" pitchFamily="34" charset="0"/>
              <a:cs typeface="Calibri" panose="020F0502020204030204" pitchFamily="34" charset="0"/>
            </a:rPr>
            <a:t>Empresas contratistas: 2 entrevistas</a:t>
          </a:r>
        </a:p>
      </dsp:txBody>
      <dsp:txXfrm>
        <a:off x="22053" y="949889"/>
        <a:ext cx="2986026" cy="407645"/>
      </dsp:txXfrm>
    </dsp:sp>
    <dsp:sp modelId="{6EB2C1F6-2CFA-4B16-A5F7-D60041605F8C}">
      <dsp:nvSpPr>
        <dsp:cNvPr id="0" name=""/>
        <dsp:cNvSpPr/>
      </dsp:nvSpPr>
      <dsp:spPr>
        <a:xfrm>
          <a:off x="0" y="1391385"/>
          <a:ext cx="3030132" cy="451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a:latin typeface="Calibri" panose="020F0502020204030204" pitchFamily="34" charset="0"/>
              <a:cs typeface="Calibri" panose="020F0502020204030204" pitchFamily="34" charset="0"/>
            </a:rPr>
            <a:t>Instituciones de formación: 3 entrevistas</a:t>
          </a:r>
        </a:p>
      </dsp:txBody>
      <dsp:txXfrm>
        <a:off x="22053" y="1413438"/>
        <a:ext cx="2986026" cy="407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19390-5F02-42C4-9D36-8B9BCAD7EF46}">
      <dsp:nvSpPr>
        <dsp:cNvPr id="0" name=""/>
        <dsp:cNvSpPr/>
      </dsp:nvSpPr>
      <dsp:spPr>
        <a:xfrm rot="5400000">
          <a:off x="205847" y="1805153"/>
          <a:ext cx="776686" cy="884230"/>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375C51-80DB-4449-BB03-0435A9F15326}">
      <dsp:nvSpPr>
        <dsp:cNvPr id="0" name=""/>
        <dsp:cNvSpPr/>
      </dsp:nvSpPr>
      <dsp:spPr>
        <a:xfrm>
          <a:off x="72" y="944181"/>
          <a:ext cx="1307482" cy="915195"/>
        </a:xfrm>
        <a:prstGeom prst="roundRect">
          <a:avLst>
            <a:gd name="adj" fmla="val 1667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L" sz="1600" kern="1200" dirty="0">
              <a:latin typeface="Calibri"/>
              <a:cs typeface="Calibri"/>
            </a:rPr>
            <a:t>59 empresas </a:t>
          </a:r>
        </a:p>
      </dsp:txBody>
      <dsp:txXfrm>
        <a:off x="44756" y="988865"/>
        <a:ext cx="1218114" cy="825827"/>
      </dsp:txXfrm>
    </dsp:sp>
    <dsp:sp modelId="{A9E5DC59-957E-4C4E-9F26-D80D50C9031B}">
      <dsp:nvSpPr>
        <dsp:cNvPr id="0" name=""/>
        <dsp:cNvSpPr/>
      </dsp:nvSpPr>
      <dsp:spPr>
        <a:xfrm>
          <a:off x="1400247" y="979331"/>
          <a:ext cx="2543161" cy="73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s-CL" sz="1200" kern="1200" dirty="0">
              <a:latin typeface="Calibri"/>
              <a:cs typeface="Calibri"/>
            </a:rPr>
            <a:t>Marco: Coordinador Eléctrico Nacional (56 empresas del sector </a:t>
          </a:r>
          <a:br>
            <a:rPr lang="es-CL" sz="1200" kern="1200" dirty="0">
              <a:latin typeface="Calibri"/>
              <a:cs typeface="Calibri"/>
            </a:rPr>
          </a:br>
          <a:r>
            <a:rPr lang="es-CL" sz="1200" kern="1200" dirty="0">
              <a:latin typeface="Calibri"/>
              <a:cs typeface="Calibri"/>
            </a:rPr>
            <a:t>y 3 empresas contratistas)</a:t>
          </a:r>
        </a:p>
      </dsp:txBody>
      <dsp:txXfrm>
        <a:off x="1400247" y="979331"/>
        <a:ext cx="2543161" cy="739701"/>
      </dsp:txXfrm>
    </dsp:sp>
    <dsp:sp modelId="{92F3B0D1-D1B3-40F1-81D3-51FF4916213B}">
      <dsp:nvSpPr>
        <dsp:cNvPr id="0" name=""/>
        <dsp:cNvSpPr/>
      </dsp:nvSpPr>
      <dsp:spPr>
        <a:xfrm rot="5400000">
          <a:off x="1672022" y="2833220"/>
          <a:ext cx="776686" cy="884230"/>
        </a:xfrm>
        <a:prstGeom prst="bentUpArrow">
          <a:avLst>
            <a:gd name="adj1" fmla="val 32840"/>
            <a:gd name="adj2" fmla="val 25000"/>
            <a:gd name="adj3" fmla="val 35780"/>
          </a:avLst>
        </a:prstGeom>
        <a:solidFill>
          <a:schemeClr val="accent2">
            <a:tint val="50000"/>
            <a:hueOff val="-3809"/>
            <a:satOff val="-2729"/>
            <a:lumOff val="11191"/>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01708E2-4FE4-4DDF-914F-1DFD4F847EA0}">
      <dsp:nvSpPr>
        <dsp:cNvPr id="0" name=""/>
        <dsp:cNvSpPr/>
      </dsp:nvSpPr>
      <dsp:spPr>
        <a:xfrm>
          <a:off x="1466248" y="1972247"/>
          <a:ext cx="1307482" cy="915195"/>
        </a:xfrm>
        <a:prstGeom prst="roundRect">
          <a:avLst>
            <a:gd name="adj" fmla="val 16670"/>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latin typeface="Calibri"/>
              <a:cs typeface="Calibri"/>
            </a:rPr>
            <a:t>27 empresas</a:t>
          </a:r>
        </a:p>
      </dsp:txBody>
      <dsp:txXfrm>
        <a:off x="1510932" y="2016931"/>
        <a:ext cx="1218114" cy="825827"/>
      </dsp:txXfrm>
    </dsp:sp>
    <dsp:sp modelId="{DD625B47-B7E4-4565-A932-1F216309E872}">
      <dsp:nvSpPr>
        <dsp:cNvPr id="0" name=""/>
        <dsp:cNvSpPr/>
      </dsp:nvSpPr>
      <dsp:spPr>
        <a:xfrm>
          <a:off x="2851726" y="2044797"/>
          <a:ext cx="2208801" cy="73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s-CL" sz="1200" kern="1200" dirty="0">
              <a:latin typeface="Calibri"/>
              <a:cs typeface="Calibri"/>
            </a:rPr>
            <a:t>Total empresas con encuesta completa</a:t>
          </a:r>
          <a:br>
            <a:rPr lang="en-US" sz="1200" kern="1200" dirty="0"/>
          </a:br>
          <a:r>
            <a:rPr lang="es-CL" sz="1200" kern="1200" dirty="0">
              <a:latin typeface="Calibri"/>
              <a:cs typeface="Calibri"/>
            </a:rPr>
            <a:t>(25 empresas del sector </a:t>
          </a:r>
          <a:br>
            <a:rPr lang="es-CL" sz="1200" kern="1200" dirty="0">
              <a:latin typeface="Calibri"/>
              <a:cs typeface="Calibri"/>
            </a:rPr>
          </a:br>
          <a:r>
            <a:rPr lang="es-CL" sz="1200" kern="1200" dirty="0">
              <a:latin typeface="Calibri"/>
              <a:cs typeface="Calibri"/>
            </a:rPr>
            <a:t>y 2 contratistas)</a:t>
          </a:r>
        </a:p>
      </dsp:txBody>
      <dsp:txXfrm>
        <a:off x="2851726" y="2044797"/>
        <a:ext cx="2208801" cy="739701"/>
      </dsp:txXfrm>
    </dsp:sp>
    <dsp:sp modelId="{4A0ABF1E-6EAD-4C16-A438-E85F002C22DB}">
      <dsp:nvSpPr>
        <dsp:cNvPr id="0" name=""/>
        <dsp:cNvSpPr/>
      </dsp:nvSpPr>
      <dsp:spPr>
        <a:xfrm>
          <a:off x="2601434" y="3000314"/>
          <a:ext cx="1307482" cy="915195"/>
        </a:xfrm>
        <a:prstGeom prst="roundRect">
          <a:avLst>
            <a:gd name="adj" fmla="val 1667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latin typeface="Calibri"/>
              <a:cs typeface="Calibri"/>
            </a:rPr>
            <a:t>5.049 trabajadores</a:t>
          </a:r>
        </a:p>
      </dsp:txBody>
      <dsp:txXfrm>
        <a:off x="2646118" y="3044998"/>
        <a:ext cx="1218114" cy="825827"/>
      </dsp:txXfrm>
    </dsp:sp>
    <dsp:sp modelId="{E0C8FFC3-7D9E-4101-B3E7-E949D1A91A5D}">
      <dsp:nvSpPr>
        <dsp:cNvPr id="0" name=""/>
        <dsp:cNvSpPr/>
      </dsp:nvSpPr>
      <dsp:spPr>
        <a:xfrm>
          <a:off x="3933828" y="3087599"/>
          <a:ext cx="1563238" cy="73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s-CL" sz="1200" kern="1200">
              <a:latin typeface="Calibri"/>
              <a:cs typeface="Calibri"/>
            </a:rPr>
            <a:t>Total de trabajadores contratados directamente</a:t>
          </a:r>
          <a:endParaRPr lang="es-CL" sz="1200" kern="1200" dirty="0">
            <a:latin typeface="Calibri"/>
            <a:cs typeface="Calibri"/>
          </a:endParaRPr>
        </a:p>
      </dsp:txBody>
      <dsp:txXfrm>
        <a:off x="3933828" y="3087599"/>
        <a:ext cx="1563238" cy="739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ACB-5917-5B45-BFEC-078BAE2E991B}">
      <dsp:nvSpPr>
        <dsp:cNvPr id="0" name=""/>
        <dsp:cNvSpPr/>
      </dsp:nvSpPr>
      <dsp:spPr>
        <a:xfrm>
          <a:off x="891796" y="131"/>
          <a:ext cx="1196825" cy="11968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Maestro liniero</a:t>
          </a:r>
        </a:p>
      </dsp:txBody>
      <dsp:txXfrm>
        <a:off x="1067067" y="175402"/>
        <a:ext cx="846283" cy="846283"/>
      </dsp:txXfrm>
    </dsp:sp>
    <dsp:sp modelId="{B2145739-3A70-D848-9E7E-5B520267113A}">
      <dsp:nvSpPr>
        <dsp:cNvPr id="0" name=""/>
        <dsp:cNvSpPr/>
      </dsp:nvSpPr>
      <dsp:spPr>
        <a:xfrm>
          <a:off x="1252391" y="1263545"/>
          <a:ext cx="475633" cy="47563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1315436" y="1445427"/>
        <a:ext cx="349543" cy="111869"/>
      </dsp:txXfrm>
    </dsp:sp>
    <dsp:sp modelId="{1955FB6A-F986-404F-8EF7-70DDF74DD676}">
      <dsp:nvSpPr>
        <dsp:cNvPr id="0" name=""/>
        <dsp:cNvSpPr/>
      </dsp:nvSpPr>
      <dsp:spPr>
        <a:xfrm>
          <a:off x="891796" y="1805767"/>
          <a:ext cx="1196825" cy="11968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Habilidades de manejo de software para control de corte y reposición</a:t>
          </a:r>
        </a:p>
      </dsp:txBody>
      <dsp:txXfrm>
        <a:off x="1067067" y="1981038"/>
        <a:ext cx="846283" cy="846283"/>
      </dsp:txXfrm>
    </dsp:sp>
    <dsp:sp modelId="{C9C146D3-9905-DB41-A71F-B3B8204ABEAD}">
      <dsp:nvSpPr>
        <dsp:cNvPr id="0" name=""/>
        <dsp:cNvSpPr/>
      </dsp:nvSpPr>
      <dsp:spPr>
        <a:xfrm>
          <a:off x="2211630" y="1348831"/>
          <a:ext cx="260778" cy="305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p>
      </dsp:txBody>
      <dsp:txXfrm>
        <a:off x="2211630" y="1409843"/>
        <a:ext cx="182545" cy="183037"/>
      </dsp:txXfrm>
    </dsp:sp>
    <dsp:sp modelId="{D13CEDA8-422A-6649-BFB1-1BB3D610AB5B}">
      <dsp:nvSpPr>
        <dsp:cNvPr id="0" name=""/>
        <dsp:cNvSpPr/>
      </dsp:nvSpPr>
      <dsp:spPr>
        <a:xfrm>
          <a:off x="2580656" y="681304"/>
          <a:ext cx="1640115" cy="1640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MX" sz="2800" kern="1200" dirty="0"/>
            <a:t>Liniero de elite</a:t>
          </a:r>
        </a:p>
      </dsp:txBody>
      <dsp:txXfrm>
        <a:off x="2820845" y="921493"/>
        <a:ext cx="1159737" cy="1159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ACB-5917-5B45-BFEC-078BAE2E991B}">
      <dsp:nvSpPr>
        <dsp:cNvPr id="0" name=""/>
        <dsp:cNvSpPr/>
      </dsp:nvSpPr>
      <dsp:spPr>
        <a:xfrm>
          <a:off x="15205" y="2736"/>
          <a:ext cx="1227335" cy="1227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Encargado de medidas eléctricas</a:t>
          </a:r>
        </a:p>
      </dsp:txBody>
      <dsp:txXfrm>
        <a:off x="194944" y="182475"/>
        <a:ext cx="867857" cy="867857"/>
      </dsp:txXfrm>
    </dsp:sp>
    <dsp:sp modelId="{B2145739-3A70-D848-9E7E-5B520267113A}">
      <dsp:nvSpPr>
        <dsp:cNvPr id="0" name=""/>
        <dsp:cNvSpPr/>
      </dsp:nvSpPr>
      <dsp:spPr>
        <a:xfrm>
          <a:off x="272946" y="1329730"/>
          <a:ext cx="711854" cy="71185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67302" y="1601943"/>
        <a:ext cx="523142" cy="167428"/>
      </dsp:txXfrm>
    </dsp:sp>
    <dsp:sp modelId="{A86FA875-0B44-324B-B756-E43350B79761}">
      <dsp:nvSpPr>
        <dsp:cNvPr id="0" name=""/>
        <dsp:cNvSpPr/>
      </dsp:nvSpPr>
      <dsp:spPr>
        <a:xfrm>
          <a:off x="15205" y="2141244"/>
          <a:ext cx="1227335" cy="1227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Habilidades de venta de servicios</a:t>
          </a:r>
        </a:p>
      </dsp:txBody>
      <dsp:txXfrm>
        <a:off x="194944" y="2320983"/>
        <a:ext cx="867857" cy="867857"/>
      </dsp:txXfrm>
    </dsp:sp>
    <dsp:sp modelId="{C9C146D3-9905-DB41-A71F-B3B8204ABEAD}">
      <dsp:nvSpPr>
        <dsp:cNvPr id="0" name=""/>
        <dsp:cNvSpPr/>
      </dsp:nvSpPr>
      <dsp:spPr>
        <a:xfrm>
          <a:off x="1426641" y="1457373"/>
          <a:ext cx="390292" cy="456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426641" y="1548687"/>
        <a:ext cx="273204" cy="273940"/>
      </dsp:txXfrm>
    </dsp:sp>
    <dsp:sp modelId="{D13CEDA8-422A-6649-BFB1-1BB3D610AB5B}">
      <dsp:nvSpPr>
        <dsp:cNvPr id="0" name=""/>
        <dsp:cNvSpPr/>
      </dsp:nvSpPr>
      <dsp:spPr>
        <a:xfrm>
          <a:off x="1978941" y="458322"/>
          <a:ext cx="2454670" cy="2454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Perfil técnico-comercial</a:t>
          </a:r>
        </a:p>
      </dsp:txBody>
      <dsp:txXfrm>
        <a:off x="2338419" y="817800"/>
        <a:ext cx="1735714" cy="1735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0.42491</cdr:x>
      <cdr:y>0.32401</cdr:y>
    </cdr:from>
    <cdr:to>
      <cdr:x>0.5172</cdr:x>
      <cdr:y>0.38761</cdr:y>
    </cdr:to>
    <cdr:sp macro="" textlink="">
      <cdr:nvSpPr>
        <cdr:cNvPr id="3" name="CuadroTexto 1">
          <a:extLst xmlns:a="http://schemas.openxmlformats.org/drawingml/2006/main">
            <a:ext uri="{FF2B5EF4-FFF2-40B4-BE49-F238E27FC236}">
              <a16:creationId xmlns:a16="http://schemas.microsoft.com/office/drawing/2014/main" id="{395B7B79-338D-40AD-8C0C-941982AB2D2A}"/>
            </a:ext>
          </a:extLst>
        </cdr:cNvPr>
        <cdr:cNvSpPr txBox="1"/>
      </cdr:nvSpPr>
      <cdr:spPr>
        <a:xfrm xmlns:a="http://schemas.openxmlformats.org/drawingml/2006/main">
          <a:off x="2652223" y="1293710"/>
          <a:ext cx="576064"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050" dirty="0">
              <a:solidFill>
                <a:schemeClr val="bg1"/>
              </a:solidFill>
            </a:rPr>
            <a:t>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38696-9410-4D69-A72D-CFB9C71EC818}" type="datetimeFigureOut">
              <a:rPr lang="es-CL" smtClean="0"/>
              <a:t>20-05-2021</a:t>
            </a:fld>
            <a:endParaRPr lang="es-CL"/>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DA39E-34F5-4EB3-B95C-93A3B5D86B2E}" type="slidenum">
              <a:rPr lang="es-CL" smtClean="0"/>
              <a:t>‹Nº›</a:t>
            </a:fld>
            <a:endParaRPr lang="es-CL"/>
          </a:p>
        </p:txBody>
      </p:sp>
    </p:spTree>
    <p:extLst>
      <p:ext uri="{BB962C8B-B14F-4D97-AF65-F5344CB8AC3E}">
        <p14:creationId xmlns:p14="http://schemas.microsoft.com/office/powerpoint/2010/main" val="243698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a:t>
            </a:fld>
            <a:endParaRPr lang="es-CL"/>
          </a:p>
        </p:txBody>
      </p:sp>
    </p:spTree>
    <p:extLst>
      <p:ext uri="{BB962C8B-B14F-4D97-AF65-F5344CB8AC3E}">
        <p14:creationId xmlns:p14="http://schemas.microsoft.com/office/powerpoint/2010/main" val="65085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10</a:t>
            </a:fld>
            <a:endParaRPr lang="es-CL"/>
          </a:p>
        </p:txBody>
      </p:sp>
    </p:spTree>
    <p:extLst>
      <p:ext uri="{BB962C8B-B14F-4D97-AF65-F5344CB8AC3E}">
        <p14:creationId xmlns:p14="http://schemas.microsoft.com/office/powerpoint/2010/main" val="87208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11</a:t>
            </a:fld>
            <a:endParaRPr lang="es-CL"/>
          </a:p>
        </p:txBody>
      </p:sp>
    </p:spTree>
    <p:extLst>
      <p:ext uri="{BB962C8B-B14F-4D97-AF65-F5344CB8AC3E}">
        <p14:creationId xmlns:p14="http://schemas.microsoft.com/office/powerpoint/2010/main" val="395438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12</a:t>
            </a:fld>
            <a:endParaRPr lang="es-CL"/>
          </a:p>
        </p:txBody>
      </p:sp>
    </p:spTree>
    <p:extLst>
      <p:ext uri="{BB962C8B-B14F-4D97-AF65-F5344CB8AC3E}">
        <p14:creationId xmlns:p14="http://schemas.microsoft.com/office/powerpoint/2010/main" val="362168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14</a:t>
            </a:fld>
            <a:endParaRPr lang="es-CL"/>
          </a:p>
        </p:txBody>
      </p:sp>
    </p:spTree>
    <p:extLst>
      <p:ext uri="{BB962C8B-B14F-4D97-AF65-F5344CB8AC3E}">
        <p14:creationId xmlns:p14="http://schemas.microsoft.com/office/powerpoint/2010/main" val="293008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15</a:t>
            </a:fld>
            <a:endParaRPr lang="es-CL"/>
          </a:p>
        </p:txBody>
      </p:sp>
    </p:spTree>
    <p:extLst>
      <p:ext uri="{BB962C8B-B14F-4D97-AF65-F5344CB8AC3E}">
        <p14:creationId xmlns:p14="http://schemas.microsoft.com/office/powerpoint/2010/main" val="22328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16</a:t>
            </a:fld>
            <a:endParaRPr lang="es-CL"/>
          </a:p>
        </p:txBody>
      </p:sp>
    </p:spTree>
    <p:extLst>
      <p:ext uri="{BB962C8B-B14F-4D97-AF65-F5344CB8AC3E}">
        <p14:creationId xmlns:p14="http://schemas.microsoft.com/office/powerpoint/2010/main" val="42625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17</a:t>
            </a:fld>
            <a:endParaRPr lang="es-CL"/>
          </a:p>
        </p:txBody>
      </p:sp>
    </p:spTree>
    <p:extLst>
      <p:ext uri="{BB962C8B-B14F-4D97-AF65-F5344CB8AC3E}">
        <p14:creationId xmlns:p14="http://schemas.microsoft.com/office/powerpoint/2010/main" val="224100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18</a:t>
            </a:fld>
            <a:endParaRPr lang="es-CL"/>
          </a:p>
        </p:txBody>
      </p:sp>
    </p:spTree>
    <p:extLst>
      <p:ext uri="{BB962C8B-B14F-4D97-AF65-F5344CB8AC3E}">
        <p14:creationId xmlns:p14="http://schemas.microsoft.com/office/powerpoint/2010/main" val="72083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19</a:t>
            </a:fld>
            <a:endParaRPr lang="es-CL"/>
          </a:p>
        </p:txBody>
      </p:sp>
    </p:spTree>
    <p:extLst>
      <p:ext uri="{BB962C8B-B14F-4D97-AF65-F5344CB8AC3E}">
        <p14:creationId xmlns:p14="http://schemas.microsoft.com/office/powerpoint/2010/main" val="248478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21</a:t>
            </a:fld>
            <a:endParaRPr lang="es-CL"/>
          </a:p>
        </p:txBody>
      </p:sp>
    </p:spTree>
    <p:extLst>
      <p:ext uri="{BB962C8B-B14F-4D97-AF65-F5344CB8AC3E}">
        <p14:creationId xmlns:p14="http://schemas.microsoft.com/office/powerpoint/2010/main" val="423978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2</a:t>
            </a:fld>
            <a:endParaRPr lang="es-CL"/>
          </a:p>
        </p:txBody>
      </p:sp>
    </p:spTree>
    <p:extLst>
      <p:ext uri="{BB962C8B-B14F-4D97-AF65-F5344CB8AC3E}">
        <p14:creationId xmlns:p14="http://schemas.microsoft.com/office/powerpoint/2010/main" val="178797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22</a:t>
            </a:fld>
            <a:endParaRPr lang="es-CL"/>
          </a:p>
        </p:txBody>
      </p:sp>
    </p:spTree>
    <p:extLst>
      <p:ext uri="{BB962C8B-B14F-4D97-AF65-F5344CB8AC3E}">
        <p14:creationId xmlns:p14="http://schemas.microsoft.com/office/powerpoint/2010/main" val="213050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3</a:t>
            </a:fld>
            <a:endParaRPr lang="es-CL"/>
          </a:p>
        </p:txBody>
      </p:sp>
    </p:spTree>
    <p:extLst>
      <p:ext uri="{BB962C8B-B14F-4D97-AF65-F5344CB8AC3E}">
        <p14:creationId xmlns:p14="http://schemas.microsoft.com/office/powerpoint/2010/main" val="314822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4</a:t>
            </a:fld>
            <a:endParaRPr lang="es-CL"/>
          </a:p>
        </p:txBody>
      </p:sp>
    </p:spTree>
    <p:extLst>
      <p:ext uri="{BB962C8B-B14F-4D97-AF65-F5344CB8AC3E}">
        <p14:creationId xmlns:p14="http://schemas.microsoft.com/office/powerpoint/2010/main" val="70326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5</a:t>
            </a:fld>
            <a:endParaRPr lang="es-CL"/>
          </a:p>
        </p:txBody>
      </p:sp>
    </p:spTree>
    <p:extLst>
      <p:ext uri="{BB962C8B-B14F-4D97-AF65-F5344CB8AC3E}">
        <p14:creationId xmlns:p14="http://schemas.microsoft.com/office/powerpoint/2010/main" val="128366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6</a:t>
            </a:fld>
            <a:endParaRPr lang="es-CL"/>
          </a:p>
        </p:txBody>
      </p:sp>
    </p:spTree>
    <p:extLst>
      <p:ext uri="{BB962C8B-B14F-4D97-AF65-F5344CB8AC3E}">
        <p14:creationId xmlns:p14="http://schemas.microsoft.com/office/powerpoint/2010/main" val="315994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7</a:t>
            </a:fld>
            <a:endParaRPr lang="es-CL"/>
          </a:p>
        </p:txBody>
      </p:sp>
    </p:spTree>
    <p:extLst>
      <p:ext uri="{BB962C8B-B14F-4D97-AF65-F5344CB8AC3E}">
        <p14:creationId xmlns:p14="http://schemas.microsoft.com/office/powerpoint/2010/main" val="364345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8</a:t>
            </a:fld>
            <a:endParaRPr lang="es-CL"/>
          </a:p>
        </p:txBody>
      </p:sp>
    </p:spTree>
    <p:extLst>
      <p:ext uri="{BB962C8B-B14F-4D97-AF65-F5344CB8AC3E}">
        <p14:creationId xmlns:p14="http://schemas.microsoft.com/office/powerpoint/2010/main" val="107527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9</a:t>
            </a:fld>
            <a:endParaRPr lang="es-CL"/>
          </a:p>
        </p:txBody>
      </p:sp>
    </p:spTree>
    <p:extLst>
      <p:ext uri="{BB962C8B-B14F-4D97-AF65-F5344CB8AC3E}">
        <p14:creationId xmlns:p14="http://schemas.microsoft.com/office/powerpoint/2010/main" val="127865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30"/>
            <a:ext cx="10361851"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140691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74023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43"/>
            <a:ext cx="2742843"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522" y="274643"/>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141577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237943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60" y="4406905"/>
            <a:ext cx="10361851"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2960"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66053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522" y="1600205"/>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6793" y="1600205"/>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63733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245061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313738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280888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113" y="273055"/>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301076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D9E426E-79C9-4C88-8BB1-4DEC571E331D}" type="datetimeFigureOut">
              <a:rPr lang="es-CL" smtClean="0"/>
              <a:t>20-05-2021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152180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521" y="1600205"/>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521" y="6356355"/>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E426E-79C9-4C88-8BB1-4DEC571E331D}" type="datetimeFigureOut">
              <a:rPr lang="es-CL" smtClean="0"/>
              <a:t>20-05-2021</a:t>
            </a:fld>
            <a:endParaRPr lang="es-CL"/>
          </a:p>
        </p:txBody>
      </p:sp>
      <p:sp>
        <p:nvSpPr>
          <p:cNvPr id="5" name="4 Marcador de pie de página"/>
          <p:cNvSpPr>
            <a:spLocks noGrp="1"/>
          </p:cNvSpPr>
          <p:nvPr>
            <p:ph type="ftr" sz="quarter" idx="3"/>
          </p:nvPr>
        </p:nvSpPr>
        <p:spPr>
          <a:xfrm>
            <a:off x="4165058" y="6356355"/>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6463" y="6356355"/>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74BD5-47D8-4B46-B8F9-6071680276EB}" type="slidenum">
              <a:rPr lang="es-CL" smtClean="0"/>
              <a:t>‹Nº›</a:t>
            </a:fld>
            <a:endParaRPr lang="es-CL"/>
          </a:p>
        </p:txBody>
      </p:sp>
    </p:spTree>
    <p:extLst>
      <p:ext uri="{BB962C8B-B14F-4D97-AF65-F5344CB8AC3E}">
        <p14:creationId xmlns:p14="http://schemas.microsoft.com/office/powerpoint/2010/main" val="344738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85F1072-7CF6-1849-B4E5-3A06D2DB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13" cy="6863203"/>
          </a:xfrm>
          <a:prstGeom prst="rect">
            <a:avLst/>
          </a:prstGeom>
        </p:spPr>
      </p:pic>
      <p:pic>
        <p:nvPicPr>
          <p:cNvPr id="20" name="Imagen 19" descr="Imagen que contiene reloj, medidor&#10;&#10;Descripción generada automáticamente">
            <a:extLst>
              <a:ext uri="{FF2B5EF4-FFF2-40B4-BE49-F238E27FC236}">
                <a16:creationId xmlns:a16="http://schemas.microsoft.com/office/drawing/2014/main" id="{D81A4543-6505-6044-B30A-BF6FBB60B6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329"/>
          <a:stretch/>
        </p:blipFill>
        <p:spPr>
          <a:xfrm>
            <a:off x="-1" y="4094532"/>
            <a:ext cx="8039421" cy="1160370"/>
          </a:xfrm>
          <a:prstGeom prst="rect">
            <a:avLst/>
          </a:prstGeom>
        </p:spPr>
      </p:pic>
      <p:sp>
        <p:nvSpPr>
          <p:cNvPr id="5" name="CuadroTexto 4">
            <a:extLst>
              <a:ext uri="{FF2B5EF4-FFF2-40B4-BE49-F238E27FC236}">
                <a16:creationId xmlns:a16="http://schemas.microsoft.com/office/drawing/2014/main" id="{22CA9DE7-7E61-104C-ADF0-0905739A871C}"/>
              </a:ext>
            </a:extLst>
          </p:cNvPr>
          <p:cNvSpPr txBox="1"/>
          <p:nvPr/>
        </p:nvSpPr>
        <p:spPr>
          <a:xfrm>
            <a:off x="262558" y="2713266"/>
            <a:ext cx="7429348" cy="2240673"/>
          </a:xfrm>
          <a:prstGeom prst="rect">
            <a:avLst/>
          </a:prstGeom>
          <a:noFill/>
        </p:spPr>
        <p:txBody>
          <a:bodyPr wrap="square" lIns="0" rIns="72000" bIns="36000" rtlCol="0">
            <a:spAutoFit/>
          </a:bodyPr>
          <a:lstStyle/>
          <a:p>
            <a:pPr defTabSz="720016">
              <a:spcAft>
                <a:spcPts val="630"/>
              </a:spcAft>
            </a:pPr>
            <a:endParaRPr lang="es-ES_tradnl" sz="2800" b="1" dirty="0">
              <a:solidFill>
                <a:schemeClr val="bg1"/>
              </a:solidFill>
              <a:latin typeface="Calibri" panose="020F0502020204030204" pitchFamily="34" charset="0"/>
              <a:cs typeface="Calibri" panose="020F0502020204030204" pitchFamily="34" charset="0"/>
            </a:endParaRPr>
          </a:p>
          <a:p>
            <a:pPr defTabSz="720016">
              <a:spcAft>
                <a:spcPts val="630"/>
              </a:spcAft>
            </a:pPr>
            <a:r>
              <a:rPr lang="es-ES_tradnl" sz="2800" b="1" dirty="0">
                <a:solidFill>
                  <a:schemeClr val="bg1"/>
                </a:solidFill>
                <a:latin typeface="Calibri" panose="020F0502020204030204" pitchFamily="34" charset="0"/>
                <a:cs typeface="Calibri" panose="020F0502020204030204" pitchFamily="34" charset="0"/>
              </a:rPr>
              <a:t>OPORTUNIDADES LABORALES PARA EL SECTOR TRANSMISIÓN Y DISTRIBUCIÓN</a:t>
            </a:r>
            <a:endParaRPr lang="es-CL" sz="3600" b="1" dirty="0">
              <a:solidFill>
                <a:schemeClr val="bg1"/>
              </a:solidFill>
              <a:latin typeface="+mj-lt"/>
            </a:endParaRPr>
          </a:p>
          <a:p>
            <a:pPr>
              <a:lnSpc>
                <a:spcPct val="70000"/>
              </a:lnSpc>
            </a:pPr>
            <a:r>
              <a:rPr lang="es-CL" sz="3200" b="1" dirty="0">
                <a:solidFill>
                  <a:schemeClr val="bg1"/>
                </a:solidFill>
                <a:latin typeface="+mj-lt"/>
              </a:rPr>
              <a:t>Observatorio Laboral – Ministerio de Energía</a:t>
            </a:r>
            <a:endParaRPr lang="es-CL" sz="2400" b="1" dirty="0">
              <a:solidFill>
                <a:schemeClr val="bg1"/>
              </a:solidFill>
              <a:latin typeface="+mj-lt"/>
            </a:endParaRPr>
          </a:p>
        </p:txBody>
      </p:sp>
      <p:cxnSp>
        <p:nvCxnSpPr>
          <p:cNvPr id="7" name="Conector recto 6">
            <a:extLst>
              <a:ext uri="{FF2B5EF4-FFF2-40B4-BE49-F238E27FC236}">
                <a16:creationId xmlns:a16="http://schemas.microsoft.com/office/drawing/2014/main" id="{FB7BD4A1-2650-6842-A45D-219ABB93FFA8}"/>
              </a:ext>
            </a:extLst>
          </p:cNvPr>
          <p:cNvCxnSpPr>
            <a:cxnSpLocks/>
          </p:cNvCxnSpPr>
          <p:nvPr/>
        </p:nvCxnSpPr>
        <p:spPr>
          <a:xfrm>
            <a:off x="556008" y="4123964"/>
            <a:ext cx="10801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Imagen 21" descr="Imagen que contiene reloj, medidor&#10;&#10;Descripción generada automáticamente">
            <a:extLst>
              <a:ext uri="{FF2B5EF4-FFF2-40B4-BE49-F238E27FC236}">
                <a16:creationId xmlns:a16="http://schemas.microsoft.com/office/drawing/2014/main" id="{557C74CB-58D5-0A47-BD28-B454256BE7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0" name="Imagen 9">
            <a:extLst>
              <a:ext uri="{FF2B5EF4-FFF2-40B4-BE49-F238E27FC236}">
                <a16:creationId xmlns:a16="http://schemas.microsoft.com/office/drawing/2014/main" id="{F2127BEC-EA00-4DCE-B072-FABA33E985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3832" y="2512450"/>
            <a:ext cx="2286580" cy="2282717"/>
          </a:xfrm>
          <a:prstGeom prst="rect">
            <a:avLst/>
          </a:prstGeom>
        </p:spPr>
      </p:pic>
      <p:pic>
        <p:nvPicPr>
          <p:cNvPr id="11" name="Picture 2">
            <a:extLst>
              <a:ext uri="{FF2B5EF4-FFF2-40B4-BE49-F238E27FC236}">
                <a16:creationId xmlns:a16="http://schemas.microsoft.com/office/drawing/2014/main" id="{F3B5D326-7C97-4446-93D1-0A9AE07F3FD6}"/>
              </a:ext>
            </a:extLst>
          </p:cNvPr>
          <p:cNvPicPr>
            <a:picLocks noChangeAspect="1"/>
          </p:cNvPicPr>
          <p:nvPr/>
        </p:nvPicPr>
        <p:blipFill>
          <a:blip r:embed="rId7"/>
          <a:stretch>
            <a:fillRect/>
          </a:stretch>
        </p:blipFill>
        <p:spPr>
          <a:xfrm>
            <a:off x="8873072" y="5264730"/>
            <a:ext cx="1447586" cy="1333018"/>
          </a:xfrm>
          <a:prstGeom prst="rect">
            <a:avLst/>
          </a:prstGeom>
        </p:spPr>
      </p:pic>
      <p:pic>
        <p:nvPicPr>
          <p:cNvPr id="15" name="Picture 5" descr="Text&#10;&#10;Description automatically generated">
            <a:extLst>
              <a:ext uri="{FF2B5EF4-FFF2-40B4-BE49-F238E27FC236}">
                <a16:creationId xmlns:a16="http://schemas.microsoft.com/office/drawing/2014/main" id="{B638A6D8-3055-2646-9CB8-CF2A0DA73854}"/>
              </a:ext>
            </a:extLst>
          </p:cNvPr>
          <p:cNvPicPr>
            <a:picLocks noChangeAspect="1"/>
          </p:cNvPicPr>
          <p:nvPr/>
        </p:nvPicPr>
        <p:blipFill>
          <a:blip r:embed="rId8"/>
          <a:stretch>
            <a:fillRect/>
          </a:stretch>
        </p:blipFill>
        <p:spPr>
          <a:xfrm>
            <a:off x="10433182" y="5264730"/>
            <a:ext cx="1461125" cy="1343590"/>
          </a:xfrm>
          <a:prstGeom prst="rect">
            <a:avLst/>
          </a:prstGeom>
        </p:spPr>
      </p:pic>
      <p:pic>
        <p:nvPicPr>
          <p:cNvPr id="16" name="Imagen 15">
            <a:extLst>
              <a:ext uri="{FF2B5EF4-FFF2-40B4-BE49-F238E27FC236}">
                <a16:creationId xmlns:a16="http://schemas.microsoft.com/office/drawing/2014/main" id="{1F950689-E93E-F64B-8869-290329137F6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370605" y="4465875"/>
            <a:ext cx="1393928" cy="543972"/>
          </a:xfrm>
          <a:prstGeom prst="rect">
            <a:avLst/>
          </a:prstGeom>
          <a:noFill/>
          <a:ln>
            <a:noFill/>
          </a:ln>
        </p:spPr>
      </p:pic>
    </p:spTree>
    <p:extLst>
      <p:ext uri="{BB962C8B-B14F-4D97-AF65-F5344CB8AC3E}">
        <p14:creationId xmlns:p14="http://schemas.microsoft.com/office/powerpoint/2010/main" val="66129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1599284" cy="646331"/>
          </a:xfrm>
          <a:prstGeom prst="rect">
            <a:avLst/>
          </a:prstGeom>
          <a:solidFill>
            <a:schemeClr val="bg1"/>
          </a:solidFill>
        </p:spPr>
        <p:txBody>
          <a:bodyPr wrap="none">
            <a:spAutoFit/>
          </a:bodyPr>
          <a:lstStyle/>
          <a:p>
            <a:r>
              <a:rPr lang="es-CL" sz="3600" b="1" dirty="0">
                <a:solidFill>
                  <a:srgbClr val="0070C0"/>
                </a:solidFill>
                <a:latin typeface="+mj-lt"/>
              </a:rPr>
              <a:t>Género</a:t>
            </a:r>
          </a:p>
        </p:txBody>
      </p:sp>
      <p:sp>
        <p:nvSpPr>
          <p:cNvPr id="8" name="Rectángulo 7">
            <a:extLst>
              <a:ext uri="{FF2B5EF4-FFF2-40B4-BE49-F238E27FC236}">
                <a16:creationId xmlns:a16="http://schemas.microsoft.com/office/drawing/2014/main" id="{434C27EC-5758-4C46-9850-8ECFA3C09AA4}"/>
              </a:ext>
            </a:extLst>
          </p:cNvPr>
          <p:cNvSpPr/>
          <p:nvPr/>
        </p:nvSpPr>
        <p:spPr>
          <a:xfrm>
            <a:off x="1374184" y="2038662"/>
            <a:ext cx="3331318" cy="523220"/>
          </a:xfrm>
          <a:prstGeom prst="rect">
            <a:avLst/>
          </a:prstGeom>
        </p:spPr>
        <p:txBody>
          <a:bodyPr wrap="square">
            <a:spAutoFit/>
          </a:bodyPr>
          <a:lstStyle/>
          <a:p>
            <a:pPr marL="50800">
              <a:spcBef>
                <a:spcPts val="20"/>
              </a:spcBef>
            </a:pPr>
            <a:r>
              <a:rPr lang="es-ES_tradnl" sz="1400" b="1" cap="all" spc="10" dirty="0">
                <a:solidFill>
                  <a:srgbClr val="604A7C"/>
                </a:solidFill>
                <a:cs typeface="Calibri" panose="020F0502020204030204" pitchFamily="34" charset="0"/>
              </a:rPr>
              <a:t>DISTRIBUCIÓN POR GÉNERO TODOS LOS SECTORES</a:t>
            </a:r>
          </a:p>
        </p:txBody>
      </p:sp>
      <p:graphicFrame>
        <p:nvGraphicFramePr>
          <p:cNvPr id="9" name="Marcador de gráfico 20">
            <a:extLst>
              <a:ext uri="{FF2B5EF4-FFF2-40B4-BE49-F238E27FC236}">
                <a16:creationId xmlns:a16="http://schemas.microsoft.com/office/drawing/2014/main" id="{7D3B03B3-DADB-4CF7-B10A-EAB1EFFF7A1D}"/>
              </a:ext>
            </a:extLst>
          </p:cNvPr>
          <p:cNvGraphicFramePr>
            <a:graphicFrameLocks/>
          </p:cNvGraphicFramePr>
          <p:nvPr>
            <p:extLst>
              <p:ext uri="{D42A27DB-BD31-4B8C-83A1-F6EECF244321}">
                <p14:modId xmlns:p14="http://schemas.microsoft.com/office/powerpoint/2010/main" val="1121766666"/>
              </p:ext>
            </p:extLst>
          </p:nvPr>
        </p:nvGraphicFramePr>
        <p:xfrm>
          <a:off x="159523" y="2565166"/>
          <a:ext cx="5760640" cy="38367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Marcador de gráfico 18">
            <a:extLst>
              <a:ext uri="{FF2B5EF4-FFF2-40B4-BE49-F238E27FC236}">
                <a16:creationId xmlns:a16="http://schemas.microsoft.com/office/drawing/2014/main" id="{66391D6B-68E2-414E-95DA-62718BCA195E}"/>
              </a:ext>
            </a:extLst>
          </p:cNvPr>
          <p:cNvGraphicFramePr>
            <a:graphicFrameLocks/>
          </p:cNvGraphicFramePr>
          <p:nvPr>
            <p:extLst>
              <p:ext uri="{D42A27DB-BD31-4B8C-83A1-F6EECF244321}">
                <p14:modId xmlns:p14="http://schemas.microsoft.com/office/powerpoint/2010/main" val="4139832034"/>
              </p:ext>
            </p:extLst>
          </p:nvPr>
        </p:nvGraphicFramePr>
        <p:xfrm>
          <a:off x="2782837" y="2518494"/>
          <a:ext cx="6241843" cy="399275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ángulo 12">
            <a:extLst>
              <a:ext uri="{FF2B5EF4-FFF2-40B4-BE49-F238E27FC236}">
                <a16:creationId xmlns:a16="http://schemas.microsoft.com/office/drawing/2014/main" id="{F3EAD6A9-DF5E-458F-A0E6-7F90B96E2BC8}"/>
              </a:ext>
            </a:extLst>
          </p:cNvPr>
          <p:cNvSpPr/>
          <p:nvPr/>
        </p:nvSpPr>
        <p:spPr>
          <a:xfrm>
            <a:off x="5239623" y="2038662"/>
            <a:ext cx="3331318" cy="307777"/>
          </a:xfrm>
          <a:prstGeom prst="rect">
            <a:avLst/>
          </a:prstGeom>
        </p:spPr>
        <p:txBody>
          <a:bodyPr wrap="square">
            <a:spAutoFit/>
          </a:bodyPr>
          <a:lstStyle/>
          <a:p>
            <a:pPr marL="50800">
              <a:spcBef>
                <a:spcPts val="20"/>
              </a:spcBef>
            </a:pPr>
            <a:r>
              <a:rPr lang="es-ES_tradnl" sz="1400" b="1" cap="all" spc="10" dirty="0">
                <a:solidFill>
                  <a:srgbClr val="604A7C"/>
                </a:solidFill>
                <a:cs typeface="Calibri" panose="020F0502020204030204" pitchFamily="34" charset="0"/>
              </a:rPr>
              <a:t>Distribución por género sector </a:t>
            </a:r>
            <a:r>
              <a:rPr lang="es-ES_tradnl" sz="1400" b="1" cap="all" spc="10" dirty="0" err="1">
                <a:solidFill>
                  <a:srgbClr val="604A7C"/>
                </a:solidFill>
                <a:cs typeface="Calibri" panose="020F0502020204030204" pitchFamily="34" charset="0"/>
              </a:rPr>
              <a:t>TyD</a:t>
            </a:r>
            <a:endParaRPr lang="es-ES_tradnl" sz="1400" b="1" cap="all" spc="10" dirty="0">
              <a:solidFill>
                <a:srgbClr val="604A7C"/>
              </a:solidFill>
              <a:cs typeface="Calibri" panose="020F0502020204030204" pitchFamily="34" charset="0"/>
            </a:endParaRPr>
          </a:p>
        </p:txBody>
      </p:sp>
      <p:sp>
        <p:nvSpPr>
          <p:cNvPr id="16" name="object 4">
            <a:extLst>
              <a:ext uri="{FF2B5EF4-FFF2-40B4-BE49-F238E27FC236}">
                <a16:creationId xmlns:a16="http://schemas.microsoft.com/office/drawing/2014/main" id="{F9EDE2BC-C387-42A6-9C20-B1826C4F7C88}"/>
              </a:ext>
            </a:extLst>
          </p:cNvPr>
          <p:cNvSpPr txBox="1"/>
          <p:nvPr/>
        </p:nvSpPr>
        <p:spPr>
          <a:xfrm>
            <a:off x="8910839" y="1158720"/>
            <a:ext cx="3113197" cy="4527289"/>
          </a:xfrm>
          <a:prstGeom prst="rect">
            <a:avLst/>
          </a:prstGeom>
          <a:solidFill>
            <a:srgbClr val="E6E0EC"/>
          </a:solidFill>
        </p:spPr>
        <p:txBody>
          <a:bodyPr vert="horz" wrap="square" lIns="144000" tIns="180000" rIns="144000" bIns="144000" rtlCol="0" anchor="ctr" anchorCtr="0">
            <a:noAutofit/>
          </a:bodyPr>
          <a:lstStyle/>
          <a:p>
            <a:pPr algn="just"/>
            <a:r>
              <a:rPr lang="es-CL" sz="1400" b="1" i="1" dirty="0">
                <a:solidFill>
                  <a:srgbClr val="604A7C"/>
                </a:solidFill>
              </a:rPr>
              <a:t>“Hemos estado tratando de incentivarla más pero hay muy pocas candidatas mujeres.  En la mayoría de los cargos de las áreas de operaciones, buscamos Ingenieros Eléctricos, Ingenieros Civiles Eléctricos y, en esa línea, hemos notado que ya desde la universidad hay poca participación femenina. Entonces, a la hora de buscar esos candidatos, era muy raro cuando llegaba una mujer. Esto provoca que haya muy poca disponibilidad de mujeres en el mercado con ese perfil dedicado 100% al tema eléctrico. ". </a:t>
            </a:r>
            <a:r>
              <a:rPr lang="es-CL" sz="1400" i="1" dirty="0">
                <a:solidFill>
                  <a:srgbClr val="604A7C"/>
                </a:solidFill>
              </a:rPr>
              <a:t>Responsable RRHH empresa 1</a:t>
            </a:r>
          </a:p>
        </p:txBody>
      </p:sp>
      <p:sp>
        <p:nvSpPr>
          <p:cNvPr id="17" name="Rectángulo 11">
            <a:extLst>
              <a:ext uri="{FF2B5EF4-FFF2-40B4-BE49-F238E27FC236}">
                <a16:creationId xmlns:a16="http://schemas.microsoft.com/office/drawing/2014/main" id="{41E6D7F2-1E92-4373-A1DA-FD0F15401E29}"/>
              </a:ext>
            </a:extLst>
          </p:cNvPr>
          <p:cNvSpPr/>
          <p:nvPr/>
        </p:nvSpPr>
        <p:spPr>
          <a:xfrm>
            <a:off x="8534427" y="1426663"/>
            <a:ext cx="520762" cy="485213"/>
          </a:xfrm>
          <a:prstGeom prst="rect">
            <a:avLst/>
          </a:prstGeom>
        </p:spPr>
        <p:txBody>
          <a:bodyPr wrap="none">
            <a:noAutofit/>
          </a:bodyPr>
          <a:lstStyle/>
          <a:p>
            <a:r>
              <a:rPr lang="es-ES_tradnl" sz="4400" b="1" i="1" dirty="0">
                <a:solidFill>
                  <a:srgbClr val="604A7B">
                    <a:alpha val="50000"/>
                  </a:srgbClr>
                </a:solidFill>
                <a:latin typeface="Times New Roman" charset="0"/>
                <a:ea typeface="Times New Roman" charset="0"/>
                <a:cs typeface="Times New Roman" charset="0"/>
              </a:rPr>
              <a:t>“</a:t>
            </a:r>
            <a:endParaRPr lang="es-ES_tradnl" sz="4400" b="1" dirty="0">
              <a:solidFill>
                <a:srgbClr val="604A7B">
                  <a:alpha val="50000"/>
                </a:srgbClr>
              </a:solidFill>
              <a:latin typeface="Times New Roman" charset="0"/>
              <a:ea typeface="Times New Roman" charset="0"/>
              <a:cs typeface="Times New Roman" charset="0"/>
            </a:endParaRPr>
          </a:p>
        </p:txBody>
      </p:sp>
      <p:sp>
        <p:nvSpPr>
          <p:cNvPr id="18" name="Rectángulo 12">
            <a:extLst>
              <a:ext uri="{FF2B5EF4-FFF2-40B4-BE49-F238E27FC236}">
                <a16:creationId xmlns:a16="http://schemas.microsoft.com/office/drawing/2014/main" id="{82DDF5DF-A6D9-4445-BA24-0BC70F4AE753}"/>
              </a:ext>
            </a:extLst>
          </p:cNvPr>
          <p:cNvSpPr/>
          <p:nvPr/>
        </p:nvSpPr>
        <p:spPr>
          <a:xfrm>
            <a:off x="10266004" y="4923892"/>
            <a:ext cx="675959" cy="754632"/>
          </a:xfrm>
          <a:prstGeom prst="rect">
            <a:avLst/>
          </a:prstGeom>
        </p:spPr>
        <p:txBody>
          <a:bodyPr wrap="none">
            <a:noAutofit/>
          </a:bodyPr>
          <a:lstStyle/>
          <a:p>
            <a:r>
              <a:rPr lang="es-ES_tradnl" sz="4400" b="1" i="1" dirty="0">
                <a:solidFill>
                  <a:srgbClr val="604A7B">
                    <a:alpha val="50000"/>
                  </a:srgbClr>
                </a:solidFill>
                <a:latin typeface="Times New Roman" charset="0"/>
                <a:ea typeface="Times New Roman" charset="0"/>
                <a:cs typeface="Times New Roman" charset="0"/>
              </a:rPr>
              <a:t>”</a:t>
            </a:r>
            <a:endParaRPr lang="es-ES_tradnl" sz="4400" b="1" dirty="0">
              <a:solidFill>
                <a:srgbClr val="604A7B">
                  <a:alpha val="50000"/>
                </a:srgbClr>
              </a:solidFill>
              <a:latin typeface="Times New Roman" charset="0"/>
              <a:ea typeface="Times New Roman" charset="0"/>
              <a:cs typeface="Times New Roman" charset="0"/>
            </a:endParaRPr>
          </a:p>
        </p:txBody>
      </p:sp>
      <p:sp>
        <p:nvSpPr>
          <p:cNvPr id="22" name="CuadroTexto 21">
            <a:extLst>
              <a:ext uri="{FF2B5EF4-FFF2-40B4-BE49-F238E27FC236}">
                <a16:creationId xmlns:a16="http://schemas.microsoft.com/office/drawing/2014/main" id="{A65AEAE8-7F6B-41F9-BFB9-13F44DC211B7}"/>
              </a:ext>
            </a:extLst>
          </p:cNvPr>
          <p:cNvSpPr txBox="1"/>
          <p:nvPr/>
        </p:nvSpPr>
        <p:spPr>
          <a:xfrm>
            <a:off x="548643" y="1158721"/>
            <a:ext cx="7704856" cy="707886"/>
          </a:xfrm>
          <a:prstGeom prst="rect">
            <a:avLst/>
          </a:prstGeom>
          <a:noFill/>
        </p:spPr>
        <p:txBody>
          <a:bodyPr wrap="square">
            <a:spAutoFit/>
          </a:bodyPr>
          <a:lstStyle/>
          <a:p>
            <a:pPr algn="just"/>
            <a:r>
              <a:rPr lang="es-CL" sz="20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Solo un 20% del personal contratado directamente son mujeres, siendo un sector muy masculinizado respecto a promedio nacional.</a:t>
            </a:r>
          </a:p>
        </p:txBody>
      </p:sp>
      <p:sp>
        <p:nvSpPr>
          <p:cNvPr id="2" name="CuadroTexto 1">
            <a:extLst>
              <a:ext uri="{FF2B5EF4-FFF2-40B4-BE49-F238E27FC236}">
                <a16:creationId xmlns:a16="http://schemas.microsoft.com/office/drawing/2014/main" id="{395B7B79-338D-40AD-8C0C-941982AB2D2A}"/>
              </a:ext>
            </a:extLst>
          </p:cNvPr>
          <p:cNvSpPr txBox="1"/>
          <p:nvPr/>
        </p:nvSpPr>
        <p:spPr>
          <a:xfrm>
            <a:off x="5495178" y="2840039"/>
            <a:ext cx="576064" cy="253916"/>
          </a:xfrm>
          <a:prstGeom prst="rect">
            <a:avLst/>
          </a:prstGeom>
          <a:noFill/>
        </p:spPr>
        <p:txBody>
          <a:bodyPr wrap="square" rtlCol="0">
            <a:spAutoFit/>
          </a:bodyPr>
          <a:lstStyle/>
          <a:p>
            <a:r>
              <a:rPr lang="es-CL" sz="1050" dirty="0">
                <a:solidFill>
                  <a:schemeClr val="bg1"/>
                </a:solidFill>
              </a:rPr>
              <a:t>15</a:t>
            </a:r>
          </a:p>
        </p:txBody>
      </p:sp>
      <p:sp>
        <p:nvSpPr>
          <p:cNvPr id="19" name="CuadroTexto 18">
            <a:extLst>
              <a:ext uri="{FF2B5EF4-FFF2-40B4-BE49-F238E27FC236}">
                <a16:creationId xmlns:a16="http://schemas.microsoft.com/office/drawing/2014/main" id="{F8A93804-CEB6-4BB9-96F4-D9D192E9FE1B}"/>
              </a:ext>
            </a:extLst>
          </p:cNvPr>
          <p:cNvSpPr txBox="1"/>
          <p:nvPr/>
        </p:nvSpPr>
        <p:spPr>
          <a:xfrm>
            <a:off x="5526020" y="3332372"/>
            <a:ext cx="576064" cy="253916"/>
          </a:xfrm>
          <a:prstGeom prst="rect">
            <a:avLst/>
          </a:prstGeom>
          <a:noFill/>
        </p:spPr>
        <p:txBody>
          <a:bodyPr wrap="square" rtlCol="0">
            <a:spAutoFit/>
          </a:bodyPr>
          <a:lstStyle/>
          <a:p>
            <a:r>
              <a:rPr lang="es-CL" sz="1050" dirty="0">
                <a:solidFill>
                  <a:schemeClr val="bg1"/>
                </a:solidFill>
              </a:rPr>
              <a:t>20</a:t>
            </a:r>
          </a:p>
        </p:txBody>
      </p:sp>
      <p:sp>
        <p:nvSpPr>
          <p:cNvPr id="21" name="CuadroTexto 20">
            <a:extLst>
              <a:ext uri="{FF2B5EF4-FFF2-40B4-BE49-F238E27FC236}">
                <a16:creationId xmlns:a16="http://schemas.microsoft.com/office/drawing/2014/main" id="{E3003EEE-4D02-45D8-8C0B-439784465302}"/>
              </a:ext>
            </a:extLst>
          </p:cNvPr>
          <p:cNvSpPr txBox="1"/>
          <p:nvPr/>
        </p:nvSpPr>
        <p:spPr>
          <a:xfrm>
            <a:off x="5558806" y="4302517"/>
            <a:ext cx="576064" cy="253916"/>
          </a:xfrm>
          <a:prstGeom prst="rect">
            <a:avLst/>
          </a:prstGeom>
          <a:noFill/>
        </p:spPr>
        <p:txBody>
          <a:bodyPr wrap="square" rtlCol="0">
            <a:spAutoFit/>
          </a:bodyPr>
          <a:lstStyle/>
          <a:p>
            <a:r>
              <a:rPr lang="es-CL" sz="1050" dirty="0">
                <a:solidFill>
                  <a:schemeClr val="bg1"/>
                </a:solidFill>
              </a:rPr>
              <a:t>54</a:t>
            </a:r>
          </a:p>
        </p:txBody>
      </p:sp>
      <p:sp>
        <p:nvSpPr>
          <p:cNvPr id="23" name="CuadroTexto 22">
            <a:extLst>
              <a:ext uri="{FF2B5EF4-FFF2-40B4-BE49-F238E27FC236}">
                <a16:creationId xmlns:a16="http://schemas.microsoft.com/office/drawing/2014/main" id="{4F72AF08-C0B6-45A8-953E-3CABE0DFF9D4}"/>
              </a:ext>
            </a:extLst>
          </p:cNvPr>
          <p:cNvSpPr txBox="1"/>
          <p:nvPr/>
        </p:nvSpPr>
        <p:spPr>
          <a:xfrm>
            <a:off x="5495178" y="4771538"/>
            <a:ext cx="576064" cy="253916"/>
          </a:xfrm>
          <a:prstGeom prst="rect">
            <a:avLst/>
          </a:prstGeom>
          <a:noFill/>
        </p:spPr>
        <p:txBody>
          <a:bodyPr wrap="square" rtlCol="0">
            <a:spAutoFit/>
          </a:bodyPr>
          <a:lstStyle/>
          <a:p>
            <a:r>
              <a:rPr lang="es-CL" sz="1050" dirty="0">
                <a:solidFill>
                  <a:schemeClr val="bg1"/>
                </a:solidFill>
              </a:rPr>
              <a:t>1</a:t>
            </a:r>
          </a:p>
        </p:txBody>
      </p:sp>
      <p:sp>
        <p:nvSpPr>
          <p:cNvPr id="25" name="CuadroTexto 24">
            <a:extLst>
              <a:ext uri="{FF2B5EF4-FFF2-40B4-BE49-F238E27FC236}">
                <a16:creationId xmlns:a16="http://schemas.microsoft.com/office/drawing/2014/main" id="{3A8714A8-C4A4-4D0D-B6E1-34E7AA67592F}"/>
              </a:ext>
            </a:extLst>
          </p:cNvPr>
          <p:cNvSpPr txBox="1"/>
          <p:nvPr/>
        </p:nvSpPr>
        <p:spPr>
          <a:xfrm>
            <a:off x="5647578" y="2992439"/>
            <a:ext cx="576064" cy="253916"/>
          </a:xfrm>
          <a:prstGeom prst="rect">
            <a:avLst/>
          </a:prstGeom>
          <a:noFill/>
        </p:spPr>
        <p:txBody>
          <a:bodyPr wrap="square" rtlCol="0">
            <a:spAutoFit/>
          </a:bodyPr>
          <a:lstStyle/>
          <a:p>
            <a:r>
              <a:rPr lang="es-CL" sz="1050" dirty="0">
                <a:solidFill>
                  <a:schemeClr val="bg1"/>
                </a:solidFill>
              </a:rPr>
              <a:t>15%</a:t>
            </a:r>
          </a:p>
        </p:txBody>
      </p:sp>
      <p:sp>
        <p:nvSpPr>
          <p:cNvPr id="27" name="CuadroTexto 26">
            <a:extLst>
              <a:ext uri="{FF2B5EF4-FFF2-40B4-BE49-F238E27FC236}">
                <a16:creationId xmlns:a16="http://schemas.microsoft.com/office/drawing/2014/main" id="{C6B8EC7A-C717-4E39-98A5-D3220A85583A}"/>
              </a:ext>
            </a:extLst>
          </p:cNvPr>
          <p:cNvSpPr txBox="1"/>
          <p:nvPr/>
        </p:nvSpPr>
        <p:spPr>
          <a:xfrm>
            <a:off x="5485288" y="5263871"/>
            <a:ext cx="576064" cy="253916"/>
          </a:xfrm>
          <a:prstGeom prst="rect">
            <a:avLst/>
          </a:prstGeom>
          <a:noFill/>
        </p:spPr>
        <p:txBody>
          <a:bodyPr wrap="square" rtlCol="0">
            <a:spAutoFit/>
          </a:bodyPr>
          <a:lstStyle/>
          <a:p>
            <a:r>
              <a:rPr lang="es-CL" sz="1050" dirty="0">
                <a:solidFill>
                  <a:schemeClr val="bg1"/>
                </a:solidFill>
              </a:rPr>
              <a:t>5</a:t>
            </a:r>
          </a:p>
        </p:txBody>
      </p:sp>
    </p:spTree>
    <p:extLst>
      <p:ext uri="{BB962C8B-B14F-4D97-AF65-F5344CB8AC3E}">
        <p14:creationId xmlns:p14="http://schemas.microsoft.com/office/powerpoint/2010/main" val="35143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2" grpId="0">
        <p:bldAsOne/>
      </p:bldGraphic>
      <p:bldP spid="13" grpId="0"/>
      <p:bldP spid="16" grpId="0" animBg="1"/>
      <p:bldP spid="17" grpId="0"/>
      <p:bldP spid="1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7056996" cy="646331"/>
          </a:xfrm>
          <a:prstGeom prst="rect">
            <a:avLst/>
          </a:prstGeom>
          <a:solidFill>
            <a:schemeClr val="bg1"/>
          </a:solidFill>
        </p:spPr>
        <p:txBody>
          <a:bodyPr wrap="none">
            <a:spAutoFit/>
          </a:bodyPr>
          <a:lstStyle/>
          <a:p>
            <a:r>
              <a:rPr lang="es-CL" sz="3600" b="1" dirty="0">
                <a:solidFill>
                  <a:srgbClr val="0070C0"/>
                </a:solidFill>
                <a:latin typeface="+mj-lt"/>
              </a:rPr>
              <a:t>Dotación de las empresas del sector</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3" y="1342371"/>
            <a:ext cx="11449273" cy="1446550"/>
          </a:xfrm>
          <a:prstGeom prst="rect">
            <a:avLst/>
          </a:prstGeom>
        </p:spPr>
        <p:txBody>
          <a:bodyPr wrap="square">
            <a:spAutoFit/>
          </a:bodyPr>
          <a:lstStyle/>
          <a:p>
            <a:pPr marL="342900" indent="-342900" algn="just">
              <a:buFont typeface="Arial" panose="020B0604020202020204" pitchFamily="34" charset="0"/>
              <a:buChar char="•"/>
            </a:pPr>
            <a:r>
              <a:rPr lang="es-CL" sz="22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77% de las empresas subcontrata trabajadores  13.579 trabajadores subcontratados.</a:t>
            </a:r>
          </a:p>
          <a:p>
            <a:pPr marL="342900" indent="-342900" algn="just">
              <a:buFont typeface="Arial" panose="020B0604020202020204" pitchFamily="34" charset="0"/>
              <a:buChar char="•"/>
            </a:pPr>
            <a:r>
              <a:rPr lang="es-CL" sz="22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85% subcontrata para realizar funciones de mantención.</a:t>
            </a:r>
          </a:p>
          <a:p>
            <a:pPr marL="342900" indent="-342900" algn="just">
              <a:buFont typeface="Arial" panose="020B0604020202020204" pitchFamily="34" charset="0"/>
              <a:buChar char="•"/>
            </a:pPr>
            <a:r>
              <a:rPr lang="es-CL" sz="22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64% de la dotación subcontratada corresponde a </a:t>
            </a:r>
            <a:r>
              <a:rPr lang="es-ES" sz="22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operadores de planta, máquina u operarios de oficios.</a:t>
            </a:r>
            <a:endParaRPr lang="es-CL" sz="22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p:txBody>
      </p:sp>
      <p:sp>
        <p:nvSpPr>
          <p:cNvPr id="31" name="Rectángulo 17">
            <a:extLst>
              <a:ext uri="{FF2B5EF4-FFF2-40B4-BE49-F238E27FC236}">
                <a16:creationId xmlns:a16="http://schemas.microsoft.com/office/drawing/2014/main" id="{21F9B791-4BD6-A24F-95DD-6F715ED497A5}"/>
              </a:ext>
            </a:extLst>
          </p:cNvPr>
          <p:cNvSpPr/>
          <p:nvPr/>
        </p:nvSpPr>
        <p:spPr>
          <a:xfrm>
            <a:off x="5519354" y="2822069"/>
            <a:ext cx="4608512" cy="307777"/>
          </a:xfrm>
          <a:prstGeom prst="rect">
            <a:avLst/>
          </a:prstGeom>
        </p:spPr>
        <p:txBody>
          <a:bodyPr wrap="square">
            <a:spAutoFit/>
          </a:bodyPr>
          <a:lstStyle/>
          <a:p>
            <a:r>
              <a:rPr lang="es-CL" sz="1400" b="1" cap="all" spc="10" dirty="0">
                <a:solidFill>
                  <a:srgbClr val="604A7C"/>
                </a:solidFill>
                <a:latin typeface="Calibri" panose="020F0502020204030204" pitchFamily="34" charset="0"/>
                <a:cs typeface="Calibri" panose="020F0502020204030204" pitchFamily="34" charset="0"/>
                <a:sym typeface="Calibri"/>
              </a:rPr>
              <a:t>Subcontratación por grupo ocupacional</a:t>
            </a:r>
          </a:p>
        </p:txBody>
      </p:sp>
      <p:graphicFrame>
        <p:nvGraphicFramePr>
          <p:cNvPr id="33" name="Gráfico 15">
            <a:extLst>
              <a:ext uri="{FF2B5EF4-FFF2-40B4-BE49-F238E27FC236}">
                <a16:creationId xmlns:a16="http://schemas.microsoft.com/office/drawing/2014/main" id="{C4115BAB-C4DC-AF4F-BDE8-F7F97265B368}"/>
              </a:ext>
            </a:extLst>
          </p:cNvPr>
          <p:cNvGraphicFramePr>
            <a:graphicFrameLocks/>
          </p:cNvGraphicFramePr>
          <p:nvPr>
            <p:extLst>
              <p:ext uri="{D42A27DB-BD31-4B8C-83A1-F6EECF244321}">
                <p14:modId xmlns:p14="http://schemas.microsoft.com/office/powerpoint/2010/main" val="1298889847"/>
              </p:ext>
            </p:extLst>
          </p:nvPr>
        </p:nvGraphicFramePr>
        <p:xfrm>
          <a:off x="5272194" y="3277283"/>
          <a:ext cx="6583652" cy="2880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Gráfico 21">
            <a:extLst>
              <a:ext uri="{FF2B5EF4-FFF2-40B4-BE49-F238E27FC236}">
                <a16:creationId xmlns:a16="http://schemas.microsoft.com/office/drawing/2014/main" id="{A634FB6A-831B-5447-AE33-A08B052EC617}"/>
              </a:ext>
            </a:extLst>
          </p:cNvPr>
          <p:cNvGraphicFramePr>
            <a:graphicFrameLocks/>
          </p:cNvGraphicFramePr>
          <p:nvPr>
            <p:extLst>
              <p:ext uri="{D42A27DB-BD31-4B8C-83A1-F6EECF244321}">
                <p14:modId xmlns:p14="http://schemas.microsoft.com/office/powerpoint/2010/main" val="1573460842"/>
              </p:ext>
            </p:extLst>
          </p:nvPr>
        </p:nvGraphicFramePr>
        <p:xfrm>
          <a:off x="893058" y="3643964"/>
          <a:ext cx="3600400" cy="2570850"/>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ángulo 17">
            <a:extLst>
              <a:ext uri="{FF2B5EF4-FFF2-40B4-BE49-F238E27FC236}">
                <a16:creationId xmlns:a16="http://schemas.microsoft.com/office/drawing/2014/main" id="{EB586447-A6A9-8640-8822-89455A9D7C84}"/>
              </a:ext>
            </a:extLst>
          </p:cNvPr>
          <p:cNvSpPr/>
          <p:nvPr/>
        </p:nvSpPr>
        <p:spPr>
          <a:xfrm>
            <a:off x="627412" y="2810639"/>
            <a:ext cx="4492952" cy="738664"/>
          </a:xfrm>
          <a:prstGeom prst="rect">
            <a:avLst/>
          </a:prstGeom>
        </p:spPr>
        <p:txBody>
          <a:bodyPr wrap="square">
            <a:spAutoFit/>
          </a:bodyPr>
          <a:lstStyle/>
          <a:p>
            <a:pPr marL="50800">
              <a:spcBef>
                <a:spcPts val="20"/>
              </a:spcBef>
            </a:pPr>
            <a:r>
              <a:rPr lang="es-ES_tradnl" sz="1400" b="1" cap="all" spc="10" dirty="0">
                <a:solidFill>
                  <a:srgbClr val="604A7C"/>
                </a:solidFill>
                <a:latin typeface="Calibri" panose="020F0502020204030204" pitchFamily="34" charset="0"/>
                <a:cs typeface="Calibri" panose="020F0502020204030204" pitchFamily="34" charset="0"/>
              </a:rPr>
              <a:t>Porcentaje de empresas que señala subcontratar  (parcial o totalmente) estas áreas</a:t>
            </a:r>
            <a:r>
              <a:rPr lang="es-ES_tradnl" sz="1100" b="1" cap="all" spc="10" dirty="0">
                <a:solidFill>
                  <a:srgbClr val="604A7C"/>
                </a:solidFill>
                <a:latin typeface="Calibri" panose="020F0502020204030204" pitchFamily="34" charset="0"/>
                <a:cs typeface="Calibri" panose="020F0502020204030204" pitchFamily="34" charset="0"/>
              </a:rPr>
              <a:t>.</a:t>
            </a:r>
          </a:p>
        </p:txBody>
      </p:sp>
      <p:sp>
        <p:nvSpPr>
          <p:cNvPr id="2" name="CuadroTexto 1">
            <a:extLst>
              <a:ext uri="{FF2B5EF4-FFF2-40B4-BE49-F238E27FC236}">
                <a16:creationId xmlns:a16="http://schemas.microsoft.com/office/drawing/2014/main" id="{3FB0ED6D-243F-4212-9904-553E85DF784F}"/>
              </a:ext>
            </a:extLst>
          </p:cNvPr>
          <p:cNvSpPr txBox="1"/>
          <p:nvPr/>
        </p:nvSpPr>
        <p:spPr>
          <a:xfrm>
            <a:off x="5694850" y="6140484"/>
            <a:ext cx="617699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dirty="0"/>
              <a:t>Linieros, montadores de estructuras metálicas, maestros de construcción, maestro de corte y reposición, conductores de camiones y maquinaria pesada.</a:t>
            </a:r>
            <a:endParaRPr lang="es-CL" sz="1400" dirty="0"/>
          </a:p>
        </p:txBody>
      </p:sp>
      <p:sp>
        <p:nvSpPr>
          <p:cNvPr id="3" name="Flecha: doblada 2">
            <a:extLst>
              <a:ext uri="{FF2B5EF4-FFF2-40B4-BE49-F238E27FC236}">
                <a16:creationId xmlns:a16="http://schemas.microsoft.com/office/drawing/2014/main" id="{E392CF91-056C-4BBC-AD33-D915E456CCD5}"/>
              </a:ext>
            </a:extLst>
          </p:cNvPr>
          <p:cNvSpPr/>
          <p:nvPr/>
        </p:nvSpPr>
        <p:spPr>
          <a:xfrm rot="10800000" flipH="1">
            <a:off x="5371776" y="5292052"/>
            <a:ext cx="247159" cy="10759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9501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Graphic spid="33" grpId="0">
        <p:bldAsOne/>
      </p:bldGraphic>
      <p:bldGraphic spid="39" grpId="0">
        <p:bldAsOne/>
      </p:bldGraphic>
      <p:bldP spid="40"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121" y="4855414"/>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6154057" cy="646331"/>
          </a:xfrm>
          <a:prstGeom prst="rect">
            <a:avLst/>
          </a:prstGeom>
          <a:solidFill>
            <a:schemeClr val="bg1"/>
          </a:solidFill>
        </p:spPr>
        <p:txBody>
          <a:bodyPr wrap="none">
            <a:spAutoFit/>
          </a:bodyPr>
          <a:lstStyle/>
          <a:p>
            <a:r>
              <a:rPr lang="es-CL" sz="3600" b="1" dirty="0">
                <a:solidFill>
                  <a:srgbClr val="0070C0"/>
                </a:solidFill>
                <a:latin typeface="+mj-lt"/>
              </a:rPr>
              <a:t>Vacantes de puestos de trabajo</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4" y="1132767"/>
            <a:ext cx="11233250" cy="1200329"/>
          </a:xfrm>
          <a:prstGeom prst="rect">
            <a:avLst/>
          </a:prstGeom>
        </p:spPr>
        <p:txBody>
          <a:bodyPr wrap="square">
            <a:spAutoFit/>
          </a:bodyPr>
          <a:lstStyle/>
          <a:p>
            <a:pPr marL="342900" indent="-342900" algn="just">
              <a:buFont typeface="Arial" panose="020B0604020202020204" pitchFamily="34" charset="0"/>
              <a:buChar char="•"/>
            </a:pP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70% de las empresas encuestadas tuvo vacantes en los últimos 12 meses y, de éstas, un 50% declaró haber tenido dificultades para llenarlas.</a:t>
            </a:r>
          </a:p>
          <a:p>
            <a:pPr marL="342900" indent="-342900" algn="just">
              <a:buFont typeface="Arial" panose="020B0604020202020204" pitchFamily="34" charset="0"/>
              <a:buChar char="•"/>
            </a:pPr>
            <a:endPar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p:txBody>
      </p:sp>
      <p:sp>
        <p:nvSpPr>
          <p:cNvPr id="43" name="Rectángulo 17">
            <a:extLst>
              <a:ext uri="{FF2B5EF4-FFF2-40B4-BE49-F238E27FC236}">
                <a16:creationId xmlns:a16="http://schemas.microsoft.com/office/drawing/2014/main" id="{AEAE9494-5E4F-794B-A300-A353E1B50DDE}"/>
              </a:ext>
            </a:extLst>
          </p:cNvPr>
          <p:cNvSpPr/>
          <p:nvPr/>
        </p:nvSpPr>
        <p:spPr>
          <a:xfrm>
            <a:off x="697726" y="2540489"/>
            <a:ext cx="8224174" cy="252249"/>
          </a:xfrm>
          <a:prstGeom prst="rect">
            <a:avLst/>
          </a:prstGeom>
        </p:spPr>
        <p:txBody>
          <a:bodyPr wrap="square">
            <a:spAutoFit/>
          </a:bodyPr>
          <a:lstStyle/>
          <a:p>
            <a:pPr marL="98140">
              <a:lnSpc>
                <a:spcPts val="1100"/>
              </a:lnSpc>
            </a:pPr>
            <a:r>
              <a:rPr lang="es-CL" sz="1600" b="1" cap="all" spc="10" dirty="0">
                <a:solidFill>
                  <a:srgbClr val="604A7C"/>
                </a:solidFill>
                <a:latin typeface="Calibri" panose="020F0502020204030204" pitchFamily="34" charset="0"/>
                <a:cs typeface="Calibri" panose="020F0502020204030204" pitchFamily="34" charset="0"/>
                <a:sym typeface="Calibri"/>
              </a:rPr>
              <a:t>Principales dificultades para llenar vacantes mencionadas por las empresas</a:t>
            </a:r>
          </a:p>
        </p:txBody>
      </p:sp>
      <p:pic>
        <p:nvPicPr>
          <p:cNvPr id="3" name="Imagen 2">
            <a:extLst>
              <a:ext uri="{FF2B5EF4-FFF2-40B4-BE49-F238E27FC236}">
                <a16:creationId xmlns:a16="http://schemas.microsoft.com/office/drawing/2014/main" id="{EDFFB57C-1918-447C-A08D-6DE5B1B335DA}"/>
              </a:ext>
            </a:extLst>
          </p:cNvPr>
          <p:cNvPicPr>
            <a:picLocks noChangeAspect="1"/>
          </p:cNvPicPr>
          <p:nvPr/>
        </p:nvPicPr>
        <p:blipFill>
          <a:blip r:embed="rId5"/>
          <a:stretch>
            <a:fillRect/>
          </a:stretch>
        </p:blipFill>
        <p:spPr>
          <a:xfrm>
            <a:off x="1156339" y="2909221"/>
            <a:ext cx="6248400" cy="3133725"/>
          </a:xfrm>
          <a:prstGeom prst="rect">
            <a:avLst/>
          </a:prstGeom>
        </p:spPr>
      </p:pic>
      <p:sp>
        <p:nvSpPr>
          <p:cNvPr id="21" name="object 4">
            <a:extLst>
              <a:ext uri="{FF2B5EF4-FFF2-40B4-BE49-F238E27FC236}">
                <a16:creationId xmlns:a16="http://schemas.microsoft.com/office/drawing/2014/main" id="{756A53B4-36EB-4139-B2BC-27563A359887}"/>
              </a:ext>
            </a:extLst>
          </p:cNvPr>
          <p:cNvSpPr txBox="1"/>
          <p:nvPr/>
        </p:nvSpPr>
        <p:spPr>
          <a:xfrm>
            <a:off x="7967416" y="3110027"/>
            <a:ext cx="3672408" cy="3133724"/>
          </a:xfrm>
          <a:prstGeom prst="rect">
            <a:avLst/>
          </a:prstGeom>
          <a:solidFill>
            <a:srgbClr val="E7E0ED"/>
          </a:solidFill>
        </p:spPr>
        <p:txBody>
          <a:bodyPr vert="horz" wrap="square" lIns="108000" tIns="108000" rIns="108000" bIns="108000" rtlCol="0" anchor="ctr" anchorCtr="0">
            <a:noAutofit/>
          </a:bodyPr>
          <a:lstStyle/>
          <a:p>
            <a:pPr algn="just">
              <a:spcAft>
                <a:spcPts val="800"/>
              </a:spcAft>
            </a:pPr>
            <a:r>
              <a:rPr lang="es-CL" sz="1400" b="1" i="1" dirty="0">
                <a:solidFill>
                  <a:srgbClr val="604A7C"/>
                </a:solidFill>
              </a:rPr>
              <a:t>“Lo que hacemos es tan delicado y peligroso que efectivamente las habilidades y destrezas están dadas por la experiencia y uno las mide en función de donde tuvo la experiencia, por cuanto tiempo, qué cosas hizo” </a:t>
            </a:r>
            <a:r>
              <a:rPr lang="es-CL" sz="1400" i="1" dirty="0">
                <a:solidFill>
                  <a:srgbClr val="604A7C"/>
                </a:solidFill>
              </a:rPr>
              <a:t>Lider sector TyD</a:t>
            </a:r>
          </a:p>
          <a:p>
            <a:pPr algn="just">
              <a:spcAft>
                <a:spcPts val="800"/>
              </a:spcAft>
            </a:pPr>
            <a:r>
              <a:rPr lang="es-CL" sz="1400" b="1" i="1" dirty="0">
                <a:solidFill>
                  <a:srgbClr val="604A7C"/>
                </a:solidFill>
              </a:rPr>
              <a:t>“Prima más la experiencia que los estudios, para este tipo de trabajo que es bastante delicado, se requiere cierta experiencia porque de repente lo que un ingeniero eléctrico saliendo sabe, es distinto a lo que un ingeniero eléctrico con experiencia sabe”. </a:t>
            </a:r>
            <a:r>
              <a:rPr lang="es-CL" sz="1400" i="1" dirty="0">
                <a:solidFill>
                  <a:srgbClr val="604A7C"/>
                </a:solidFill>
              </a:rPr>
              <a:t>Responsable RRHH empresa contratista 2</a:t>
            </a:r>
          </a:p>
        </p:txBody>
      </p:sp>
      <p:sp>
        <p:nvSpPr>
          <p:cNvPr id="22" name="Rectángulo 11">
            <a:extLst>
              <a:ext uri="{FF2B5EF4-FFF2-40B4-BE49-F238E27FC236}">
                <a16:creationId xmlns:a16="http://schemas.microsoft.com/office/drawing/2014/main" id="{EF6B8787-3C0E-4826-8E83-18305897ECC1}"/>
              </a:ext>
            </a:extLst>
          </p:cNvPr>
          <p:cNvSpPr/>
          <p:nvPr/>
        </p:nvSpPr>
        <p:spPr>
          <a:xfrm>
            <a:off x="7487386" y="2976507"/>
            <a:ext cx="631513" cy="677775"/>
          </a:xfrm>
          <a:prstGeom prst="rect">
            <a:avLst/>
          </a:prstGeom>
        </p:spPr>
        <p:txBody>
          <a:bodyPr wrap="none">
            <a:noAutofit/>
          </a:bodyPr>
          <a:lstStyle/>
          <a:p>
            <a:r>
              <a:rPr lang="es-ES_tradnl" sz="6600" b="1" i="1" dirty="0">
                <a:solidFill>
                  <a:srgbClr val="604A7B">
                    <a:alpha val="50000"/>
                  </a:srgbClr>
                </a:solidFill>
                <a:latin typeface="Times New Roman" charset="0"/>
                <a:ea typeface="Times New Roman" charset="0"/>
                <a:cs typeface="Times New Roman" charset="0"/>
              </a:rPr>
              <a:t>“</a:t>
            </a:r>
            <a:endParaRPr lang="es-ES_tradnl" sz="6600" b="1" dirty="0">
              <a:solidFill>
                <a:srgbClr val="604A7B">
                  <a:alpha val="50000"/>
                </a:srgbClr>
              </a:solidFill>
              <a:latin typeface="Times New Roman" charset="0"/>
              <a:ea typeface="Times New Roman" charset="0"/>
              <a:cs typeface="Times New Roman" charset="0"/>
            </a:endParaRPr>
          </a:p>
        </p:txBody>
      </p:sp>
      <p:sp>
        <p:nvSpPr>
          <p:cNvPr id="23" name="Rectángulo 12">
            <a:extLst>
              <a:ext uri="{FF2B5EF4-FFF2-40B4-BE49-F238E27FC236}">
                <a16:creationId xmlns:a16="http://schemas.microsoft.com/office/drawing/2014/main" id="{4A014AC4-2F01-4190-B012-6A53974AA5A2}"/>
              </a:ext>
            </a:extLst>
          </p:cNvPr>
          <p:cNvSpPr/>
          <p:nvPr/>
        </p:nvSpPr>
        <p:spPr>
          <a:xfrm>
            <a:off x="10311096" y="5664608"/>
            <a:ext cx="631513" cy="579143"/>
          </a:xfrm>
          <a:prstGeom prst="rect">
            <a:avLst/>
          </a:prstGeom>
        </p:spPr>
        <p:txBody>
          <a:bodyPr wrap="none">
            <a:noAutofit/>
          </a:bodyPr>
          <a:lstStyle/>
          <a:p>
            <a:r>
              <a:rPr lang="es-ES_tradnl" sz="6600" b="1" i="1" dirty="0">
                <a:solidFill>
                  <a:srgbClr val="604A7B">
                    <a:alpha val="50000"/>
                  </a:srgbClr>
                </a:solidFill>
                <a:latin typeface="Times New Roman" charset="0"/>
                <a:ea typeface="Times New Roman" charset="0"/>
                <a:cs typeface="Times New Roman" charset="0"/>
              </a:rPr>
              <a:t>”</a:t>
            </a:r>
            <a:endParaRPr lang="es-ES_tradnl" sz="6600" b="1" dirty="0">
              <a:solidFill>
                <a:srgbClr val="604A7B">
                  <a:alpha val="50000"/>
                </a:srgb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0021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1" grpId="0"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51215ED-3415-E241-9454-35668F15B791}"/>
              </a:ext>
            </a:extLst>
          </p:cNvPr>
          <p:cNvGraphicFramePr>
            <a:graphicFrameLocks noGrp="1"/>
          </p:cNvGraphicFramePr>
          <p:nvPr>
            <p:extLst>
              <p:ext uri="{D42A27DB-BD31-4B8C-83A1-F6EECF244321}">
                <p14:modId xmlns:p14="http://schemas.microsoft.com/office/powerpoint/2010/main" val="2747024065"/>
              </p:ext>
            </p:extLst>
          </p:nvPr>
        </p:nvGraphicFramePr>
        <p:xfrm>
          <a:off x="478582" y="476672"/>
          <a:ext cx="8838295" cy="5534636"/>
        </p:xfrm>
        <a:graphic>
          <a:graphicData uri="http://schemas.openxmlformats.org/drawingml/2006/table">
            <a:tbl>
              <a:tblPr firstRow="1">
                <a:tableStyleId>{912C8C85-51F0-491E-9774-3900AFEF0FD7}</a:tableStyleId>
              </a:tblPr>
              <a:tblGrid>
                <a:gridCol w="1410330">
                  <a:extLst>
                    <a:ext uri="{9D8B030D-6E8A-4147-A177-3AD203B41FA5}">
                      <a16:colId xmlns:a16="http://schemas.microsoft.com/office/drawing/2014/main" val="2014875860"/>
                    </a:ext>
                  </a:extLst>
                </a:gridCol>
                <a:gridCol w="2169741">
                  <a:extLst>
                    <a:ext uri="{9D8B030D-6E8A-4147-A177-3AD203B41FA5}">
                      <a16:colId xmlns:a16="http://schemas.microsoft.com/office/drawing/2014/main" val="1792074374"/>
                    </a:ext>
                  </a:extLst>
                </a:gridCol>
                <a:gridCol w="2278229">
                  <a:extLst>
                    <a:ext uri="{9D8B030D-6E8A-4147-A177-3AD203B41FA5}">
                      <a16:colId xmlns:a16="http://schemas.microsoft.com/office/drawing/2014/main" val="3100281486"/>
                    </a:ext>
                  </a:extLst>
                </a:gridCol>
                <a:gridCol w="2979995">
                  <a:extLst>
                    <a:ext uri="{9D8B030D-6E8A-4147-A177-3AD203B41FA5}">
                      <a16:colId xmlns:a16="http://schemas.microsoft.com/office/drawing/2014/main" val="3753742196"/>
                    </a:ext>
                  </a:extLst>
                </a:gridCol>
              </a:tblGrid>
              <a:tr h="526867">
                <a:tc>
                  <a:txBody>
                    <a:bodyPr/>
                    <a:lstStyle/>
                    <a:p>
                      <a:pPr algn="l" fontAlgn="ctr"/>
                      <a:r>
                        <a:rPr lang="es-ES" sz="1200" b="1" u="none" strike="noStrike" dirty="0">
                          <a:solidFill>
                            <a:schemeClr val="bg1"/>
                          </a:solidFill>
                          <a:effectLst/>
                        </a:rPr>
                        <a:t>Área del puesto de trabajo</a:t>
                      </a:r>
                      <a:endParaRPr lang="es-ES" sz="1200" b="1" i="0" u="none" strike="noStrike" dirty="0">
                        <a:solidFill>
                          <a:schemeClr val="bg1"/>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4A7C"/>
                    </a:solidFill>
                  </a:tcPr>
                </a:tc>
                <a:tc>
                  <a:txBody>
                    <a:bodyPr/>
                    <a:lstStyle/>
                    <a:p>
                      <a:pPr algn="l" fontAlgn="ctr"/>
                      <a:r>
                        <a:rPr lang="es-ES" sz="1200" b="1" u="none" strike="noStrike" dirty="0">
                          <a:solidFill>
                            <a:schemeClr val="bg1"/>
                          </a:solidFill>
                          <a:effectLst/>
                        </a:rPr>
                        <a:t>Grupos ocupacionales</a:t>
                      </a:r>
                      <a:endParaRPr lang="es-ES" sz="1200" b="1" i="0" u="none" strike="noStrike" dirty="0">
                        <a:solidFill>
                          <a:schemeClr val="bg1"/>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4A7C"/>
                    </a:solidFill>
                  </a:tcPr>
                </a:tc>
                <a:tc>
                  <a:txBody>
                    <a:bodyPr/>
                    <a:lstStyle/>
                    <a:p>
                      <a:pPr algn="l" fontAlgn="ctr"/>
                      <a:r>
                        <a:rPr lang="es-CL" sz="1200" b="1" u="none" strike="noStrike">
                          <a:solidFill>
                            <a:schemeClr val="bg1"/>
                          </a:solidFill>
                          <a:effectLst/>
                        </a:rPr>
                        <a:t>Ocupaciones </a:t>
                      </a:r>
                      <a:endParaRPr lang="es-CL" sz="1200" b="1" i="0" u="none" strike="noStrike">
                        <a:solidFill>
                          <a:schemeClr val="bg1"/>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4A7C"/>
                    </a:solidFill>
                  </a:tcPr>
                </a:tc>
                <a:tc>
                  <a:txBody>
                    <a:bodyPr/>
                    <a:lstStyle/>
                    <a:p>
                      <a:pPr algn="l" fontAlgn="ctr"/>
                      <a:r>
                        <a:rPr lang="es-CL" sz="1200" b="1" u="none" strike="noStrike" dirty="0">
                          <a:solidFill>
                            <a:schemeClr val="bg1"/>
                          </a:solidFill>
                          <a:effectLst/>
                        </a:rPr>
                        <a:t>Causa de la dificultad/observaciones</a:t>
                      </a:r>
                      <a:endParaRPr lang="es-CL" sz="1200" b="1" i="0" u="none" strike="noStrike" dirty="0">
                        <a:solidFill>
                          <a:schemeClr val="bg1"/>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4A7C"/>
                    </a:solidFill>
                  </a:tcPr>
                </a:tc>
                <a:extLst>
                  <a:ext uri="{0D108BD9-81ED-4DB2-BD59-A6C34878D82A}">
                    <a16:rowId xmlns:a16="http://schemas.microsoft.com/office/drawing/2014/main" val="3910497455"/>
                  </a:ext>
                </a:extLst>
              </a:tr>
              <a:tr h="412701">
                <a:tc rowSpan="2">
                  <a:txBody>
                    <a:bodyPr/>
                    <a:lstStyle/>
                    <a:p>
                      <a:pPr algn="ctr" fontAlgn="ctr"/>
                      <a:r>
                        <a:rPr lang="es-CL" sz="1200" b="1" u="none" strike="noStrike">
                          <a:solidFill>
                            <a:srgbClr val="604A7C"/>
                          </a:solidFill>
                          <a:effectLst/>
                        </a:rPr>
                        <a:t>Operación</a:t>
                      </a:r>
                      <a:endParaRPr lang="es-CL"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a:solidFill>
                            <a:srgbClr val="604A7C"/>
                          </a:solidFill>
                          <a:effectLst/>
                          <a:latin typeface="Calibri"/>
                        </a:rPr>
                        <a:t>Profesionales</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a:solidFill>
                            <a:srgbClr val="604A7C"/>
                          </a:solidFill>
                          <a:effectLst/>
                          <a:latin typeface="Calibri"/>
                        </a:rPr>
                        <a:t>Ingeniero eléctrico</a:t>
                      </a: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endParaRPr lang="es-CL" sz="1200" b="1" i="0" u="none" strike="noStrike">
                        <a:solidFill>
                          <a:srgbClr val="604A7C"/>
                        </a:solidFill>
                        <a:effectLst/>
                        <a:latin typeface="Calibri" panose="020F0502020204030204" pitchFamily="34" charset="0"/>
                      </a:endParaRPr>
                    </a:p>
                    <a:p>
                      <a:pPr algn="ctr" fontAlgn="ctr"/>
                      <a:r>
                        <a:rPr lang="es-CL" sz="1200" b="1" i="0" u="none" strike="noStrike">
                          <a:solidFill>
                            <a:srgbClr val="604A7C"/>
                          </a:solidFill>
                          <a:effectLst/>
                          <a:latin typeface="Calibri"/>
                        </a:rPr>
                        <a:t>Requeridos principalmente para la zona norte. La causa de dificultad se asocia a la falta de experiencia laboral en el sector.</a:t>
                      </a:r>
                    </a:p>
                    <a:p>
                      <a:pPr algn="ctr" fontAlgn="ctr"/>
                      <a:endParaRPr lang="es-CL"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512243"/>
                  </a:ext>
                </a:extLst>
              </a:tr>
              <a:tr h="362202">
                <a:tc vMerge="1">
                  <a:txBody>
                    <a:bodyPr/>
                    <a:lstStyle/>
                    <a:p>
                      <a:endParaRPr lang="es-CL"/>
                    </a:p>
                  </a:txBody>
                  <a:tcPr/>
                </a:tc>
                <a:tc>
                  <a:txBody>
                    <a:bodyPr/>
                    <a:lstStyle/>
                    <a:p>
                      <a:pPr algn="ctr" fontAlgn="ctr"/>
                      <a:r>
                        <a:rPr lang="es-ES" sz="1200" b="1" u="none" strike="noStrike" dirty="0">
                          <a:solidFill>
                            <a:srgbClr val="604A7C"/>
                          </a:solidFill>
                          <a:effectLst/>
                        </a:rPr>
                        <a:t>Técnicos</a:t>
                      </a:r>
                      <a:endParaRPr lang="es-ES" sz="1200" b="1" i="0" u="none" strike="noStrike" dirty="0">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L" sz="1200" b="1" i="0" u="none" strike="noStrike" dirty="0">
                          <a:solidFill>
                            <a:srgbClr val="604A7C"/>
                          </a:solidFill>
                          <a:effectLst/>
                          <a:latin typeface="Calibri"/>
                        </a:rPr>
                        <a:t>Técnicos en electricidad</a:t>
                      </a: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fontAlgn="ctr"/>
                      <a:endParaRPr lang="es-CL" sz="900" b="1" i="0" u="none" strike="noStrike">
                        <a:solidFill>
                          <a:schemeClr val="accent6">
                            <a:lumMod val="50000"/>
                          </a:schemeClr>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3042152"/>
                  </a:ext>
                </a:extLst>
              </a:tr>
              <a:tr h="431587">
                <a:tc rowSpan="2">
                  <a:txBody>
                    <a:bodyPr/>
                    <a:lstStyle/>
                    <a:p>
                      <a:pPr algn="ctr" fontAlgn="ctr"/>
                      <a:r>
                        <a:rPr lang="es-CL" sz="1200" b="1" i="0" u="none" strike="noStrike" dirty="0">
                          <a:solidFill>
                            <a:srgbClr val="604A7C"/>
                          </a:solidFill>
                          <a:effectLst/>
                          <a:latin typeface="Calibri"/>
                        </a:rPr>
                        <a:t>Mantención</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200" b="1" i="0" u="none" strike="noStrike" dirty="0">
                          <a:solidFill>
                            <a:srgbClr val="604A7C"/>
                          </a:solidFill>
                          <a:effectLst/>
                          <a:latin typeface="Calibri"/>
                        </a:rPr>
                        <a:t>Técnicos</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815975" rtl="0" eaLnBrk="1" fontAlgn="ctr" latinLnBrk="0" hangingPunct="1">
                        <a:lnSpc>
                          <a:spcPct val="100000"/>
                        </a:lnSpc>
                        <a:spcBef>
                          <a:spcPts val="0"/>
                        </a:spcBef>
                        <a:spcAft>
                          <a:spcPts val="0"/>
                        </a:spcAft>
                        <a:buClrTx/>
                        <a:buSzTx/>
                        <a:buFontTx/>
                        <a:buNone/>
                        <a:tabLst/>
                        <a:defRPr/>
                      </a:pPr>
                      <a:r>
                        <a:rPr lang="es-CL" sz="1200" b="1" u="none" strike="noStrike" dirty="0">
                          <a:solidFill>
                            <a:srgbClr val="604A7C"/>
                          </a:solidFill>
                          <a:effectLst/>
                        </a:rPr>
                        <a:t>Técnicos en electricidad</a:t>
                      </a:r>
                      <a:endParaRPr lang="es-CL" sz="1200" b="1" i="0" u="none" strike="noStrike" dirty="0">
                        <a:solidFill>
                          <a:srgbClr val="604A7C"/>
                        </a:solidFill>
                        <a:effectLst/>
                        <a:latin typeface="Calibri" panose="020F0502020204030204" pitchFamily="34" charset="0"/>
                      </a:endParaRP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L" sz="1200" b="1" i="0" u="none" strike="noStrike">
                          <a:solidFill>
                            <a:srgbClr val="604A7C"/>
                          </a:solidFill>
                          <a:effectLst/>
                          <a:latin typeface="Calibri"/>
                        </a:rPr>
                        <a:t>La causa de dificultad se asocia a la falta de experiencia laboral en el sector.</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816810"/>
                  </a:ext>
                </a:extLst>
              </a:tr>
              <a:tr h="614904">
                <a:tc vMerge="1">
                  <a:txBody>
                    <a:bodyPr/>
                    <a:lstStyle/>
                    <a:p>
                      <a:endParaRPr lang="es-CL"/>
                    </a:p>
                  </a:txBody>
                  <a:tcPr/>
                </a:tc>
                <a:tc>
                  <a:txBody>
                    <a:bodyPr/>
                    <a:lstStyle/>
                    <a:p>
                      <a:pPr marL="0" marR="0" lvl="0" indent="0" algn="ctr" defTabSz="815975" rtl="0" eaLnBrk="1" fontAlgn="ctr" latinLnBrk="0" hangingPunct="1">
                        <a:lnSpc>
                          <a:spcPct val="100000"/>
                        </a:lnSpc>
                        <a:spcBef>
                          <a:spcPts val="0"/>
                        </a:spcBef>
                        <a:spcAft>
                          <a:spcPts val="0"/>
                        </a:spcAft>
                        <a:buClrTx/>
                        <a:buSzTx/>
                        <a:buFontTx/>
                        <a:buNone/>
                        <a:tabLst/>
                        <a:defRPr/>
                      </a:pPr>
                      <a:endParaRPr lang="es-ES" sz="1200" b="1" u="none" strike="noStrike" dirty="0">
                        <a:solidFill>
                          <a:srgbClr val="604A7C"/>
                        </a:solidFill>
                        <a:effectLst/>
                      </a:endParaRPr>
                    </a:p>
                    <a:p>
                      <a:pPr marL="0" marR="0" lvl="0" indent="0" algn="ctr" defTabSz="815975" rtl="0" eaLnBrk="1" fontAlgn="ctr" latinLnBrk="0" hangingPunct="1">
                        <a:lnSpc>
                          <a:spcPct val="100000"/>
                        </a:lnSpc>
                        <a:spcBef>
                          <a:spcPts val="0"/>
                        </a:spcBef>
                        <a:spcAft>
                          <a:spcPts val="0"/>
                        </a:spcAft>
                        <a:buClrTx/>
                        <a:buSzTx/>
                        <a:buFontTx/>
                        <a:buNone/>
                        <a:tabLst/>
                        <a:defRPr/>
                      </a:pPr>
                      <a:r>
                        <a:rPr lang="es-ES" sz="1200" b="1" u="none" strike="noStrike" dirty="0">
                          <a:solidFill>
                            <a:srgbClr val="604A7C"/>
                          </a:solidFill>
                          <a:effectLst/>
                        </a:rPr>
                        <a:t>Operadores de planta y de máquinas u oficios</a:t>
                      </a:r>
                      <a:endParaRPr lang="es-ES" sz="1200" b="1" i="0" u="none" strike="noStrike" dirty="0">
                        <a:solidFill>
                          <a:srgbClr val="604A7C"/>
                        </a:solidFill>
                        <a:effectLst/>
                        <a:latin typeface="Calibri" panose="020F0502020204030204" pitchFamily="34" charset="0"/>
                      </a:endParaRPr>
                    </a:p>
                    <a:p>
                      <a:pPr algn="ctr" fontAlgn="ctr"/>
                      <a:endParaRPr lang="es-ES" sz="1200" b="1" i="0" u="none" strike="noStrike" dirty="0">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5975" rtl="0" eaLnBrk="1" fontAlgn="ctr" latinLnBrk="0" hangingPunct="1">
                        <a:lnSpc>
                          <a:spcPct val="100000"/>
                        </a:lnSpc>
                        <a:spcBef>
                          <a:spcPts val="0"/>
                        </a:spcBef>
                        <a:spcAft>
                          <a:spcPts val="0"/>
                        </a:spcAft>
                        <a:buClrTx/>
                        <a:buSzTx/>
                        <a:buFontTx/>
                        <a:buNone/>
                        <a:tabLst/>
                        <a:defRPr/>
                      </a:pPr>
                      <a:r>
                        <a:rPr lang="es-CL" sz="1200" b="1" u="none" strike="noStrike">
                          <a:solidFill>
                            <a:srgbClr val="604A7C"/>
                          </a:solidFill>
                          <a:effectLst/>
                        </a:rPr>
                        <a:t>Linieros</a:t>
                      </a:r>
                      <a:endParaRPr lang="es-CL" sz="1200" b="1" i="0" u="none" strike="noStrike">
                        <a:solidFill>
                          <a:srgbClr val="604A7C"/>
                        </a:solidFill>
                        <a:effectLst/>
                        <a:latin typeface="Calibri" panose="020F0502020204030204" pitchFamily="34" charset="0"/>
                      </a:endParaRP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fontAlgn="ctr"/>
                      <a:endParaRPr lang="es-ES" sz="900" b="1" i="0" u="none" strike="noStrike">
                        <a:solidFill>
                          <a:schemeClr val="accent6">
                            <a:lumMod val="50000"/>
                          </a:schemeClr>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5671730"/>
                  </a:ext>
                </a:extLst>
              </a:tr>
              <a:tr h="558325">
                <a:tc rowSpan="3">
                  <a:txBody>
                    <a:bodyPr/>
                    <a:lstStyle/>
                    <a:p>
                      <a:pPr algn="ctr" fontAlgn="ctr"/>
                      <a:r>
                        <a:rPr lang="es-CL" sz="1200" b="1" u="none" strike="noStrike">
                          <a:solidFill>
                            <a:srgbClr val="604A7C"/>
                          </a:solidFill>
                          <a:effectLst/>
                        </a:rPr>
                        <a:t>Construcción</a:t>
                      </a:r>
                      <a:endParaRPr lang="es-CL"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200" b="1" u="none" strike="noStrike">
                          <a:solidFill>
                            <a:srgbClr val="604A7C"/>
                          </a:solidFill>
                          <a:effectLst/>
                        </a:rPr>
                        <a:t>Profesionales</a:t>
                      </a:r>
                      <a:endParaRPr lang="es-ES"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dirty="0">
                          <a:solidFill>
                            <a:srgbClr val="604A7C"/>
                          </a:solidFill>
                          <a:effectLst/>
                          <a:latin typeface="Calibri"/>
                        </a:rPr>
                        <a:t>Constructor civil</a:t>
                      </a: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dirty="0">
                          <a:solidFill>
                            <a:srgbClr val="604A7C"/>
                          </a:solidFill>
                          <a:effectLst/>
                          <a:latin typeface="Calibri"/>
                        </a:rPr>
                        <a:t>Falta de experiencia laboral en el sector</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656099"/>
                  </a:ext>
                </a:extLst>
              </a:tr>
              <a:tr h="656712">
                <a:tc vMerge="1">
                  <a:txBody>
                    <a:bodyPr/>
                    <a:lstStyle/>
                    <a:p>
                      <a:endParaRPr lang="es-CL"/>
                    </a:p>
                  </a:txBody>
                  <a:tcPr/>
                </a:tc>
                <a:tc>
                  <a:txBody>
                    <a:bodyPr/>
                    <a:lstStyle/>
                    <a:p>
                      <a:pPr marL="0" marR="0" lvl="0" indent="0" algn="ctr" defTabSz="815975" rtl="0" eaLnBrk="1" fontAlgn="ctr" latinLnBrk="0" hangingPunct="1">
                        <a:lnSpc>
                          <a:spcPct val="100000"/>
                        </a:lnSpc>
                        <a:spcBef>
                          <a:spcPts val="0"/>
                        </a:spcBef>
                        <a:spcAft>
                          <a:spcPts val="0"/>
                        </a:spcAft>
                        <a:buClrTx/>
                        <a:buSzTx/>
                        <a:buFontTx/>
                        <a:buNone/>
                        <a:tabLst/>
                        <a:defRPr/>
                      </a:pPr>
                      <a:r>
                        <a:rPr lang="es-ES" sz="1200" b="1" u="none" strike="noStrike" dirty="0">
                          <a:solidFill>
                            <a:srgbClr val="604A7C"/>
                          </a:solidFill>
                          <a:effectLst/>
                        </a:rPr>
                        <a:t>Personal de oficina, administrativo, de ventas y servicios</a:t>
                      </a:r>
                      <a:endParaRPr lang="es-ES" sz="1200" b="1" i="0" u="none" strike="noStrike" dirty="0">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a:solidFill>
                            <a:srgbClr val="604A7C"/>
                          </a:solidFill>
                          <a:effectLst/>
                          <a:latin typeface="Calibri"/>
                        </a:rPr>
                        <a:t>Administrativo de obras</a:t>
                      </a: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dirty="0">
                          <a:solidFill>
                            <a:srgbClr val="604A7C"/>
                          </a:solidFill>
                          <a:effectLst/>
                          <a:latin typeface="Calibri"/>
                        </a:rPr>
                        <a:t>Falta de postulantes</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5837739"/>
                  </a:ext>
                </a:extLst>
              </a:tr>
              <a:tr h="656712">
                <a:tc vMerge="1">
                  <a:txBody>
                    <a:bodyPr/>
                    <a:lstStyle/>
                    <a:p>
                      <a:pPr algn="l" fontAlgn="ctr"/>
                      <a:endParaRPr lang="es-CL" sz="900" b="1" i="0" u="none" strike="noStrike">
                        <a:solidFill>
                          <a:schemeClr val="accent6">
                            <a:lumMod val="50000"/>
                          </a:schemeClr>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5975" rtl="0" eaLnBrk="1" fontAlgn="ctr" latinLnBrk="0" hangingPunct="1">
                        <a:lnSpc>
                          <a:spcPct val="100000"/>
                        </a:lnSpc>
                        <a:spcBef>
                          <a:spcPts val="0"/>
                        </a:spcBef>
                        <a:spcAft>
                          <a:spcPts val="0"/>
                        </a:spcAft>
                        <a:buClrTx/>
                        <a:buSzTx/>
                        <a:buFontTx/>
                        <a:buNone/>
                        <a:tabLst/>
                        <a:defRPr/>
                      </a:pPr>
                      <a:r>
                        <a:rPr lang="es-ES" sz="1200" b="1" u="none" strike="noStrike">
                          <a:solidFill>
                            <a:srgbClr val="604A7C"/>
                          </a:solidFill>
                          <a:effectLst/>
                        </a:rPr>
                        <a:t>Operadores de planta y de máquinas u oficios</a:t>
                      </a:r>
                      <a:endParaRPr lang="es-ES"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a:solidFill>
                            <a:srgbClr val="604A7C"/>
                          </a:solidFill>
                          <a:effectLst/>
                          <a:latin typeface="Calibri"/>
                        </a:rPr>
                        <a:t>Operadores de grúas</a:t>
                      </a: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dirty="0">
                          <a:solidFill>
                            <a:srgbClr val="604A7C"/>
                          </a:solidFill>
                          <a:effectLst/>
                          <a:latin typeface="Calibri"/>
                        </a:rPr>
                        <a:t>Falta de certificación</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121678"/>
                  </a:ext>
                </a:extLst>
              </a:tr>
              <a:tr h="414815">
                <a:tc rowSpan="2">
                  <a:txBody>
                    <a:bodyPr/>
                    <a:lstStyle/>
                    <a:p>
                      <a:pPr algn="ctr" fontAlgn="ctr"/>
                      <a:r>
                        <a:rPr lang="es-CL" sz="1200" b="1" u="none" strike="noStrike">
                          <a:solidFill>
                            <a:srgbClr val="604A7C"/>
                          </a:solidFill>
                          <a:effectLst/>
                        </a:rPr>
                        <a:t>Administración</a:t>
                      </a:r>
                      <a:endParaRPr lang="es-CL"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u="none" strike="noStrike">
                          <a:solidFill>
                            <a:srgbClr val="604A7C"/>
                          </a:solidFill>
                          <a:effectLst/>
                        </a:rPr>
                        <a:t>Profesionales</a:t>
                      </a:r>
                      <a:endParaRPr lang="es-CL"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u="none" strike="noStrike">
                          <a:solidFill>
                            <a:srgbClr val="604A7C"/>
                          </a:solidFill>
                          <a:effectLst/>
                        </a:rPr>
                        <a:t>Ingeniero en prevención de riesgos </a:t>
                      </a:r>
                      <a:endParaRPr lang="es-CL" sz="1200" b="1" i="0" u="none" strike="noStrike">
                        <a:solidFill>
                          <a:srgbClr val="604A7C"/>
                        </a:solidFill>
                        <a:effectLst/>
                        <a:latin typeface="Calibri" panose="020F0502020204030204" pitchFamily="34" charset="0"/>
                      </a:endParaRP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dirty="0">
                          <a:solidFill>
                            <a:srgbClr val="604A7C"/>
                          </a:solidFill>
                          <a:effectLst/>
                          <a:latin typeface="Calibri"/>
                        </a:rPr>
                        <a:t>Necesidad de habilidades blandas. Requeridos en la región metropolitana</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45730"/>
                  </a:ext>
                </a:extLst>
              </a:tr>
              <a:tr h="625298">
                <a:tc vMerge="1">
                  <a:txBody>
                    <a:bodyPr/>
                    <a:lstStyle/>
                    <a:p>
                      <a:pPr algn="l" fontAlgn="ctr"/>
                      <a:endParaRPr lang="es-CL" sz="900" b="1" i="0" u="none" strike="noStrike">
                        <a:solidFill>
                          <a:schemeClr val="accent6">
                            <a:lumMod val="50000"/>
                          </a:schemeClr>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5975" rtl="0" eaLnBrk="1" fontAlgn="ctr" latinLnBrk="0" hangingPunct="1">
                        <a:lnSpc>
                          <a:spcPct val="100000"/>
                        </a:lnSpc>
                        <a:spcBef>
                          <a:spcPts val="0"/>
                        </a:spcBef>
                        <a:spcAft>
                          <a:spcPts val="0"/>
                        </a:spcAft>
                        <a:buClrTx/>
                        <a:buSzTx/>
                        <a:buFontTx/>
                        <a:buNone/>
                        <a:tabLst/>
                        <a:defRPr/>
                      </a:pPr>
                      <a:r>
                        <a:rPr lang="es-ES" sz="1200" b="1" u="none" strike="noStrike">
                          <a:solidFill>
                            <a:srgbClr val="604A7C"/>
                          </a:solidFill>
                          <a:effectLst/>
                        </a:rPr>
                        <a:t>Personal de oficina, administrativo, de ventas y servicios</a:t>
                      </a:r>
                      <a:endParaRPr lang="es-ES" sz="1200" b="1" i="0" u="none" strike="noStrike">
                        <a:solidFill>
                          <a:srgbClr val="604A7C"/>
                        </a:solidFill>
                        <a:effectLst/>
                        <a:latin typeface="Calibri" panose="020F0502020204030204" pitchFamily="34" charset="0"/>
                      </a:endParaRP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a:solidFill>
                            <a:srgbClr val="604A7C"/>
                          </a:solidFill>
                          <a:effectLst/>
                          <a:latin typeface="Calibri"/>
                        </a:rPr>
                        <a:t>Asistente contable</a:t>
                      </a:r>
                    </a:p>
                  </a:txBody>
                  <a:tcPr marL="9200"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1" i="0" u="none" strike="noStrike" dirty="0">
                          <a:solidFill>
                            <a:srgbClr val="604A7C"/>
                          </a:solidFill>
                          <a:effectLst/>
                          <a:latin typeface="Calibri"/>
                        </a:rPr>
                        <a:t>Necesidad de habilidades blandas</a:t>
                      </a:r>
                    </a:p>
                  </a:txBody>
                  <a:tcPr marL="110403" marR="9200" marT="9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147215"/>
                  </a:ext>
                </a:extLst>
              </a:tr>
            </a:tbl>
          </a:graphicData>
        </a:graphic>
      </p:graphicFrame>
      <p:sp>
        <p:nvSpPr>
          <p:cNvPr id="3" name="object 4">
            <a:extLst>
              <a:ext uri="{FF2B5EF4-FFF2-40B4-BE49-F238E27FC236}">
                <a16:creationId xmlns:a16="http://schemas.microsoft.com/office/drawing/2014/main" id="{418F2370-3BC2-4CC9-B09F-081AE3E6FF63}"/>
              </a:ext>
            </a:extLst>
          </p:cNvPr>
          <p:cNvSpPr txBox="1"/>
          <p:nvPr/>
        </p:nvSpPr>
        <p:spPr>
          <a:xfrm>
            <a:off x="9560569" y="1700808"/>
            <a:ext cx="2464305" cy="3133725"/>
          </a:xfrm>
          <a:prstGeom prst="rect">
            <a:avLst/>
          </a:prstGeom>
          <a:solidFill>
            <a:srgbClr val="E6E0EC"/>
          </a:solidFill>
        </p:spPr>
        <p:txBody>
          <a:bodyPr vert="horz" wrap="square" lIns="144000" tIns="180000" rIns="144000" bIns="144000" rtlCol="0" anchor="ctr" anchorCtr="0">
            <a:noAutofit/>
          </a:bodyPr>
          <a:lstStyle/>
          <a:p>
            <a:r>
              <a:rPr lang="es-CL" sz="1400" i="1" dirty="0">
                <a:solidFill>
                  <a:schemeClr val="accent6">
                    <a:lumMod val="60000"/>
                    <a:lumOff val="40000"/>
                  </a:schemeClr>
                </a:solidFill>
              </a:rPr>
              <a:t>﻿</a:t>
            </a:r>
            <a:r>
              <a:rPr lang="es-CL" sz="1400" b="1" i="1" dirty="0">
                <a:solidFill>
                  <a:srgbClr val="604A7C"/>
                </a:solidFill>
              </a:rPr>
              <a:t>”Es difícil conseguir buenos técnicos linieros, fundamentalmente porque no es posible capacitarlos en una sala de clases, el oficio se aprende in situ. Por lo mismo, una vez que están capacitados, existe una alta competencia por contratarlos entre las distribuidoras y las mineras.</a:t>
            </a:r>
            <a:endParaRPr lang="es-CL" sz="1400" i="1" dirty="0">
              <a:solidFill>
                <a:schemeClr val="accent6">
                  <a:lumMod val="60000"/>
                  <a:lumOff val="40000"/>
                </a:schemeClr>
              </a:solidFill>
            </a:endParaRPr>
          </a:p>
        </p:txBody>
      </p:sp>
      <p:sp>
        <p:nvSpPr>
          <p:cNvPr id="5" name="Rectángulo 11">
            <a:extLst>
              <a:ext uri="{FF2B5EF4-FFF2-40B4-BE49-F238E27FC236}">
                <a16:creationId xmlns:a16="http://schemas.microsoft.com/office/drawing/2014/main" id="{F1F5CEFF-AC1D-41AD-BBCC-8C4BAFC6EB6D}"/>
              </a:ext>
            </a:extLst>
          </p:cNvPr>
          <p:cNvSpPr/>
          <p:nvPr/>
        </p:nvSpPr>
        <p:spPr>
          <a:xfrm>
            <a:off x="9316877" y="1628800"/>
            <a:ext cx="262154" cy="485213"/>
          </a:xfrm>
          <a:prstGeom prst="rect">
            <a:avLst/>
          </a:prstGeom>
        </p:spPr>
        <p:txBody>
          <a:bodyPr wrap="none">
            <a:noAutofit/>
          </a:bodyPr>
          <a:lstStyle/>
          <a:p>
            <a:r>
              <a:rPr lang="es-ES_tradnl" sz="4400" b="1" i="1" dirty="0">
                <a:solidFill>
                  <a:srgbClr val="604A7B">
                    <a:alpha val="50000"/>
                  </a:srgbClr>
                </a:solidFill>
                <a:latin typeface="Times New Roman" charset="0"/>
                <a:ea typeface="Times New Roman" charset="0"/>
                <a:cs typeface="Times New Roman" charset="0"/>
              </a:rPr>
              <a:t>“</a:t>
            </a:r>
            <a:endParaRPr lang="es-ES_tradnl" sz="4400" b="1" dirty="0">
              <a:solidFill>
                <a:srgbClr val="604A7B">
                  <a:alpha val="50000"/>
                </a:srgbClr>
              </a:solidFill>
              <a:latin typeface="Times New Roman" charset="0"/>
              <a:ea typeface="Times New Roman" charset="0"/>
              <a:cs typeface="Times New Roman" charset="0"/>
            </a:endParaRPr>
          </a:p>
        </p:txBody>
      </p:sp>
      <p:sp>
        <p:nvSpPr>
          <p:cNvPr id="6" name="Rectángulo 12">
            <a:extLst>
              <a:ext uri="{FF2B5EF4-FFF2-40B4-BE49-F238E27FC236}">
                <a16:creationId xmlns:a16="http://schemas.microsoft.com/office/drawing/2014/main" id="{5EE247C5-C2A5-4D36-8819-73F6AB2A9141}"/>
              </a:ext>
            </a:extLst>
          </p:cNvPr>
          <p:cNvSpPr/>
          <p:nvPr/>
        </p:nvSpPr>
        <p:spPr>
          <a:xfrm>
            <a:off x="11581963" y="4234558"/>
            <a:ext cx="296285" cy="551759"/>
          </a:xfrm>
          <a:prstGeom prst="rect">
            <a:avLst/>
          </a:prstGeom>
        </p:spPr>
        <p:txBody>
          <a:bodyPr wrap="none">
            <a:noAutofit/>
          </a:bodyPr>
          <a:lstStyle/>
          <a:p>
            <a:r>
              <a:rPr lang="es-ES_tradnl" sz="4400" b="1" i="1" dirty="0">
                <a:solidFill>
                  <a:srgbClr val="604A7B">
                    <a:alpha val="50000"/>
                  </a:srgbClr>
                </a:solidFill>
                <a:latin typeface="Times New Roman" charset="0"/>
                <a:ea typeface="Times New Roman" charset="0"/>
                <a:cs typeface="Times New Roman" charset="0"/>
              </a:rPr>
              <a:t>”</a:t>
            </a:r>
            <a:endParaRPr lang="es-ES_tradnl" sz="4400" b="1" dirty="0">
              <a:solidFill>
                <a:srgbClr val="604A7B">
                  <a:alpha val="50000"/>
                </a:srgb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25813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121" y="4855414"/>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5984010" cy="646331"/>
          </a:xfrm>
          <a:prstGeom prst="rect">
            <a:avLst/>
          </a:prstGeom>
          <a:solidFill>
            <a:schemeClr val="bg1"/>
          </a:solidFill>
        </p:spPr>
        <p:txBody>
          <a:bodyPr wrap="none">
            <a:spAutoFit/>
          </a:bodyPr>
          <a:lstStyle/>
          <a:p>
            <a:r>
              <a:rPr lang="es-CL" sz="3600" b="1" dirty="0">
                <a:solidFill>
                  <a:srgbClr val="0070C0"/>
                </a:solidFill>
                <a:latin typeface="+mj-lt"/>
              </a:rPr>
              <a:t>Mecanismos de reclutamiento</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4" y="1496384"/>
            <a:ext cx="11233250" cy="707886"/>
          </a:xfrm>
          <a:prstGeom prst="rect">
            <a:avLst/>
          </a:prstGeom>
        </p:spPr>
        <p:txBody>
          <a:bodyPr wrap="square">
            <a:spAutoFit/>
          </a:bodyPr>
          <a:lstStyle/>
          <a:p>
            <a:pPr marL="342900" indent="-342900" algn="just">
              <a:buFont typeface="Wingdings" panose="05000000000000000000" pitchFamily="2" charset="2"/>
              <a:buChar char="à"/>
            </a:pPr>
            <a:r>
              <a:rPr lang="es-CL" sz="20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El principal canal de reclutamiento son las recomendaciones de trabajadores, seguido por plataformas web de empleo pagadas y empresas de reclutamiento.</a:t>
            </a:r>
          </a:p>
        </p:txBody>
      </p:sp>
      <p:graphicFrame>
        <p:nvGraphicFramePr>
          <p:cNvPr id="17" name="Gráfico 16">
            <a:extLst>
              <a:ext uri="{FF2B5EF4-FFF2-40B4-BE49-F238E27FC236}">
                <a16:creationId xmlns:a16="http://schemas.microsoft.com/office/drawing/2014/main" id="{04C7DDF7-4656-4AF8-944A-E3CD408F2220}"/>
              </a:ext>
            </a:extLst>
          </p:cNvPr>
          <p:cNvGraphicFramePr/>
          <p:nvPr>
            <p:extLst>
              <p:ext uri="{D42A27DB-BD31-4B8C-83A1-F6EECF244321}">
                <p14:modId xmlns:p14="http://schemas.microsoft.com/office/powerpoint/2010/main" val="1937402721"/>
              </p:ext>
            </p:extLst>
          </p:nvPr>
        </p:nvGraphicFramePr>
        <p:xfrm>
          <a:off x="0" y="2899395"/>
          <a:ext cx="10081121" cy="3265909"/>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ángulo 17">
            <a:extLst>
              <a:ext uri="{FF2B5EF4-FFF2-40B4-BE49-F238E27FC236}">
                <a16:creationId xmlns:a16="http://schemas.microsoft.com/office/drawing/2014/main" id="{D3E225EB-9CF8-40CE-B765-7B032C2618E2}"/>
              </a:ext>
            </a:extLst>
          </p:cNvPr>
          <p:cNvSpPr/>
          <p:nvPr/>
        </p:nvSpPr>
        <p:spPr>
          <a:xfrm>
            <a:off x="1198662" y="2696712"/>
            <a:ext cx="9937104" cy="259045"/>
          </a:xfrm>
          <a:prstGeom prst="rect">
            <a:avLst/>
          </a:prstGeom>
        </p:spPr>
        <p:txBody>
          <a:bodyPr wrap="square">
            <a:spAutoFit/>
          </a:bodyPr>
          <a:lstStyle/>
          <a:p>
            <a:pPr marL="98140">
              <a:lnSpc>
                <a:spcPts val="1100"/>
              </a:lnSpc>
            </a:pPr>
            <a:r>
              <a:rPr lang="es-CL" b="1" cap="all" spc="10" dirty="0">
                <a:solidFill>
                  <a:srgbClr val="604A7C"/>
                </a:solidFill>
                <a:latin typeface="Calibri" panose="020F0502020204030204" pitchFamily="34" charset="0"/>
                <a:cs typeface="Calibri" panose="020F0502020204030204" pitchFamily="34" charset="0"/>
                <a:sym typeface="Calibri"/>
              </a:rPr>
              <a:t>canales de reclutamiento (% de empresas que los usa)</a:t>
            </a:r>
          </a:p>
        </p:txBody>
      </p:sp>
      <p:sp>
        <p:nvSpPr>
          <p:cNvPr id="2" name="CuadroTexto 1">
            <a:extLst>
              <a:ext uri="{FF2B5EF4-FFF2-40B4-BE49-F238E27FC236}">
                <a16:creationId xmlns:a16="http://schemas.microsoft.com/office/drawing/2014/main" id="{ED2AAA14-9C76-4B10-9FDB-7486E139A708}"/>
              </a:ext>
            </a:extLst>
          </p:cNvPr>
          <p:cNvSpPr txBox="1"/>
          <p:nvPr/>
        </p:nvSpPr>
        <p:spPr>
          <a:xfrm>
            <a:off x="3430910" y="6367987"/>
            <a:ext cx="7272808" cy="584775"/>
          </a:xfrm>
          <a:prstGeom prst="rect">
            <a:avLst/>
          </a:prstGeom>
          <a:noFill/>
        </p:spPr>
        <p:txBody>
          <a:bodyPr wrap="square" rtlCol="0">
            <a:spAutoFit/>
          </a:bodyPr>
          <a:lstStyle/>
          <a:p>
            <a:r>
              <a:rPr lang="es-ES" sz="1600" dirty="0"/>
              <a:t>Nota: Otro canal incluye avisos en inmediaciones y plataformas propias.</a:t>
            </a:r>
          </a:p>
          <a:p>
            <a:endParaRPr lang="es-CL" sz="1600" dirty="0"/>
          </a:p>
        </p:txBody>
      </p:sp>
    </p:spTree>
    <p:extLst>
      <p:ext uri="{BB962C8B-B14F-4D97-AF65-F5344CB8AC3E}">
        <p14:creationId xmlns:p14="http://schemas.microsoft.com/office/powerpoint/2010/main" val="42385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A7F3E03D-4507-43D7-8ECF-104C5D60D597}"/>
              </a:ext>
            </a:extLst>
          </p:cNvPr>
          <p:cNvSpPr/>
          <p:nvPr/>
        </p:nvSpPr>
        <p:spPr>
          <a:xfrm>
            <a:off x="1054646" y="4725144"/>
            <a:ext cx="4176464"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2627964" cy="646331"/>
          </a:xfrm>
          <a:prstGeom prst="rect">
            <a:avLst/>
          </a:prstGeom>
          <a:solidFill>
            <a:schemeClr val="bg1"/>
          </a:solidFill>
        </p:spPr>
        <p:txBody>
          <a:bodyPr wrap="none">
            <a:spAutoFit/>
          </a:bodyPr>
          <a:lstStyle/>
          <a:p>
            <a:r>
              <a:rPr lang="es-CL" sz="3600" b="1" dirty="0">
                <a:solidFill>
                  <a:srgbClr val="0070C0"/>
                </a:solidFill>
                <a:latin typeface="+mj-lt"/>
              </a:rPr>
              <a:t>Capacitación</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2" y="1342371"/>
            <a:ext cx="10636600" cy="707886"/>
          </a:xfrm>
          <a:prstGeom prst="rect">
            <a:avLst/>
          </a:prstGeom>
        </p:spPr>
        <p:txBody>
          <a:bodyPr wrap="square">
            <a:spAutoFit/>
          </a:bodyPr>
          <a:lstStyle/>
          <a:p>
            <a:pPr marL="342900" indent="-342900" algn="just">
              <a:buFont typeface="Arial" panose="020B0604020202020204" pitchFamily="34" charset="0"/>
              <a:buChar char="•"/>
            </a:pPr>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88% de las empresas declararon que sus trabajadores participaron en algún curso formal de capacitación durante el 2020  3.061 trabajadores, equivalente al 61% de la dotación.</a:t>
            </a:r>
          </a:p>
        </p:txBody>
      </p:sp>
      <p:graphicFrame>
        <p:nvGraphicFramePr>
          <p:cNvPr id="19" name="Gráfico 18">
            <a:extLst>
              <a:ext uri="{FF2B5EF4-FFF2-40B4-BE49-F238E27FC236}">
                <a16:creationId xmlns:a16="http://schemas.microsoft.com/office/drawing/2014/main" id="{F6D2A5CD-AAF7-4120-BAD0-830ACDEEBB2C}"/>
              </a:ext>
            </a:extLst>
          </p:cNvPr>
          <p:cNvGraphicFramePr>
            <a:graphicFrameLocks/>
          </p:cNvGraphicFramePr>
          <p:nvPr>
            <p:extLst>
              <p:ext uri="{D42A27DB-BD31-4B8C-83A1-F6EECF244321}">
                <p14:modId xmlns:p14="http://schemas.microsoft.com/office/powerpoint/2010/main" val="2732660007"/>
              </p:ext>
            </p:extLst>
          </p:nvPr>
        </p:nvGraphicFramePr>
        <p:xfrm>
          <a:off x="6421133" y="3075281"/>
          <a:ext cx="4572000" cy="30910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55BDAC29-6D30-4828-BE90-8517812EC12E}"/>
              </a:ext>
            </a:extLst>
          </p:cNvPr>
          <p:cNvGraphicFramePr>
            <a:graphicFrameLocks/>
          </p:cNvGraphicFramePr>
          <p:nvPr>
            <p:extLst>
              <p:ext uri="{D42A27DB-BD31-4B8C-83A1-F6EECF244321}">
                <p14:modId xmlns:p14="http://schemas.microsoft.com/office/powerpoint/2010/main" val="2888525343"/>
              </p:ext>
            </p:extLst>
          </p:nvPr>
        </p:nvGraphicFramePr>
        <p:xfrm>
          <a:off x="609440" y="2808688"/>
          <a:ext cx="5418020" cy="3422563"/>
        </p:xfrm>
        <a:graphic>
          <a:graphicData uri="http://schemas.openxmlformats.org/drawingml/2006/chart">
            <c:chart xmlns:c="http://schemas.openxmlformats.org/drawingml/2006/chart" xmlns:r="http://schemas.openxmlformats.org/officeDocument/2006/relationships" r:id="rId6"/>
          </a:graphicData>
        </a:graphic>
      </p:graphicFrame>
      <p:sp>
        <p:nvSpPr>
          <p:cNvPr id="31" name="Rectángulo 30">
            <a:extLst>
              <a:ext uri="{FF2B5EF4-FFF2-40B4-BE49-F238E27FC236}">
                <a16:creationId xmlns:a16="http://schemas.microsoft.com/office/drawing/2014/main" id="{2FCD46BF-C7FA-4B42-B9D3-5A1F71095B42}"/>
              </a:ext>
            </a:extLst>
          </p:cNvPr>
          <p:cNvSpPr/>
          <p:nvPr/>
        </p:nvSpPr>
        <p:spPr>
          <a:xfrm>
            <a:off x="406572" y="2056843"/>
            <a:ext cx="10636600" cy="707886"/>
          </a:xfrm>
          <a:prstGeom prst="rect">
            <a:avLst/>
          </a:prstGeom>
        </p:spPr>
        <p:txBody>
          <a:bodyPr wrap="square">
            <a:spAutoFit/>
          </a:bodyPr>
          <a:lstStyle/>
          <a:p>
            <a:pPr marL="342900" indent="-342900" algn="just">
              <a:buFont typeface="Arial" panose="020B0604020202020204" pitchFamily="34" charset="0"/>
              <a:buChar char="•"/>
            </a:pPr>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La principal fuente de financiamiento fue recursos propios, seguido por FT y mutuales de seguridad.</a:t>
            </a:r>
          </a:p>
        </p:txBody>
      </p:sp>
    </p:spTree>
    <p:extLst>
      <p:ext uri="{BB962C8B-B14F-4D97-AF65-F5344CB8AC3E}">
        <p14:creationId xmlns:p14="http://schemas.microsoft.com/office/powerpoint/2010/main" val="39552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Graphic spid="19" grpId="0">
        <p:bldAsOne/>
      </p:bldGraphic>
      <p:bldGraphic spid="25" grpId="0">
        <p:bldAsOne/>
      </p:bldGraphic>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2627964" cy="646331"/>
          </a:xfrm>
          <a:prstGeom prst="rect">
            <a:avLst/>
          </a:prstGeom>
          <a:solidFill>
            <a:schemeClr val="bg1"/>
          </a:solidFill>
        </p:spPr>
        <p:txBody>
          <a:bodyPr wrap="none">
            <a:spAutoFit/>
          </a:bodyPr>
          <a:lstStyle/>
          <a:p>
            <a:r>
              <a:rPr lang="es-CL" sz="3600" b="1" dirty="0">
                <a:solidFill>
                  <a:srgbClr val="0070C0"/>
                </a:solidFill>
                <a:latin typeface="+mj-lt"/>
              </a:rPr>
              <a:t>Capacitación</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2" y="1342371"/>
            <a:ext cx="10636600" cy="1631216"/>
          </a:xfrm>
          <a:prstGeom prst="rect">
            <a:avLst/>
          </a:prstGeom>
        </p:spPr>
        <p:txBody>
          <a:bodyPr wrap="square">
            <a:spAutoFit/>
          </a:bodyPr>
          <a:lstStyle/>
          <a:p>
            <a:pPr marL="342900" indent="-342900" algn="just">
              <a:buFont typeface="Arial" panose="020B0604020202020204" pitchFamily="34" charset="0"/>
              <a:buChar char="•"/>
            </a:pPr>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Un 77% de las empresas señalan que cuentan con planes o programas de formación para sus trabajadores.</a:t>
            </a:r>
          </a:p>
          <a:p>
            <a:pPr marL="342900" indent="-342900" algn="just">
              <a:buFont typeface="Arial" panose="020B0604020202020204" pitchFamily="34" charset="0"/>
              <a:buChar char="•"/>
            </a:pPr>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SAESA, CHILQUINTA, COPELEC Y ENEL, por ejemplo, cuentan con programas para formar a su personal.</a:t>
            </a:r>
          </a:p>
          <a:p>
            <a:pPr marL="342900" indent="-342900" algn="just">
              <a:buFont typeface="Arial" panose="020B0604020202020204" pitchFamily="34" charset="0"/>
              <a:buChar char="•"/>
            </a:pPr>
            <a:endPar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p:txBody>
      </p:sp>
      <p:sp>
        <p:nvSpPr>
          <p:cNvPr id="13" name="object 4">
            <a:extLst>
              <a:ext uri="{FF2B5EF4-FFF2-40B4-BE49-F238E27FC236}">
                <a16:creationId xmlns:a16="http://schemas.microsoft.com/office/drawing/2014/main" id="{73CDB32B-488B-4A73-9410-08F27BDE4923}"/>
              </a:ext>
            </a:extLst>
          </p:cNvPr>
          <p:cNvSpPr txBox="1"/>
          <p:nvPr/>
        </p:nvSpPr>
        <p:spPr>
          <a:xfrm>
            <a:off x="1007988" y="3189214"/>
            <a:ext cx="10340136" cy="1463525"/>
          </a:xfrm>
          <a:prstGeom prst="rect">
            <a:avLst/>
          </a:prstGeom>
          <a:solidFill>
            <a:srgbClr val="E6E0EC"/>
          </a:solidFill>
        </p:spPr>
        <p:txBody>
          <a:bodyPr vert="horz" wrap="square" lIns="144000" tIns="180000" rIns="144000" bIns="144000" rtlCol="0" anchor="ctr" anchorCtr="0">
            <a:noAutofit/>
          </a:bodyPr>
          <a:lstStyle/>
          <a:p>
            <a:pPr algn="just"/>
            <a:r>
              <a:rPr lang="es-ES" sz="1600" b="1" i="1" dirty="0">
                <a:solidFill>
                  <a:srgbClr val="604A7C"/>
                </a:solidFill>
                <a:sym typeface="Calibri"/>
              </a:rPr>
              <a:t>“Si bien se toma gente que egresa de carreras técnicas relacionadas con la electricidad o electrónica… falta información y destrezas. Entonces </a:t>
            </a:r>
            <a:r>
              <a:rPr lang="es-CL" sz="1600" b="1" i="1" dirty="0">
                <a:solidFill>
                  <a:srgbClr val="604A7C"/>
                </a:solidFill>
                <a:sym typeface="Calibri"/>
              </a:rPr>
              <a:t>e</a:t>
            </a:r>
            <a:r>
              <a:rPr lang="es-CL" sz="1600" b="1" i="1" dirty="0">
                <a:solidFill>
                  <a:srgbClr val="604A7C"/>
                </a:solidFill>
              </a:rPr>
              <a:t>l sector resuelve internamente el tema del capital humano, lo cual es bien caro de hacer y las empresas entran en conflicto, porque cuando una empresa forma una muy buena escuela lo primero que ocurre es que las otras se los levantan”.</a:t>
            </a:r>
            <a:r>
              <a:rPr lang="es-CL" sz="1600" i="1" dirty="0">
                <a:solidFill>
                  <a:srgbClr val="604A7C"/>
                </a:solidFill>
              </a:rPr>
              <a:t> Líder sector </a:t>
            </a:r>
            <a:r>
              <a:rPr lang="es-CL" sz="1600" i="1" dirty="0" err="1">
                <a:solidFill>
                  <a:srgbClr val="604A7C"/>
                </a:solidFill>
              </a:rPr>
              <a:t>TyD</a:t>
            </a:r>
            <a:r>
              <a:rPr lang="es-CL" sz="1600" i="1" dirty="0">
                <a:solidFill>
                  <a:srgbClr val="604A7C"/>
                </a:solidFill>
              </a:rPr>
              <a:t>.</a:t>
            </a:r>
          </a:p>
          <a:p>
            <a:pPr algn="just"/>
            <a:endParaRPr lang="es-CL" sz="1600" b="1" i="1" dirty="0">
              <a:solidFill>
                <a:srgbClr val="604A7C"/>
              </a:solidFill>
            </a:endParaRPr>
          </a:p>
        </p:txBody>
      </p:sp>
    </p:spTree>
    <p:extLst>
      <p:ext uri="{BB962C8B-B14F-4D97-AF65-F5344CB8AC3E}">
        <p14:creationId xmlns:p14="http://schemas.microsoft.com/office/powerpoint/2010/main" val="231368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5528758" cy="646331"/>
          </a:xfrm>
          <a:prstGeom prst="rect">
            <a:avLst/>
          </a:prstGeom>
          <a:solidFill>
            <a:schemeClr val="bg1"/>
          </a:solidFill>
        </p:spPr>
        <p:txBody>
          <a:bodyPr wrap="none">
            <a:spAutoFit/>
          </a:bodyPr>
          <a:lstStyle/>
          <a:p>
            <a:r>
              <a:rPr lang="es-CL" sz="3600" b="1" dirty="0">
                <a:solidFill>
                  <a:srgbClr val="0070C0"/>
                </a:solidFill>
                <a:latin typeface="+mj-lt"/>
              </a:rPr>
              <a:t>Formación de nivel superior</a:t>
            </a:r>
          </a:p>
        </p:txBody>
      </p:sp>
      <p:sp>
        <p:nvSpPr>
          <p:cNvPr id="15" name="Rectángulo 14">
            <a:extLst>
              <a:ext uri="{FF2B5EF4-FFF2-40B4-BE49-F238E27FC236}">
                <a16:creationId xmlns:a16="http://schemas.microsoft.com/office/drawing/2014/main" id="{D2EC7179-92B7-0248-B68F-A7F3AB94C0A0}"/>
              </a:ext>
            </a:extLst>
          </p:cNvPr>
          <p:cNvSpPr/>
          <p:nvPr/>
        </p:nvSpPr>
        <p:spPr>
          <a:xfrm>
            <a:off x="550581" y="1149704"/>
            <a:ext cx="9793097" cy="3139321"/>
          </a:xfrm>
          <a:prstGeom prst="rect">
            <a:avLst/>
          </a:prstGeom>
        </p:spPr>
        <p:txBody>
          <a:bodyPr wrap="square">
            <a:spAutoFit/>
          </a:bodyPr>
          <a:lstStyle/>
          <a:p>
            <a:pPr marL="342900" indent="-342900" algn="just">
              <a:buFont typeface="Arial" panose="020B0604020202020204" pitchFamily="34" charset="0"/>
              <a:buChar char="•"/>
            </a:pPr>
            <a:r>
              <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Se identificaron 19 carreras de nivel superior (carreras de ingeniería y técnicas) vinculadas a perfiles de egreso asociadas al sector de T&amp;D.</a:t>
            </a:r>
          </a:p>
          <a:p>
            <a:pPr marL="342900" indent="-342900" algn="just">
              <a:buFont typeface="Arial" panose="020B0604020202020204" pitchFamily="34" charset="0"/>
              <a:buChar char="•"/>
            </a:pPr>
            <a:r>
              <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El año 2019, se titularon 17.118 personas de estas carreras:</a:t>
            </a:r>
          </a:p>
          <a:p>
            <a:pPr marL="800100" lvl="1" indent="-342900" algn="just">
              <a:buFont typeface="Arial" panose="020B0604020202020204" pitchFamily="34" charset="0"/>
              <a:buChar char="•"/>
            </a:pPr>
            <a:r>
              <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Las carreras vinculadas a prevención de riesgo agrupan al 37% de los titulados. </a:t>
            </a:r>
          </a:p>
          <a:p>
            <a:pPr marL="800100" lvl="1" indent="-342900" algn="just">
              <a:buFont typeface="Arial" panose="020B0604020202020204" pitchFamily="34" charset="0"/>
              <a:buChar char="•"/>
            </a:pPr>
            <a:r>
              <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Solo un 22% de los titulados eran mujeres. Si se excluye prevención de riesgos, el porcentaje de tituladas mujeres en el resto de las carreras baja a un 6%!</a:t>
            </a:r>
          </a:p>
          <a:p>
            <a:pPr marL="800100" lvl="1" indent="-342900" algn="just">
              <a:buFont typeface="Arial" panose="020B0604020202020204" pitchFamily="34" charset="0"/>
              <a:buChar char="•"/>
            </a:pPr>
            <a:endPar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a:p>
            <a:pPr marL="800100" lvl="1" indent="-342900" algn="just">
              <a:buFont typeface="Arial" panose="020B0604020202020204" pitchFamily="34" charset="0"/>
              <a:buChar char="•"/>
            </a:pPr>
            <a:endPar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a:p>
            <a:pPr marL="342900" indent="-342900" algn="just">
              <a:buFont typeface="Arial" panose="020B0604020202020204" pitchFamily="34" charset="0"/>
              <a:buChar char="•"/>
            </a:pPr>
            <a:endPar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a:p>
            <a:pPr marL="342900" indent="-342900" algn="just">
              <a:buFont typeface="Arial" panose="020B0604020202020204" pitchFamily="34" charset="0"/>
              <a:buChar char="•"/>
            </a:pPr>
            <a:endPar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a:p>
            <a:pPr marL="342900" indent="-342900" algn="just">
              <a:buFont typeface="Arial" panose="020B0604020202020204" pitchFamily="34" charset="0"/>
              <a:buChar char="•"/>
            </a:pPr>
            <a:endParaRPr lang="es-CL"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p:txBody>
      </p:sp>
      <p:graphicFrame>
        <p:nvGraphicFramePr>
          <p:cNvPr id="3" name="Tabla 2">
            <a:extLst>
              <a:ext uri="{FF2B5EF4-FFF2-40B4-BE49-F238E27FC236}">
                <a16:creationId xmlns:a16="http://schemas.microsoft.com/office/drawing/2014/main" id="{A0386996-9FC2-4C59-BA32-81ECA7F76E8D}"/>
              </a:ext>
            </a:extLst>
          </p:cNvPr>
          <p:cNvGraphicFramePr>
            <a:graphicFrameLocks noGrp="1"/>
          </p:cNvGraphicFramePr>
          <p:nvPr>
            <p:extLst>
              <p:ext uri="{D42A27DB-BD31-4B8C-83A1-F6EECF244321}">
                <p14:modId xmlns:p14="http://schemas.microsoft.com/office/powerpoint/2010/main" val="1313238468"/>
              </p:ext>
            </p:extLst>
          </p:nvPr>
        </p:nvGraphicFramePr>
        <p:xfrm>
          <a:off x="1486694" y="3284984"/>
          <a:ext cx="7163370" cy="1221828"/>
        </p:xfrm>
        <a:graphic>
          <a:graphicData uri="http://schemas.openxmlformats.org/drawingml/2006/table">
            <a:tbl>
              <a:tblPr firstRow="1"/>
              <a:tblGrid>
                <a:gridCol w="3187791">
                  <a:extLst>
                    <a:ext uri="{9D8B030D-6E8A-4147-A177-3AD203B41FA5}">
                      <a16:colId xmlns:a16="http://schemas.microsoft.com/office/drawing/2014/main" val="615562047"/>
                    </a:ext>
                  </a:extLst>
                </a:gridCol>
                <a:gridCol w="1209162">
                  <a:extLst>
                    <a:ext uri="{9D8B030D-6E8A-4147-A177-3AD203B41FA5}">
                      <a16:colId xmlns:a16="http://schemas.microsoft.com/office/drawing/2014/main" val="2802350924"/>
                    </a:ext>
                  </a:extLst>
                </a:gridCol>
                <a:gridCol w="2766417">
                  <a:extLst>
                    <a:ext uri="{9D8B030D-6E8A-4147-A177-3AD203B41FA5}">
                      <a16:colId xmlns:a16="http://schemas.microsoft.com/office/drawing/2014/main" val="3366907507"/>
                    </a:ext>
                  </a:extLst>
                </a:gridCol>
              </a:tblGrid>
              <a:tr h="305457">
                <a:tc>
                  <a:txBody>
                    <a:bodyPr/>
                    <a:lstStyle/>
                    <a:p>
                      <a:pPr algn="l" rtl="0" fontAlgn="b"/>
                      <a:r>
                        <a:rPr lang="es-CL" sz="1400" b="1" i="0" u="none" strike="noStrike" dirty="0">
                          <a:solidFill>
                            <a:srgbClr val="FFFFFF"/>
                          </a:solidFill>
                          <a:effectLst/>
                          <a:latin typeface="Calibri" panose="020F0502020204030204" pitchFamily="34" charset="0"/>
                        </a:rPr>
                        <a:t>Carreras </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A7C"/>
                    </a:solidFill>
                  </a:tcPr>
                </a:tc>
                <a:tc>
                  <a:txBody>
                    <a:bodyPr/>
                    <a:lstStyle/>
                    <a:p>
                      <a:pPr algn="ctr" rtl="0" fontAlgn="b"/>
                      <a:r>
                        <a:rPr lang="es-CL" sz="1400" b="1" i="0" u="none" strike="noStrike">
                          <a:solidFill>
                            <a:srgbClr val="FFFFFF"/>
                          </a:solidFill>
                          <a:effectLst/>
                          <a:latin typeface="Calibri" panose="020F0502020204030204" pitchFamily="34" charset="0"/>
                        </a:rPr>
                        <a:t>Titulados 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A7C"/>
                    </a:solidFill>
                  </a:tcPr>
                </a:tc>
                <a:tc>
                  <a:txBody>
                    <a:bodyPr/>
                    <a:lstStyle/>
                    <a:p>
                      <a:pPr algn="ctr" rtl="0" fontAlgn="b"/>
                      <a:r>
                        <a:rPr lang="es-CL" sz="1400" b="1" i="0" u="none" strike="noStrike" dirty="0">
                          <a:solidFill>
                            <a:srgbClr val="FFFFFF"/>
                          </a:solidFill>
                          <a:effectLst/>
                          <a:latin typeface="Calibri" panose="020F0502020204030204" pitchFamily="34" charset="0"/>
                        </a:rPr>
                        <a:t>% mujeres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A7C"/>
                    </a:solidFill>
                  </a:tcPr>
                </a:tc>
                <a:extLst>
                  <a:ext uri="{0D108BD9-81ED-4DB2-BD59-A6C34878D82A}">
                    <a16:rowId xmlns:a16="http://schemas.microsoft.com/office/drawing/2014/main" val="1008460928"/>
                  </a:ext>
                </a:extLst>
              </a:tr>
              <a:tr h="305457">
                <a:tc>
                  <a:txBody>
                    <a:bodyPr/>
                    <a:lstStyle/>
                    <a:p>
                      <a:pPr algn="l" rtl="0" fontAlgn="b"/>
                      <a:r>
                        <a:rPr lang="es-CL" sz="1400" b="0" i="0" u="none" strike="noStrike" dirty="0">
                          <a:solidFill>
                            <a:srgbClr val="58595B"/>
                          </a:solidFill>
                          <a:effectLst/>
                          <a:latin typeface="Calibri" panose="020F0502020204030204" pitchFamily="34" charset="0"/>
                        </a:rPr>
                        <a:t>Ingenierías</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dirty="0">
                          <a:solidFill>
                            <a:srgbClr val="58595B"/>
                          </a:solidFill>
                          <a:effectLst/>
                          <a:latin typeface="Calibri" panose="020F0502020204030204" pitchFamily="34" charset="0"/>
                        </a:rPr>
                        <a:t>11.292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a:solidFill>
                            <a:srgbClr val="58595B"/>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998236"/>
                  </a:ext>
                </a:extLst>
              </a:tr>
              <a:tr h="305457">
                <a:tc>
                  <a:txBody>
                    <a:bodyPr/>
                    <a:lstStyle/>
                    <a:p>
                      <a:pPr algn="l" rtl="0" fontAlgn="b"/>
                      <a:r>
                        <a:rPr lang="es-CL" sz="1400" b="0" i="0" u="none" strike="noStrike">
                          <a:solidFill>
                            <a:srgbClr val="58595B"/>
                          </a:solidFill>
                          <a:effectLst/>
                          <a:latin typeface="Calibri" panose="020F0502020204030204" pitchFamily="34" charset="0"/>
                        </a:rPr>
                        <a:t>Carreras técnicas</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dirty="0">
                          <a:solidFill>
                            <a:srgbClr val="58595B"/>
                          </a:solidFill>
                          <a:effectLst/>
                          <a:latin typeface="Calibri" panose="020F0502020204030204" pitchFamily="34" charset="0"/>
                        </a:rPr>
                        <a:t>10.659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a:solidFill>
                            <a:srgbClr val="58595B"/>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946131"/>
                  </a:ext>
                </a:extLst>
              </a:tr>
              <a:tr h="305457">
                <a:tc>
                  <a:txBody>
                    <a:bodyPr/>
                    <a:lstStyle/>
                    <a:p>
                      <a:pPr algn="l" rtl="0" fontAlgn="b"/>
                      <a:r>
                        <a:rPr lang="es-CL" sz="1400" b="0" i="0" u="none" strike="noStrike" dirty="0">
                          <a:solidFill>
                            <a:srgbClr val="58595B"/>
                          </a:solidFill>
                          <a:effectLst/>
                          <a:latin typeface="Calibri" panose="020F0502020204030204" pitchFamily="34" charset="0"/>
                        </a:rPr>
                        <a:t>Total</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dirty="0">
                          <a:solidFill>
                            <a:srgbClr val="58595B"/>
                          </a:solidFill>
                          <a:effectLst/>
                          <a:latin typeface="Calibri" panose="020F0502020204030204" pitchFamily="34" charset="0"/>
                        </a:rPr>
                        <a:t>21.951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dirty="0">
                          <a:solidFill>
                            <a:srgbClr val="58595B"/>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23733"/>
                  </a:ext>
                </a:extLst>
              </a:tr>
            </a:tbl>
          </a:graphicData>
        </a:graphic>
      </p:graphicFrame>
      <p:graphicFrame>
        <p:nvGraphicFramePr>
          <p:cNvPr id="5" name="Tabla 4">
            <a:extLst>
              <a:ext uri="{FF2B5EF4-FFF2-40B4-BE49-F238E27FC236}">
                <a16:creationId xmlns:a16="http://schemas.microsoft.com/office/drawing/2014/main" id="{0BB585A5-1871-42B6-AE57-E883DE40D3A9}"/>
              </a:ext>
            </a:extLst>
          </p:cNvPr>
          <p:cNvGraphicFramePr>
            <a:graphicFrameLocks noGrp="1"/>
          </p:cNvGraphicFramePr>
          <p:nvPr>
            <p:extLst>
              <p:ext uri="{D42A27DB-BD31-4B8C-83A1-F6EECF244321}">
                <p14:modId xmlns:p14="http://schemas.microsoft.com/office/powerpoint/2010/main" val="2556919745"/>
              </p:ext>
            </p:extLst>
          </p:nvPr>
        </p:nvGraphicFramePr>
        <p:xfrm>
          <a:off x="1486694" y="4894038"/>
          <a:ext cx="7163370" cy="1127251"/>
        </p:xfrm>
        <a:graphic>
          <a:graphicData uri="http://schemas.openxmlformats.org/drawingml/2006/table">
            <a:tbl>
              <a:tblPr firstRow="1"/>
              <a:tblGrid>
                <a:gridCol w="3187791">
                  <a:extLst>
                    <a:ext uri="{9D8B030D-6E8A-4147-A177-3AD203B41FA5}">
                      <a16:colId xmlns:a16="http://schemas.microsoft.com/office/drawing/2014/main" val="2622733448"/>
                    </a:ext>
                  </a:extLst>
                </a:gridCol>
                <a:gridCol w="1209162">
                  <a:extLst>
                    <a:ext uri="{9D8B030D-6E8A-4147-A177-3AD203B41FA5}">
                      <a16:colId xmlns:a16="http://schemas.microsoft.com/office/drawing/2014/main" val="2217329785"/>
                    </a:ext>
                  </a:extLst>
                </a:gridCol>
                <a:gridCol w="2766417">
                  <a:extLst>
                    <a:ext uri="{9D8B030D-6E8A-4147-A177-3AD203B41FA5}">
                      <a16:colId xmlns:a16="http://schemas.microsoft.com/office/drawing/2014/main" val="1541460530"/>
                    </a:ext>
                  </a:extLst>
                </a:gridCol>
              </a:tblGrid>
              <a:tr h="446968">
                <a:tc>
                  <a:txBody>
                    <a:bodyPr/>
                    <a:lstStyle/>
                    <a:p>
                      <a:pPr algn="l" rtl="0" fontAlgn="b"/>
                      <a:r>
                        <a:rPr lang="es-ES" sz="1400" b="1" i="0" u="none" strike="noStrike" dirty="0">
                          <a:solidFill>
                            <a:srgbClr val="FFFFFF"/>
                          </a:solidFill>
                          <a:effectLst/>
                          <a:latin typeface="Calibri" panose="020F0502020204030204" pitchFamily="34" charset="0"/>
                        </a:rPr>
                        <a:t>Carreras excluyendo prevención de riesgos</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A7C"/>
                    </a:solidFill>
                  </a:tcPr>
                </a:tc>
                <a:tc>
                  <a:txBody>
                    <a:bodyPr/>
                    <a:lstStyle/>
                    <a:p>
                      <a:pPr algn="ctr" rtl="0" fontAlgn="b"/>
                      <a:r>
                        <a:rPr lang="es-CL" sz="1400" b="1" i="0" u="none" strike="noStrike">
                          <a:solidFill>
                            <a:srgbClr val="FFFFFF"/>
                          </a:solidFill>
                          <a:effectLst/>
                          <a:latin typeface="Calibri" panose="020F0502020204030204" pitchFamily="34" charset="0"/>
                        </a:rPr>
                        <a:t>Titulados 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A7C"/>
                    </a:solidFill>
                  </a:tcPr>
                </a:tc>
                <a:tc>
                  <a:txBody>
                    <a:bodyPr/>
                    <a:lstStyle/>
                    <a:p>
                      <a:pPr algn="ctr" rtl="0" fontAlgn="b"/>
                      <a:r>
                        <a:rPr lang="es-CL" sz="1400" b="1" i="0" u="none" strike="noStrike">
                          <a:solidFill>
                            <a:srgbClr val="FFFFFF"/>
                          </a:solidFill>
                          <a:effectLst/>
                          <a:latin typeface="Calibri" panose="020F0502020204030204" pitchFamily="34" charset="0"/>
                        </a:rPr>
                        <a:t>% mujeres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A7C"/>
                    </a:solidFill>
                  </a:tcPr>
                </a:tc>
                <a:extLst>
                  <a:ext uri="{0D108BD9-81ED-4DB2-BD59-A6C34878D82A}">
                    <a16:rowId xmlns:a16="http://schemas.microsoft.com/office/drawing/2014/main" val="2223090302"/>
                  </a:ext>
                </a:extLst>
              </a:tr>
              <a:tr h="226761">
                <a:tc>
                  <a:txBody>
                    <a:bodyPr/>
                    <a:lstStyle/>
                    <a:p>
                      <a:pPr algn="l" rtl="0" fontAlgn="b"/>
                      <a:r>
                        <a:rPr lang="es-CL" sz="1400" b="0" i="0" u="none" strike="noStrike">
                          <a:solidFill>
                            <a:srgbClr val="58595B"/>
                          </a:solidFill>
                          <a:effectLst/>
                          <a:latin typeface="Calibri" panose="020F0502020204030204" pitchFamily="34" charset="0"/>
                        </a:rPr>
                        <a:t>Ingenierías</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400" b="0" i="0" u="none" strike="noStrike" dirty="0">
                          <a:solidFill>
                            <a:srgbClr val="58595B"/>
                          </a:solidFill>
                          <a:effectLst/>
                          <a:latin typeface="Calibri" panose="020F0502020204030204" pitchFamily="34" charset="0"/>
                        </a:rPr>
                        <a:t>               5.939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a:solidFill>
                            <a:srgbClr val="58595B"/>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062556"/>
                  </a:ext>
                </a:extLst>
              </a:tr>
              <a:tr h="226761">
                <a:tc>
                  <a:txBody>
                    <a:bodyPr/>
                    <a:lstStyle/>
                    <a:p>
                      <a:pPr algn="l" rtl="0" fontAlgn="b"/>
                      <a:r>
                        <a:rPr lang="es-CL" sz="1400" b="0" i="0" u="none" strike="noStrike">
                          <a:solidFill>
                            <a:srgbClr val="58595B"/>
                          </a:solidFill>
                          <a:effectLst/>
                          <a:latin typeface="Calibri" panose="020F0502020204030204" pitchFamily="34" charset="0"/>
                        </a:rPr>
                        <a:t>Carreras técnicas</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400" b="0" i="0" u="none" strike="noStrike" dirty="0">
                          <a:solidFill>
                            <a:srgbClr val="58595B"/>
                          </a:solidFill>
                          <a:effectLst/>
                          <a:latin typeface="Calibri" panose="020F0502020204030204" pitchFamily="34" charset="0"/>
                        </a:rPr>
                        <a:t>               7.883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dirty="0">
                          <a:solidFill>
                            <a:srgbClr val="58595B"/>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816383"/>
                  </a:ext>
                </a:extLst>
              </a:tr>
              <a:tr h="226761">
                <a:tc>
                  <a:txBody>
                    <a:bodyPr/>
                    <a:lstStyle/>
                    <a:p>
                      <a:pPr algn="l" rtl="0" fontAlgn="b"/>
                      <a:r>
                        <a:rPr lang="es-CL" sz="1400" b="0" i="0" u="none" strike="noStrike">
                          <a:solidFill>
                            <a:srgbClr val="58595B"/>
                          </a:solidFill>
                          <a:effectLst/>
                          <a:latin typeface="Calibri" panose="020F0502020204030204" pitchFamily="34" charset="0"/>
                        </a:rPr>
                        <a:t>Total</a:t>
                      </a:r>
                    </a:p>
                  </a:txBody>
                  <a:tcPr marL="11430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400" b="0" i="0" u="none" strike="noStrike" dirty="0">
                          <a:solidFill>
                            <a:srgbClr val="58595B"/>
                          </a:solidFill>
                          <a:effectLst/>
                          <a:latin typeface="Calibri" panose="020F0502020204030204" pitchFamily="34" charset="0"/>
                        </a:rPr>
                        <a:t>             13.822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L" sz="1400" b="0" i="0" u="none" strike="noStrike" dirty="0">
                          <a:solidFill>
                            <a:srgbClr val="58595B"/>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46219"/>
                  </a:ext>
                </a:extLst>
              </a:tr>
            </a:tbl>
          </a:graphicData>
        </a:graphic>
      </p:graphicFrame>
    </p:spTree>
    <p:extLst>
      <p:ext uri="{BB962C8B-B14F-4D97-AF65-F5344CB8AC3E}">
        <p14:creationId xmlns:p14="http://schemas.microsoft.com/office/powerpoint/2010/main" val="5533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5538439" cy="646331"/>
          </a:xfrm>
          <a:prstGeom prst="rect">
            <a:avLst/>
          </a:prstGeom>
          <a:solidFill>
            <a:schemeClr val="bg1"/>
          </a:solidFill>
        </p:spPr>
        <p:txBody>
          <a:bodyPr wrap="none">
            <a:spAutoFit/>
          </a:bodyPr>
          <a:lstStyle/>
          <a:p>
            <a:r>
              <a:rPr lang="es-CL" sz="3600" b="1" dirty="0">
                <a:solidFill>
                  <a:srgbClr val="0070C0"/>
                </a:solidFill>
                <a:latin typeface="+mj-lt"/>
              </a:rPr>
              <a:t>Tendencias próximos 5 años</a:t>
            </a:r>
          </a:p>
        </p:txBody>
      </p:sp>
      <p:graphicFrame>
        <p:nvGraphicFramePr>
          <p:cNvPr id="23" name="Gráfico 22">
            <a:extLst>
              <a:ext uri="{FF2B5EF4-FFF2-40B4-BE49-F238E27FC236}">
                <a16:creationId xmlns:a16="http://schemas.microsoft.com/office/drawing/2014/main" id="{4D478920-D7B2-42DE-A1A3-DC3FEE5A5DC4}"/>
              </a:ext>
            </a:extLst>
          </p:cNvPr>
          <p:cNvGraphicFramePr>
            <a:graphicFrameLocks/>
          </p:cNvGraphicFramePr>
          <p:nvPr>
            <p:extLst>
              <p:ext uri="{D42A27DB-BD31-4B8C-83A1-F6EECF244321}">
                <p14:modId xmlns:p14="http://schemas.microsoft.com/office/powerpoint/2010/main" val="3013038835"/>
              </p:ext>
            </p:extLst>
          </p:nvPr>
        </p:nvGraphicFramePr>
        <p:xfrm>
          <a:off x="1126654" y="2420888"/>
          <a:ext cx="7632848" cy="3960437"/>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ángulo 24">
            <a:extLst>
              <a:ext uri="{FF2B5EF4-FFF2-40B4-BE49-F238E27FC236}">
                <a16:creationId xmlns:a16="http://schemas.microsoft.com/office/drawing/2014/main" id="{A030BE8E-6BCE-463A-BA8E-D0AD73C72529}"/>
              </a:ext>
            </a:extLst>
          </p:cNvPr>
          <p:cNvSpPr/>
          <p:nvPr/>
        </p:nvSpPr>
        <p:spPr>
          <a:xfrm>
            <a:off x="406572" y="1342371"/>
            <a:ext cx="10225138" cy="1323439"/>
          </a:xfrm>
          <a:prstGeom prst="rect">
            <a:avLst/>
          </a:prstGeom>
        </p:spPr>
        <p:txBody>
          <a:bodyPr wrap="square">
            <a:spAutoFit/>
          </a:bodyPr>
          <a:lstStyle/>
          <a:p>
            <a:pPr algn="just"/>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Al ser consultadas por las tendencias para los próximos 5 años, un 92% de las empresas reporta que la seguridad informática será un tema relevante, seguidos de la digitalización y la automatización…</a:t>
            </a:r>
          </a:p>
          <a:p>
            <a:pPr marL="342900" indent="-342900" algn="just">
              <a:buFont typeface="Arial" panose="020B0604020202020204" pitchFamily="34" charset="0"/>
              <a:buChar char="•"/>
            </a:pPr>
            <a:endPar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p:txBody>
      </p:sp>
    </p:spTree>
    <p:extLst>
      <p:ext uri="{BB962C8B-B14F-4D97-AF65-F5344CB8AC3E}">
        <p14:creationId xmlns:p14="http://schemas.microsoft.com/office/powerpoint/2010/main" val="309838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5538439" cy="646331"/>
          </a:xfrm>
          <a:prstGeom prst="rect">
            <a:avLst/>
          </a:prstGeom>
          <a:solidFill>
            <a:schemeClr val="bg1"/>
          </a:solidFill>
        </p:spPr>
        <p:txBody>
          <a:bodyPr wrap="none">
            <a:spAutoFit/>
          </a:bodyPr>
          <a:lstStyle/>
          <a:p>
            <a:r>
              <a:rPr lang="es-CL" sz="3600" b="1" dirty="0">
                <a:solidFill>
                  <a:srgbClr val="0070C0"/>
                </a:solidFill>
                <a:latin typeface="+mj-lt"/>
              </a:rPr>
              <a:t>Tendencias próximos 5 años</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2" y="1342371"/>
            <a:ext cx="5142140" cy="2246769"/>
          </a:xfrm>
          <a:prstGeom prst="rect">
            <a:avLst/>
          </a:prstGeom>
        </p:spPr>
        <p:txBody>
          <a:bodyPr wrap="square">
            <a:spAutoFit/>
          </a:bodyPr>
          <a:lstStyle/>
          <a:p>
            <a:pPr marL="342900" indent="-342900" algn="just">
              <a:buFont typeface="Arial" panose="020B0604020202020204" pitchFamily="34" charset="0"/>
              <a:buChar char="•"/>
            </a:pPr>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19% de las empresas requerirá reconvertir trabajadores para puestos en áreas de mantención y construcción (54% aún no lo sabe)  tomará la forma de homologación de perfiles, lo que requerirá que los trabajadores manejen múltiples habilidades.</a:t>
            </a:r>
          </a:p>
          <a:p>
            <a:pPr marL="342900" indent="-342900" algn="just">
              <a:buFont typeface="Arial" panose="020B0604020202020204" pitchFamily="34" charset="0"/>
              <a:buChar char="•"/>
            </a:pPr>
            <a:endPar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p:txBody>
      </p:sp>
      <p:graphicFrame>
        <p:nvGraphicFramePr>
          <p:cNvPr id="12" name="Table 3">
            <a:extLst>
              <a:ext uri="{FF2B5EF4-FFF2-40B4-BE49-F238E27FC236}">
                <a16:creationId xmlns:a16="http://schemas.microsoft.com/office/drawing/2014/main" id="{A4FE2C22-9EDD-1049-B7DB-054ED4BDF56A}"/>
              </a:ext>
            </a:extLst>
          </p:cNvPr>
          <p:cNvGraphicFramePr>
            <a:graphicFrameLocks noGrp="1"/>
          </p:cNvGraphicFramePr>
          <p:nvPr/>
        </p:nvGraphicFramePr>
        <p:xfrm>
          <a:off x="8903518" y="1484784"/>
          <a:ext cx="2488934" cy="4152900"/>
        </p:xfrm>
        <a:graphic>
          <a:graphicData uri="http://schemas.openxmlformats.org/drawingml/2006/table">
            <a:tbl>
              <a:tblPr firstRow="1" bandRow="1">
                <a:tableStyleId>{69CF1AB2-1976-4502-BF36-3FF5EA218861}</a:tableStyleId>
              </a:tblPr>
              <a:tblGrid>
                <a:gridCol w="463057">
                  <a:extLst>
                    <a:ext uri="{9D8B030D-6E8A-4147-A177-3AD203B41FA5}">
                      <a16:colId xmlns:a16="http://schemas.microsoft.com/office/drawing/2014/main" val="753139380"/>
                    </a:ext>
                  </a:extLst>
                </a:gridCol>
                <a:gridCol w="2025877">
                  <a:extLst>
                    <a:ext uri="{9D8B030D-6E8A-4147-A177-3AD203B41FA5}">
                      <a16:colId xmlns:a16="http://schemas.microsoft.com/office/drawing/2014/main" val="3348556546"/>
                    </a:ext>
                  </a:extLst>
                </a:gridCol>
              </a:tblGrid>
              <a:tr h="0">
                <a:tc>
                  <a:txBody>
                    <a:bodyPr/>
                    <a:lstStyle/>
                    <a:p>
                      <a:pPr algn="ctr"/>
                      <a:r>
                        <a:rPr lang="es-CL" sz="3600" b="1" dirty="0">
                          <a:solidFill>
                            <a:srgbClr val="0070C0"/>
                          </a:solidFill>
                        </a:rPr>
                        <a:t>9</a:t>
                      </a:r>
                      <a:r>
                        <a:rPr lang="es-CL" sz="2000" b="1" dirty="0">
                          <a:solidFill>
                            <a:srgbClr val="0070C0"/>
                          </a:solidFill>
                        </a:rPr>
                        <a:t> </a:t>
                      </a:r>
                    </a:p>
                  </a:txBody>
                  <a:tcPr anchor="ctr"/>
                </a:tc>
                <a:tc>
                  <a:txBody>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es-CL" sz="1800" dirty="0">
                          <a:solidFill>
                            <a:srgbClr val="0070C0"/>
                          </a:solidFill>
                        </a:rPr>
                        <a:t>ocupaciones serán requeridas en los próximos 5 años</a:t>
                      </a:r>
                    </a:p>
                  </a:txBody>
                  <a:tcPr anchor="ctr"/>
                </a:tc>
                <a:extLst>
                  <a:ext uri="{0D108BD9-81ED-4DB2-BD59-A6C34878D82A}">
                    <a16:rowId xmlns:a16="http://schemas.microsoft.com/office/drawing/2014/main" val="183160348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1" dirty="0">
                          <a:solidFill>
                            <a:srgbClr val="0070C0"/>
                          </a:solidFill>
                        </a:rPr>
                        <a:t>Administrador de </a:t>
                      </a:r>
                      <a:r>
                        <a:rPr lang="es-CL" sz="1000" b="1" dirty="0" err="1">
                          <a:solidFill>
                            <a:srgbClr val="0070C0"/>
                          </a:solidFill>
                        </a:rPr>
                        <a:t>big</a:t>
                      </a:r>
                      <a:r>
                        <a:rPr lang="es-CL" sz="1000" b="1" dirty="0">
                          <a:solidFill>
                            <a:srgbClr val="0070C0"/>
                          </a:solidFill>
                        </a:rPr>
                        <a:t> data</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85964870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1" dirty="0">
                          <a:solidFill>
                            <a:srgbClr val="0070C0"/>
                          </a:solidFill>
                        </a:rPr>
                        <a:t>Desarrollador de aplicaciones</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34335068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solidFill>
                            <a:srgbClr val="0070C0"/>
                          </a:solidFill>
                        </a:rPr>
                        <a:t>Diseñador de Base de Datos</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178625283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1" dirty="0">
                          <a:solidFill>
                            <a:srgbClr val="0070C0"/>
                          </a:solidFill>
                        </a:rPr>
                        <a:t>Ingeniero informático</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273188175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1" dirty="0">
                          <a:solidFill>
                            <a:srgbClr val="0070C0"/>
                          </a:solidFill>
                        </a:rPr>
                        <a:t>Jefe de proyecto TI</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271002063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solidFill>
                            <a:srgbClr val="0070C0"/>
                          </a:solidFill>
                        </a:rPr>
                        <a:t>Operador de despacho de distribución</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382405150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solidFill>
                            <a:srgbClr val="0070C0"/>
                          </a:solidFill>
                        </a:rPr>
                        <a:t>Profesional de innovación y desarrollo</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160008231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1" dirty="0">
                          <a:solidFill>
                            <a:srgbClr val="0070C0"/>
                          </a:solidFill>
                        </a:rPr>
                        <a:t>Técnico en operación</a:t>
                      </a:r>
                      <a:endParaRPr lang="en-US" sz="1000" b="1" dirty="0">
                        <a:solidFill>
                          <a:srgbClr val="0070C0"/>
                        </a:solidFill>
                      </a:endParaRPr>
                    </a:p>
                  </a:txBody>
                  <a:tcPr anchor="ctr"/>
                </a:tc>
                <a:tc hMerge="1">
                  <a:txBody>
                    <a:bodyPr/>
                    <a:lstStyle/>
                    <a:p>
                      <a:endParaRPr lang="en-US"/>
                    </a:p>
                  </a:txBody>
                  <a:tcPr/>
                </a:tc>
                <a:extLst>
                  <a:ext uri="{0D108BD9-81ED-4DB2-BD59-A6C34878D82A}">
                    <a16:rowId xmlns:a16="http://schemas.microsoft.com/office/drawing/2014/main" val="35943801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1" dirty="0">
                          <a:solidFill>
                            <a:srgbClr val="0070C0"/>
                          </a:solidFill>
                        </a:rPr>
                        <a:t>Operador de Call center</a:t>
                      </a:r>
                    </a:p>
                  </a:txBody>
                  <a:tcPr anchor="ctr"/>
                </a:tc>
                <a:tc hMerge="1">
                  <a:txBody>
                    <a:bodyPr/>
                    <a:lstStyle/>
                    <a:p>
                      <a:endParaRPr lang="en-US"/>
                    </a:p>
                  </a:txBody>
                  <a:tcPr/>
                </a:tc>
                <a:extLst>
                  <a:ext uri="{0D108BD9-81ED-4DB2-BD59-A6C34878D82A}">
                    <a16:rowId xmlns:a16="http://schemas.microsoft.com/office/drawing/2014/main" val="2943932663"/>
                  </a:ext>
                </a:extLst>
              </a:tr>
            </a:tbl>
          </a:graphicData>
        </a:graphic>
      </p:graphicFrame>
      <p:graphicFrame>
        <p:nvGraphicFramePr>
          <p:cNvPr id="13" name="Table 20">
            <a:extLst>
              <a:ext uri="{FF2B5EF4-FFF2-40B4-BE49-F238E27FC236}">
                <a16:creationId xmlns:a16="http://schemas.microsoft.com/office/drawing/2014/main" id="{0BA6A455-CF3A-3E4B-BFBA-8C4F8DB9DBAF}"/>
              </a:ext>
            </a:extLst>
          </p:cNvPr>
          <p:cNvGraphicFramePr>
            <a:graphicFrameLocks noGrp="1"/>
          </p:cNvGraphicFramePr>
          <p:nvPr/>
        </p:nvGraphicFramePr>
        <p:xfrm>
          <a:off x="6311230" y="1484784"/>
          <a:ext cx="2299872" cy="2669540"/>
        </p:xfrm>
        <a:graphic>
          <a:graphicData uri="http://schemas.openxmlformats.org/drawingml/2006/table">
            <a:tbl>
              <a:tblPr firstRow="1" bandRow="1">
                <a:tableStyleId>{8A107856-5554-42FB-B03E-39F5DBC370BA}</a:tableStyleId>
              </a:tblPr>
              <a:tblGrid>
                <a:gridCol w="478721">
                  <a:extLst>
                    <a:ext uri="{9D8B030D-6E8A-4147-A177-3AD203B41FA5}">
                      <a16:colId xmlns:a16="http://schemas.microsoft.com/office/drawing/2014/main" val="753139380"/>
                    </a:ext>
                  </a:extLst>
                </a:gridCol>
                <a:gridCol w="1821151">
                  <a:extLst>
                    <a:ext uri="{9D8B030D-6E8A-4147-A177-3AD203B41FA5}">
                      <a16:colId xmlns:a16="http://schemas.microsoft.com/office/drawing/2014/main" val="3348556546"/>
                    </a:ext>
                  </a:extLst>
                </a:gridCol>
              </a:tblGrid>
              <a:tr h="0">
                <a:tc>
                  <a:txBody>
                    <a:bodyPr/>
                    <a:lstStyle/>
                    <a:p>
                      <a:pPr algn="ctr"/>
                      <a:r>
                        <a:rPr lang="es-CL" sz="3600" b="1" dirty="0">
                          <a:solidFill>
                            <a:schemeClr val="accent2">
                              <a:lumMod val="50000"/>
                            </a:schemeClr>
                          </a:solidFill>
                        </a:rPr>
                        <a:t>5</a:t>
                      </a:r>
                      <a:r>
                        <a:rPr lang="es-CL" sz="2000" b="1" dirty="0">
                          <a:solidFill>
                            <a:schemeClr val="accent2">
                              <a:lumMod val="50000"/>
                            </a:schemeClr>
                          </a:solidFill>
                        </a:rPr>
                        <a:t> </a:t>
                      </a:r>
                    </a:p>
                  </a:txBody>
                  <a:tcPr anchor="ctr"/>
                </a:tc>
                <a:tc>
                  <a:txBody>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es-CL" sz="1800" dirty="0">
                          <a:solidFill>
                            <a:schemeClr val="accent2">
                              <a:lumMod val="50000"/>
                            </a:schemeClr>
                          </a:solidFill>
                        </a:rPr>
                        <a:t>ocupaciones requerirán reconversión</a:t>
                      </a:r>
                    </a:p>
                  </a:txBody>
                  <a:tcPr anchor="ctr"/>
                </a:tc>
                <a:extLst>
                  <a:ext uri="{0D108BD9-81ED-4DB2-BD59-A6C34878D82A}">
                    <a16:rowId xmlns:a16="http://schemas.microsoft.com/office/drawing/2014/main" val="1831603483"/>
                  </a:ext>
                </a:extLst>
              </a:tr>
              <a:tr h="370840">
                <a:tc gridSpan="2">
                  <a:txBody>
                    <a:bodyPr/>
                    <a:lstStyle/>
                    <a:p>
                      <a:pPr fontAlgn="ctr"/>
                      <a:r>
                        <a:rPr lang="es-CL" sz="1000" b="1" dirty="0">
                          <a:solidFill>
                            <a:schemeClr val="accent2">
                              <a:lumMod val="50000"/>
                            </a:schemeClr>
                          </a:solidFill>
                        </a:rPr>
                        <a:t>Maestro Liniero BT</a:t>
                      </a:r>
                      <a:endParaRPr lang="en-US" sz="1000" dirty="0">
                        <a:solidFill>
                          <a:schemeClr val="accent2">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859648704"/>
                  </a:ext>
                </a:extLst>
              </a:tr>
              <a:tr h="370840">
                <a:tc gridSpan="2">
                  <a:txBody>
                    <a:bodyPr/>
                    <a:lstStyle/>
                    <a:p>
                      <a:pPr fontAlgn="ctr"/>
                      <a:r>
                        <a:rPr lang="es-CL" sz="1000" b="1" dirty="0">
                          <a:solidFill>
                            <a:schemeClr val="accent2">
                              <a:lumMod val="50000"/>
                            </a:schemeClr>
                          </a:solidFill>
                        </a:rPr>
                        <a:t>Técnico en mantenimiento</a:t>
                      </a:r>
                      <a:endParaRPr lang="en-US" sz="1000" dirty="0">
                        <a:solidFill>
                          <a:schemeClr val="accent2">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343350684"/>
                  </a:ext>
                </a:extLst>
              </a:tr>
              <a:tr h="370840">
                <a:tc gridSpan="2">
                  <a:txBody>
                    <a:bodyPr/>
                    <a:lstStyle/>
                    <a:p>
                      <a:pPr fontAlgn="ctr"/>
                      <a:r>
                        <a:rPr lang="es-ES" sz="1000" b="1" dirty="0">
                          <a:solidFill>
                            <a:schemeClr val="accent2">
                              <a:lumMod val="50000"/>
                            </a:schemeClr>
                          </a:solidFill>
                        </a:rPr>
                        <a:t>Operador de máquina de excavación</a:t>
                      </a:r>
                      <a:endParaRPr lang="en-US" sz="1000" dirty="0">
                        <a:solidFill>
                          <a:schemeClr val="accent2">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1786252832"/>
                  </a:ext>
                </a:extLst>
              </a:tr>
              <a:tr h="370840">
                <a:tc gridSpan="2">
                  <a:txBody>
                    <a:bodyPr/>
                    <a:lstStyle/>
                    <a:p>
                      <a:pPr fontAlgn="ctr"/>
                      <a:r>
                        <a:rPr lang="es-CL" sz="1000" b="1" dirty="0">
                          <a:solidFill>
                            <a:schemeClr val="accent2">
                              <a:lumMod val="50000"/>
                            </a:schemeClr>
                          </a:solidFill>
                        </a:rPr>
                        <a:t>Obrero de la construcción</a:t>
                      </a:r>
                      <a:endParaRPr lang="en-US" sz="1000" dirty="0">
                        <a:solidFill>
                          <a:schemeClr val="accent2">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2731881754"/>
                  </a:ext>
                </a:extLst>
              </a:tr>
              <a:tr h="370840">
                <a:tc gridSpan="2">
                  <a:txBody>
                    <a:bodyPr/>
                    <a:lstStyle/>
                    <a:p>
                      <a:pPr fontAlgn="ctr"/>
                      <a:r>
                        <a:rPr lang="es-CL" sz="1000" b="1" dirty="0">
                          <a:solidFill>
                            <a:schemeClr val="accent2">
                              <a:lumMod val="50000"/>
                            </a:schemeClr>
                          </a:solidFill>
                        </a:rPr>
                        <a:t>Operador de subestaciones</a:t>
                      </a:r>
                      <a:endParaRPr lang="en-US" sz="1000" dirty="0">
                        <a:solidFill>
                          <a:schemeClr val="accent2">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2710020635"/>
                  </a:ext>
                </a:extLst>
              </a:tr>
            </a:tbl>
          </a:graphicData>
        </a:graphic>
      </p:graphicFrame>
      <p:sp>
        <p:nvSpPr>
          <p:cNvPr id="16" name="Rectángulo 15">
            <a:extLst>
              <a:ext uri="{FF2B5EF4-FFF2-40B4-BE49-F238E27FC236}">
                <a16:creationId xmlns:a16="http://schemas.microsoft.com/office/drawing/2014/main" id="{06DDB4A6-D9EC-4CB5-A068-C0E28CCDF91E}"/>
              </a:ext>
            </a:extLst>
          </p:cNvPr>
          <p:cNvSpPr/>
          <p:nvPr/>
        </p:nvSpPr>
        <p:spPr>
          <a:xfrm>
            <a:off x="406572" y="3789040"/>
            <a:ext cx="5142140" cy="2246769"/>
          </a:xfrm>
          <a:prstGeom prst="rect">
            <a:avLst/>
          </a:prstGeom>
        </p:spPr>
        <p:txBody>
          <a:bodyPr wrap="square">
            <a:spAutoFit/>
          </a:bodyPr>
          <a:lstStyle/>
          <a:p>
            <a:pPr marL="342900" indent="-342900" algn="just">
              <a:buFont typeface="Arial" panose="020B0604020202020204" pitchFamily="34" charset="0"/>
              <a:buChar char="•"/>
            </a:pPr>
            <a:r>
              <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rPr>
              <a:t>28% de las empresas requerirá nuevos perfiles producto de las tendencias tecnológicas (44% aún no lo sabe)  requeridos para el avance en la digitalización de la red eléctrica y el servicio de atención a clientes.</a:t>
            </a:r>
          </a:p>
          <a:p>
            <a:pPr marL="342900" indent="-342900" algn="just">
              <a:buFont typeface="Arial" panose="020B0604020202020204" pitchFamily="34" charset="0"/>
              <a:buChar char="•"/>
            </a:pPr>
            <a:endParaRPr lang="es-ES" sz="2000" dirty="0">
              <a:solidFill>
                <a:srgbClr val="0070C0"/>
              </a:solidFill>
              <a:ea typeface="Microsoft Himalaya" panose="01010100010101010101" pitchFamily="2" charset="0"/>
              <a:cs typeface="Microsoft Himalaya" panose="01010100010101010101" pitchFamily="2" charset="0"/>
              <a:sym typeface="Wingdings" panose="05000000000000000000" pitchFamily="2" charset="2"/>
            </a:endParaRPr>
          </a:p>
        </p:txBody>
      </p:sp>
    </p:spTree>
    <p:extLst>
      <p:ext uri="{BB962C8B-B14F-4D97-AF65-F5344CB8AC3E}">
        <p14:creationId xmlns:p14="http://schemas.microsoft.com/office/powerpoint/2010/main" val="39675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7309" y="373772"/>
            <a:ext cx="6115970" cy="646331"/>
          </a:xfrm>
          <a:prstGeom prst="rect">
            <a:avLst/>
          </a:prstGeom>
          <a:solidFill>
            <a:schemeClr val="bg1"/>
          </a:solidFill>
        </p:spPr>
        <p:txBody>
          <a:bodyPr wrap="none">
            <a:spAutoFit/>
          </a:bodyPr>
          <a:lstStyle/>
          <a:p>
            <a:r>
              <a:rPr lang="es-CL" sz="3600" b="1" dirty="0">
                <a:solidFill>
                  <a:srgbClr val="0070C0"/>
                </a:solidFill>
                <a:latin typeface="+mj-lt"/>
              </a:rPr>
              <a:t>Observatorio Laboral de SENCE</a:t>
            </a: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9307" y="1053045"/>
            <a:ext cx="93561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F3A961A0-1FB5-9249-9024-D16166EDA9EB}"/>
              </a:ext>
            </a:extLst>
          </p:cNvPr>
          <p:cNvSpPr/>
          <p:nvPr/>
        </p:nvSpPr>
        <p:spPr>
          <a:xfrm>
            <a:off x="190550" y="1268760"/>
            <a:ext cx="10944522" cy="6370975"/>
          </a:xfrm>
          <a:prstGeom prst="rect">
            <a:avLst/>
          </a:prstGeom>
        </p:spPr>
        <p:txBody>
          <a:bodyPr wrap="square">
            <a:spAutoFit/>
          </a:bodyPr>
          <a:lstStyle/>
          <a:p>
            <a:pPr marL="342900" indent="-342900">
              <a:buFont typeface="Arial" panose="020B0604020202020204" pitchFamily="34" charset="0"/>
              <a:buChar char="•"/>
            </a:pP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Misión: generar información </a:t>
            </a:r>
            <a:r>
              <a:rPr lang="es-ES" sz="2400" b="1" i="1"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territorial y sectorial </a:t>
            </a: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sobre las brechas entre oferta y demanda de oficios y competencias laborales.</a:t>
            </a:r>
          </a:p>
          <a:p>
            <a:pPr marL="342900" indent="-342900">
              <a:buFont typeface="Arial" panose="020B0604020202020204" pitchFamily="34" charset="0"/>
              <a:buChar char="•"/>
            </a:pPr>
            <a:endPar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a:p>
            <a:pPr marL="342900" indent="-342900">
              <a:buFont typeface="Arial" panose="020B0604020202020204" pitchFamily="34" charset="0"/>
              <a:buChar char="•"/>
            </a:pP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¿Para qué? Para orientar decisiones de todos los actores que participan del ecosistema formativo y laboral con información empírica y de calidad:</a:t>
            </a:r>
          </a:p>
          <a:p>
            <a:pPr marL="342900" indent="-342900">
              <a:buFont typeface="Arial" panose="020B0604020202020204" pitchFamily="34" charset="0"/>
              <a:buChar char="•"/>
            </a:pPr>
            <a:endPar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a:p>
            <a:pPr marL="800100" lvl="1" indent="-342900">
              <a:buFont typeface="Arial" panose="020B0604020202020204" pitchFamily="34" charset="0"/>
              <a:buChar char="•"/>
            </a:pPr>
            <a:r>
              <a:rPr lang="es-ES" sz="2400" i="1"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Personas:</a:t>
            </a: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 elección del próximo paso en trayectoria formativo-laboral. </a:t>
            </a:r>
          </a:p>
          <a:p>
            <a:pPr marL="800100" lvl="1" indent="-342900">
              <a:buFont typeface="Arial" panose="020B0604020202020204" pitchFamily="34" charset="0"/>
              <a:buChar char="•"/>
            </a:pPr>
            <a:r>
              <a:rPr lang="es-ES" sz="2400" i="1"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Centros de formación, capacitación y certificación: </a:t>
            </a: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ajuste de oferta y de contenidos, a nivel cuantitativo y cualitativo. </a:t>
            </a:r>
          </a:p>
          <a:p>
            <a:pPr marL="800100" lvl="1" indent="-342900">
              <a:buFont typeface="Arial" panose="020B0604020202020204" pitchFamily="34" charset="0"/>
              <a:buChar char="•"/>
            </a:pPr>
            <a:r>
              <a:rPr lang="es-ES" sz="2400" i="1"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Servicios públicos: </a:t>
            </a: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diseño de políticas de formación y empleo para apoyar la productividad y la empleabilidad.</a:t>
            </a:r>
            <a:endParaRPr lang="es-ES" sz="2400" i="1"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a:p>
            <a:pPr marL="800100" lvl="1" indent="-342900">
              <a:buFont typeface="Arial" panose="020B0604020202020204" pitchFamily="34" charset="0"/>
              <a:buChar char="•"/>
            </a:pPr>
            <a:r>
              <a:rPr lang="es-ES" sz="2400" i="1"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Empresas y gremios: </a:t>
            </a:r>
            <a:r>
              <a:rPr lang="es-ES" sz="2400" dirty="0">
                <a:solidFill>
                  <a:schemeClr val="accent2">
                    <a:lumMod val="75000"/>
                  </a:schemeClr>
                </a:solidFill>
                <a:ea typeface="Microsoft Himalaya" panose="01010100010101010101" pitchFamily="2" charset="0"/>
                <a:cs typeface="Microsoft Himalaya" panose="01010100010101010101" pitchFamily="2" charset="0"/>
                <a:sym typeface="Wingdings" panose="05000000000000000000" pitchFamily="2" charset="2"/>
              </a:rPr>
              <a:t>para el desarrollo de estrategias sectoriales coordinadas disponibilidad del talento humano que requieren para los desafíos del sector. </a:t>
            </a:r>
          </a:p>
          <a:p>
            <a:pPr marL="800066" lvl="1" indent="-342866">
              <a:buFont typeface="Arial" panose="020B0604020202020204" pitchFamily="34" charset="0"/>
              <a:buChar char="•"/>
            </a:pPr>
            <a:endParaRPr lang="es-ES"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a:p>
            <a:pPr marL="342866" indent="-342866">
              <a:buFont typeface="Arial" panose="020B0604020202020204" pitchFamily="34" charset="0"/>
              <a:buChar char="•"/>
            </a:pPr>
            <a:endParaRPr lang="es-ES"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a:p>
            <a:pPr marL="342866" indent="-342866">
              <a:buFont typeface="Arial" panose="020B0604020202020204" pitchFamily="34" charset="0"/>
              <a:buChar char="•"/>
            </a:pPr>
            <a:endParaRPr lang="es-ES"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a:p>
            <a:pPr marL="342866" indent="-342866">
              <a:buFont typeface="Arial" panose="020B0604020202020204" pitchFamily="34" charset="0"/>
              <a:buChar char="•"/>
            </a:pPr>
            <a:endParaRPr lang="es-ES"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p:txBody>
      </p: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6869" y="447"/>
            <a:ext cx="1722752" cy="836603"/>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119" y="5300964"/>
            <a:ext cx="1722752" cy="1719842"/>
          </a:xfrm>
          <a:prstGeom prst="rect">
            <a:avLst/>
          </a:prstGeom>
        </p:spPr>
      </p:pic>
    </p:spTree>
    <p:extLst>
      <p:ext uri="{BB962C8B-B14F-4D97-AF65-F5344CB8AC3E}">
        <p14:creationId xmlns:p14="http://schemas.microsoft.com/office/powerpoint/2010/main" val="32005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11" name="Diagrama 10">
            <a:extLst>
              <a:ext uri="{FF2B5EF4-FFF2-40B4-BE49-F238E27FC236}">
                <a16:creationId xmlns:a16="http://schemas.microsoft.com/office/drawing/2014/main" id="{1F893813-193D-6844-BB10-DABEAB99B8FE}"/>
              </a:ext>
            </a:extLst>
          </p:cNvPr>
          <p:cNvGraphicFramePr/>
          <p:nvPr>
            <p:extLst>
              <p:ext uri="{D42A27DB-BD31-4B8C-83A1-F6EECF244321}">
                <p14:modId xmlns:p14="http://schemas.microsoft.com/office/powerpoint/2010/main" val="2022037753"/>
              </p:ext>
            </p:extLst>
          </p:nvPr>
        </p:nvGraphicFramePr>
        <p:xfrm>
          <a:off x="275760" y="1268142"/>
          <a:ext cx="5112568" cy="3002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52ABFEF8-BA57-2E4C-ADA2-DA3D437AB87F}"/>
              </a:ext>
            </a:extLst>
          </p:cNvPr>
          <p:cNvGraphicFramePr/>
          <p:nvPr>
            <p:extLst>
              <p:ext uri="{D42A27DB-BD31-4B8C-83A1-F6EECF244321}">
                <p14:modId xmlns:p14="http://schemas.microsoft.com/office/powerpoint/2010/main" val="2177016240"/>
              </p:ext>
            </p:extLst>
          </p:nvPr>
        </p:nvGraphicFramePr>
        <p:xfrm>
          <a:off x="6383238" y="1019704"/>
          <a:ext cx="4448818" cy="33713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object 4">
            <a:extLst>
              <a:ext uri="{FF2B5EF4-FFF2-40B4-BE49-F238E27FC236}">
                <a16:creationId xmlns:a16="http://schemas.microsoft.com/office/drawing/2014/main" id="{534F7E8C-6857-1B4E-82D4-20B0124D3910}"/>
              </a:ext>
            </a:extLst>
          </p:cNvPr>
          <p:cNvSpPr txBox="1"/>
          <p:nvPr/>
        </p:nvSpPr>
        <p:spPr>
          <a:xfrm>
            <a:off x="570943" y="4391020"/>
            <a:ext cx="4320479" cy="2035122"/>
          </a:xfrm>
          <a:prstGeom prst="rect">
            <a:avLst/>
          </a:prstGeom>
          <a:solidFill>
            <a:srgbClr val="E6E0EC"/>
          </a:solidFill>
        </p:spPr>
        <p:txBody>
          <a:bodyPr vert="horz" wrap="square" lIns="144000" tIns="180000" rIns="144000" bIns="144000" rtlCol="0" anchor="ctr" anchorCtr="0">
            <a:noAutofit/>
          </a:bodyPr>
          <a:lstStyle/>
          <a:p>
            <a:pPr algn="just"/>
            <a:r>
              <a:rPr lang="es-ES_tradnl" sz="1200" b="1" i="1" dirty="0">
                <a:solidFill>
                  <a:srgbClr val="604A7C"/>
                </a:solidFill>
              </a:rPr>
              <a:t>Hoy </a:t>
            </a:r>
            <a:r>
              <a:rPr lang="es-ES_tradnl" sz="1200" b="1" i="1" dirty="0" err="1">
                <a:solidFill>
                  <a:srgbClr val="604A7C"/>
                </a:solidFill>
              </a:rPr>
              <a:t>día</a:t>
            </a:r>
            <a:r>
              <a:rPr lang="es-ES_tradnl" sz="1200" b="1" i="1" dirty="0">
                <a:solidFill>
                  <a:srgbClr val="604A7C"/>
                </a:solidFill>
              </a:rPr>
              <a:t> </a:t>
            </a:r>
            <a:r>
              <a:rPr lang="es-ES_tradnl" sz="1200" b="1" i="1" dirty="0" err="1">
                <a:solidFill>
                  <a:srgbClr val="604A7C"/>
                </a:solidFill>
              </a:rPr>
              <a:t>todavía</a:t>
            </a:r>
            <a:r>
              <a:rPr lang="es-ES_tradnl" sz="1200" b="1" i="1" dirty="0">
                <a:solidFill>
                  <a:srgbClr val="604A7C"/>
                </a:solidFill>
              </a:rPr>
              <a:t> damos la luz desde una palanca, por darte un ejemplo. [...] Es </a:t>
            </a:r>
            <a:r>
              <a:rPr lang="es-ES_tradnl" sz="1200" b="1" i="1" dirty="0" err="1">
                <a:solidFill>
                  <a:srgbClr val="604A7C"/>
                </a:solidFill>
              </a:rPr>
              <a:t>más</a:t>
            </a:r>
            <a:r>
              <a:rPr lang="es-ES_tradnl" sz="1200" b="1" i="1" dirty="0">
                <a:solidFill>
                  <a:srgbClr val="604A7C"/>
                </a:solidFill>
              </a:rPr>
              <a:t> </a:t>
            </a:r>
            <a:r>
              <a:rPr lang="es-ES_tradnl" sz="1200" b="1" i="1" dirty="0" err="1">
                <a:solidFill>
                  <a:srgbClr val="604A7C"/>
                </a:solidFill>
              </a:rPr>
              <a:t>análogo</a:t>
            </a:r>
            <a:r>
              <a:rPr lang="es-ES_tradnl" sz="1200" b="1" i="1" dirty="0">
                <a:solidFill>
                  <a:srgbClr val="604A7C"/>
                </a:solidFill>
              </a:rPr>
              <a:t>. Por eso se está invirtiendo, en compra de equipo, </a:t>
            </a:r>
            <a:r>
              <a:rPr lang="es-ES_tradnl" sz="1200" b="1" i="1" dirty="0" err="1">
                <a:solidFill>
                  <a:srgbClr val="604A7C"/>
                </a:solidFill>
              </a:rPr>
              <a:t>reconectadores</a:t>
            </a:r>
            <a:r>
              <a:rPr lang="es-ES_tradnl" sz="1200" b="1" i="1" dirty="0">
                <a:solidFill>
                  <a:srgbClr val="604A7C"/>
                </a:solidFill>
              </a:rPr>
              <a:t>, desconectadores de baja carga, que </a:t>
            </a:r>
            <a:r>
              <a:rPr lang="es-ES_tradnl" sz="1200" b="1" i="1" dirty="0" err="1">
                <a:solidFill>
                  <a:srgbClr val="604A7C"/>
                </a:solidFill>
              </a:rPr>
              <a:t>están</a:t>
            </a:r>
            <a:r>
              <a:rPr lang="es-ES_tradnl" sz="1200" b="1" i="1" dirty="0">
                <a:solidFill>
                  <a:srgbClr val="604A7C"/>
                </a:solidFill>
              </a:rPr>
              <a:t> automatizados y </a:t>
            </a:r>
            <a:r>
              <a:rPr lang="es-ES_tradnl" sz="1200" b="1" i="1" dirty="0" err="1">
                <a:solidFill>
                  <a:srgbClr val="604A7C"/>
                </a:solidFill>
              </a:rPr>
              <a:t>telecomandados</a:t>
            </a:r>
            <a:r>
              <a:rPr lang="es-ES_tradnl" sz="1200" b="1" i="1" dirty="0">
                <a:solidFill>
                  <a:srgbClr val="604A7C"/>
                </a:solidFill>
              </a:rPr>
              <a:t>. La tendencia es que nuestro sistema se vaya automatizando, nosotros estamos colgando equipos en todos lados, se está modificando la red y para eso vamos a necesitar que todos los linieros sepan de equipos, para </a:t>
            </a:r>
            <a:r>
              <a:rPr lang="es-ES_tradnl" sz="1200" b="1" i="1" dirty="0" err="1">
                <a:solidFill>
                  <a:srgbClr val="604A7C"/>
                </a:solidFill>
              </a:rPr>
              <a:t>alla</a:t>
            </a:r>
            <a:r>
              <a:rPr lang="es-ES_tradnl" sz="1200" b="1" i="1" dirty="0">
                <a:solidFill>
                  <a:srgbClr val="604A7C"/>
                </a:solidFill>
              </a:rPr>
              <a:t>́ vamos. </a:t>
            </a:r>
          </a:p>
          <a:p>
            <a:pPr algn="just"/>
            <a:r>
              <a:rPr lang="es-ES_tradnl" sz="1200" i="1" dirty="0">
                <a:solidFill>
                  <a:srgbClr val="604A7C"/>
                </a:solidFill>
              </a:rPr>
              <a:t>Responsable de RRHH empresa 6</a:t>
            </a:r>
          </a:p>
        </p:txBody>
      </p:sp>
      <p:cxnSp>
        <p:nvCxnSpPr>
          <p:cNvPr id="18" name="Conector recto 17">
            <a:extLst>
              <a:ext uri="{FF2B5EF4-FFF2-40B4-BE49-F238E27FC236}">
                <a16:creationId xmlns:a16="http://schemas.microsoft.com/office/drawing/2014/main" id="{CE1E45FB-3561-7B4A-A42B-04BB077288F7}"/>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9 Rectángulo">
            <a:extLst>
              <a:ext uri="{FF2B5EF4-FFF2-40B4-BE49-F238E27FC236}">
                <a16:creationId xmlns:a16="http://schemas.microsoft.com/office/drawing/2014/main" id="{8178A158-85F7-B44B-B582-D4234F42198D}"/>
              </a:ext>
            </a:extLst>
          </p:cNvPr>
          <p:cNvSpPr/>
          <p:nvPr/>
        </p:nvSpPr>
        <p:spPr>
          <a:xfrm>
            <a:off x="766614" y="373373"/>
            <a:ext cx="7733207" cy="646331"/>
          </a:xfrm>
          <a:prstGeom prst="rect">
            <a:avLst/>
          </a:prstGeom>
          <a:solidFill>
            <a:schemeClr val="bg1"/>
          </a:solidFill>
        </p:spPr>
        <p:txBody>
          <a:bodyPr wrap="none">
            <a:spAutoFit/>
          </a:bodyPr>
          <a:lstStyle/>
          <a:p>
            <a:r>
              <a:rPr lang="es-CL" sz="3600" b="1" dirty="0">
                <a:solidFill>
                  <a:srgbClr val="0070C0"/>
                </a:solidFill>
                <a:latin typeface="+mj-lt"/>
              </a:rPr>
              <a:t>Ejemplos de reconversión polifuncional</a:t>
            </a:r>
          </a:p>
        </p:txBody>
      </p:sp>
      <p:sp>
        <p:nvSpPr>
          <p:cNvPr id="22" name="object 4">
            <a:extLst>
              <a:ext uri="{FF2B5EF4-FFF2-40B4-BE49-F238E27FC236}">
                <a16:creationId xmlns:a16="http://schemas.microsoft.com/office/drawing/2014/main" id="{91E98996-3DF5-0142-932A-8752B0699C6D}"/>
              </a:ext>
            </a:extLst>
          </p:cNvPr>
          <p:cNvSpPr txBox="1"/>
          <p:nvPr/>
        </p:nvSpPr>
        <p:spPr>
          <a:xfrm>
            <a:off x="6239222" y="4578587"/>
            <a:ext cx="5040560" cy="1677813"/>
          </a:xfrm>
          <a:prstGeom prst="rect">
            <a:avLst/>
          </a:prstGeom>
          <a:solidFill>
            <a:srgbClr val="E6E0EC"/>
          </a:solidFill>
        </p:spPr>
        <p:txBody>
          <a:bodyPr vert="horz" wrap="square" lIns="144000" tIns="180000" rIns="144000" bIns="144000" rtlCol="0" anchor="ctr" anchorCtr="0">
            <a:noAutofit/>
          </a:bodyPr>
          <a:lstStyle/>
          <a:p>
            <a:pPr algn="just"/>
            <a:r>
              <a:rPr lang="es-ES_tradnl" sz="1200" b="1" i="1" dirty="0">
                <a:solidFill>
                  <a:srgbClr val="604A7C"/>
                </a:solidFill>
              </a:rPr>
              <a:t>¿A qué es lo que aspira la red? En el fondo, a que optemos a eficiencia energética, a redes inteligentes la instalación de domótica, en hogares, en colegios, en municipalidades, en empresas. Entonces, esa es como la tendencia. Hoy, nuestros encargados de medidas eléctricas </a:t>
            </a:r>
            <a:r>
              <a:rPr lang="es-ES_tradnl" sz="1200" b="1" i="1" dirty="0" err="1">
                <a:solidFill>
                  <a:srgbClr val="604A7C"/>
                </a:solidFill>
              </a:rPr>
              <a:t>están</a:t>
            </a:r>
            <a:r>
              <a:rPr lang="es-ES_tradnl" sz="1200" b="1" i="1" dirty="0">
                <a:solidFill>
                  <a:srgbClr val="604A7C"/>
                </a:solidFill>
              </a:rPr>
              <a:t> acostumbrados a trabajar solo con la operación. Y, </a:t>
            </a:r>
            <a:r>
              <a:rPr lang="es-ES_tradnl" sz="1200" b="1" i="1" dirty="0" err="1">
                <a:solidFill>
                  <a:srgbClr val="604A7C"/>
                </a:solidFill>
              </a:rPr>
              <a:t>aca</a:t>
            </a:r>
            <a:r>
              <a:rPr lang="es-ES_tradnl" sz="1200" b="1" i="1" dirty="0">
                <a:solidFill>
                  <a:srgbClr val="604A7C"/>
                </a:solidFill>
              </a:rPr>
              <a:t>́, vamos a tener que emigrar hacia encargados que estén más orientados hacia captar clientes, porque actualmente al ser monopolio, no tenemos las competencias desarrolladas de vender o de capturar” </a:t>
            </a:r>
          </a:p>
          <a:p>
            <a:pPr algn="just"/>
            <a:r>
              <a:rPr lang="es-ES_tradnl" sz="1200" i="1" dirty="0">
                <a:solidFill>
                  <a:srgbClr val="604A7C"/>
                </a:solidFill>
              </a:rPr>
              <a:t>Responsable de RRHH empresa 6</a:t>
            </a:r>
          </a:p>
        </p:txBody>
      </p:sp>
    </p:spTree>
    <p:extLst>
      <p:ext uri="{BB962C8B-B14F-4D97-AF65-F5344CB8AC3E}">
        <p14:creationId xmlns:p14="http://schemas.microsoft.com/office/powerpoint/2010/main" val="23920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P spid="15"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5058501" cy="646331"/>
          </a:xfrm>
          <a:prstGeom prst="rect">
            <a:avLst/>
          </a:prstGeom>
          <a:solidFill>
            <a:schemeClr val="bg1"/>
          </a:solidFill>
        </p:spPr>
        <p:txBody>
          <a:bodyPr wrap="none">
            <a:spAutoFit/>
          </a:bodyPr>
          <a:lstStyle/>
          <a:p>
            <a:r>
              <a:rPr lang="es-CL" sz="3600" b="1" dirty="0">
                <a:solidFill>
                  <a:srgbClr val="0070C0"/>
                </a:solidFill>
                <a:latin typeface="+mj-lt"/>
              </a:rPr>
              <a:t>Desafíos y oportunidades</a:t>
            </a:r>
          </a:p>
        </p:txBody>
      </p:sp>
      <p:sp>
        <p:nvSpPr>
          <p:cNvPr id="15" name="Rectángulo 14">
            <a:extLst>
              <a:ext uri="{FF2B5EF4-FFF2-40B4-BE49-F238E27FC236}">
                <a16:creationId xmlns:a16="http://schemas.microsoft.com/office/drawing/2014/main" id="{D2EC7179-92B7-0248-B68F-A7F3AB94C0A0}"/>
              </a:ext>
            </a:extLst>
          </p:cNvPr>
          <p:cNvSpPr/>
          <p:nvPr/>
        </p:nvSpPr>
        <p:spPr>
          <a:xfrm>
            <a:off x="783300" y="1370935"/>
            <a:ext cx="10208449" cy="5016758"/>
          </a:xfrm>
          <a:prstGeom prst="rect">
            <a:avLst/>
          </a:prstGeom>
        </p:spPr>
        <p:txBody>
          <a:bodyPr wrap="square">
            <a:spAutoFit/>
          </a:bodyPr>
          <a:lstStyle/>
          <a:p>
            <a:pPr marL="285750" indent="-285750" algn="just">
              <a:buFont typeface="Arial" panose="020B0604020202020204" pitchFamily="34" charset="0"/>
              <a:buChar char="•"/>
            </a:pPr>
            <a:r>
              <a:rPr lang="es-CL" sz="2000" dirty="0">
                <a:solidFill>
                  <a:srgbClr val="0070C0"/>
                </a:solidFill>
              </a:rPr>
              <a:t>Levantar un estudio de brechas dirigidas a las empresas subcontratistas, que son las que emplean perfiles de nivel medio y generar la mayor cantidad de empleo para el sector.</a:t>
            </a:r>
          </a:p>
          <a:p>
            <a:pPr marL="285750" indent="-285750" algn="just">
              <a:buFont typeface="Arial" panose="020B0604020202020204" pitchFamily="34" charset="0"/>
              <a:buChar char="•"/>
            </a:pPr>
            <a:r>
              <a:rPr lang="es-CL" sz="2000" dirty="0">
                <a:solidFill>
                  <a:srgbClr val="0070C0"/>
                </a:solidFill>
              </a:rPr>
              <a:t>Potenciar las acciones de formación e intermediación para incorporar más mujeres en el subsector: orientación vocacional temprana hacia los oficios y carreras del subsector desde EMTP.</a:t>
            </a:r>
          </a:p>
          <a:p>
            <a:pPr marL="285750" indent="-285750" algn="just">
              <a:buFont typeface="Arial" panose="020B0604020202020204" pitchFamily="34" charset="0"/>
              <a:buChar char="•"/>
            </a:pPr>
            <a:r>
              <a:rPr lang="es-ES" sz="2000" dirty="0">
                <a:solidFill>
                  <a:srgbClr val="0070C0"/>
                </a:solidFill>
              </a:rPr>
              <a:t>La transformación digital de la red y su transición a una red inteligente proyecta nuevas tecnologías, usuarios participativos e informados, avances hacia la domótica y una gestión eficiente del consumo:</a:t>
            </a:r>
          </a:p>
          <a:p>
            <a:pPr marL="742950" lvl="1" indent="-285750" algn="just">
              <a:buFont typeface="Arial" panose="020B0604020202020204" pitchFamily="34" charset="0"/>
              <a:buChar char="•"/>
            </a:pPr>
            <a:r>
              <a:rPr lang="es-CL" sz="2000" dirty="0">
                <a:solidFill>
                  <a:srgbClr val="0070C0"/>
                </a:solidFill>
              </a:rPr>
              <a:t>Requerirán incorporar nuevos perfiles labores y habilidades al subsector </a:t>
            </a:r>
            <a:endParaRPr lang="es-CL" sz="2000" dirty="0">
              <a:solidFill>
                <a:srgbClr val="0070C0"/>
              </a:solidFill>
              <a:sym typeface="Wingdings" panose="05000000000000000000" pitchFamily="2" charset="2"/>
            </a:endParaRPr>
          </a:p>
          <a:p>
            <a:pPr marL="742950" lvl="1" indent="-285750" algn="just">
              <a:buFont typeface="Arial" panose="020B0604020202020204" pitchFamily="34" charset="0"/>
              <a:buChar char="•"/>
            </a:pPr>
            <a:r>
              <a:rPr lang="es-CL" sz="2000" dirty="0">
                <a:solidFill>
                  <a:srgbClr val="0070C0"/>
                </a:solidFill>
                <a:sym typeface="Wingdings" panose="05000000000000000000" pitchFamily="2" charset="2"/>
              </a:rPr>
              <a:t>Desafío de </a:t>
            </a:r>
            <a:r>
              <a:rPr lang="es-CL" sz="2000" dirty="0">
                <a:solidFill>
                  <a:srgbClr val="0070C0"/>
                </a:solidFill>
              </a:rPr>
              <a:t>actualización permanente de los planes formativos, catálogo de competencias y MCTP. </a:t>
            </a:r>
          </a:p>
          <a:p>
            <a:pPr marL="285750" indent="-285750" algn="just">
              <a:buFont typeface="Arial" panose="020B0604020202020204" pitchFamily="34" charset="0"/>
              <a:buChar char="•"/>
            </a:pPr>
            <a:r>
              <a:rPr lang="es-CL" sz="2000" dirty="0">
                <a:solidFill>
                  <a:srgbClr val="0070C0"/>
                </a:solidFill>
              </a:rPr>
              <a:t>A partir de este diagnóstico inicial, realizar una evaluación de los distintos instrumentos de formación, capacitación y certificación en Mesa de + Capital Humano de Energía </a:t>
            </a:r>
            <a:r>
              <a:rPr lang="es-CL" sz="2000" dirty="0">
                <a:solidFill>
                  <a:srgbClr val="0070C0"/>
                </a:solidFill>
                <a:sym typeface="Wingdings" panose="05000000000000000000" pitchFamily="2" charset="2"/>
              </a:rPr>
              <a:t> potenciar </a:t>
            </a:r>
            <a:r>
              <a:rPr lang="es-CL" sz="2000" dirty="0">
                <a:solidFill>
                  <a:srgbClr val="0070C0"/>
                </a:solidFill>
              </a:rPr>
              <a:t>instancias sectoriales de análisis que permitan aprovechar las economías de escala que implica la colaboración en el desarrollo del capital humano. </a:t>
            </a:r>
          </a:p>
          <a:p>
            <a:pPr marL="285750" indent="-285750" algn="just">
              <a:buFont typeface="Arial" panose="020B0604020202020204" pitchFamily="34" charset="0"/>
              <a:buChar char="•"/>
            </a:pPr>
            <a:endParaRPr lang="es-CL" sz="2000" dirty="0">
              <a:solidFill>
                <a:srgbClr val="0070C0"/>
              </a:solidFill>
            </a:endParaRPr>
          </a:p>
        </p:txBody>
      </p:sp>
    </p:spTree>
    <p:extLst>
      <p:ext uri="{BB962C8B-B14F-4D97-AF65-F5344CB8AC3E}">
        <p14:creationId xmlns:p14="http://schemas.microsoft.com/office/powerpoint/2010/main" val="298896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F66D66D-8C09-D042-997E-9F61FEEBC53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154"/>
                    </a14:imgEffect>
                    <a14:imgEffect>
                      <a14:saturation sat="117000"/>
                    </a14:imgEffect>
                    <a14:imgEffect>
                      <a14:brightnessContrast bright="34000"/>
                    </a14:imgEffect>
                  </a14:imgLayer>
                </a14:imgProps>
              </a:ext>
              <a:ext uri="{28A0092B-C50C-407E-A947-70E740481C1C}">
                <a14:useLocalDpi xmlns:a14="http://schemas.microsoft.com/office/drawing/2010/main" val="0"/>
              </a:ext>
            </a:extLst>
          </a:blip>
          <a:srcRect b="15679"/>
          <a:stretch/>
        </p:blipFill>
        <p:spPr>
          <a:xfrm>
            <a:off x="0" y="5262"/>
            <a:ext cx="12190413" cy="6852738"/>
          </a:xfrm>
          <a:prstGeom prst="rect">
            <a:avLst/>
          </a:prstGeom>
        </p:spPr>
      </p:pic>
      <p:pic>
        <p:nvPicPr>
          <p:cNvPr id="10" name="Imagen 9" descr="Imagen que contiene reloj, medidor&#10;&#10;Descripción generada automáticamente">
            <a:extLst>
              <a:ext uri="{FF2B5EF4-FFF2-40B4-BE49-F238E27FC236}">
                <a16:creationId xmlns:a16="http://schemas.microsoft.com/office/drawing/2014/main" id="{F9824D48-32D6-4E47-B765-350B5E21E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1" name="Imagen 10">
            <a:extLst>
              <a:ext uri="{FF2B5EF4-FFF2-40B4-BE49-F238E27FC236}">
                <a16:creationId xmlns:a16="http://schemas.microsoft.com/office/drawing/2014/main" id="{43850C3B-E618-6D4E-B563-280389678A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2679" y="5373216"/>
            <a:ext cx="2845175" cy="1301640"/>
          </a:xfrm>
          <a:prstGeom prst="rect">
            <a:avLst/>
          </a:prstGeom>
        </p:spPr>
      </p:pic>
      <p:pic>
        <p:nvPicPr>
          <p:cNvPr id="13" name="Imagen 12">
            <a:extLst>
              <a:ext uri="{FF2B5EF4-FFF2-40B4-BE49-F238E27FC236}">
                <a16:creationId xmlns:a16="http://schemas.microsoft.com/office/drawing/2014/main" id="{641DC4A9-A0A2-BB49-B0EC-0E63D69B57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r="40475"/>
          <a:stretch/>
        </p:blipFill>
        <p:spPr>
          <a:xfrm>
            <a:off x="8039422" y="5489221"/>
            <a:ext cx="1108893" cy="953280"/>
          </a:xfrm>
          <a:prstGeom prst="rect">
            <a:avLst/>
          </a:prstGeom>
        </p:spPr>
      </p:pic>
      <p:pic>
        <p:nvPicPr>
          <p:cNvPr id="8" name="Imagen 7">
            <a:extLst>
              <a:ext uri="{FF2B5EF4-FFF2-40B4-BE49-F238E27FC236}">
                <a16:creationId xmlns:a16="http://schemas.microsoft.com/office/drawing/2014/main" id="{A0487CF6-D1F9-472E-9293-547E89598D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506" y="-427"/>
            <a:ext cx="3142879" cy="3137570"/>
          </a:xfrm>
          <a:prstGeom prst="rect">
            <a:avLst/>
          </a:prstGeom>
        </p:spPr>
      </p:pic>
    </p:spTree>
    <p:extLst>
      <p:ext uri="{BB962C8B-B14F-4D97-AF65-F5344CB8AC3E}">
        <p14:creationId xmlns:p14="http://schemas.microsoft.com/office/powerpoint/2010/main" val="217829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7914539" cy="646331"/>
          </a:xfrm>
          <a:prstGeom prst="rect">
            <a:avLst/>
          </a:prstGeom>
          <a:solidFill>
            <a:schemeClr val="accent4"/>
          </a:solidFill>
        </p:spPr>
        <p:txBody>
          <a:bodyPr wrap="none">
            <a:spAutoFit/>
          </a:bodyPr>
          <a:lstStyle/>
          <a:p>
            <a:r>
              <a:rPr lang="es-CL" sz="3600" b="1" dirty="0">
                <a:solidFill>
                  <a:schemeClr val="bg1"/>
                </a:solidFill>
                <a:latin typeface="+mj-lt"/>
              </a:rPr>
              <a:t>Convenios SENCE - Ministerio de Energía</a:t>
            </a:r>
            <a:endParaRPr lang="es-CL" b="1" dirty="0">
              <a:solidFill>
                <a:schemeClr val="bg1"/>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0362" y="5137934"/>
            <a:ext cx="1722976" cy="1720066"/>
          </a:xfrm>
          <a:prstGeom prst="rect">
            <a:avLst/>
          </a:prstGeom>
        </p:spPr>
      </p:pic>
      <p:sp>
        <p:nvSpPr>
          <p:cNvPr id="7" name="Rectángulo redondeado 1">
            <a:extLst>
              <a:ext uri="{FF2B5EF4-FFF2-40B4-BE49-F238E27FC236}">
                <a16:creationId xmlns:a16="http://schemas.microsoft.com/office/drawing/2014/main" id="{626A1E88-ED7B-4D7A-B238-24A5332FB489}"/>
              </a:ext>
            </a:extLst>
          </p:cNvPr>
          <p:cNvSpPr/>
          <p:nvPr/>
        </p:nvSpPr>
        <p:spPr>
          <a:xfrm>
            <a:off x="956344" y="1451752"/>
            <a:ext cx="2860528" cy="87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t>Convenios</a:t>
            </a:r>
            <a:r>
              <a:rPr lang="es-ES_tradnl" dirty="0"/>
              <a:t> </a:t>
            </a:r>
            <a:r>
              <a:rPr lang="es-ES_tradnl" sz="2400" dirty="0"/>
              <a:t>2020</a:t>
            </a:r>
          </a:p>
        </p:txBody>
      </p:sp>
      <p:sp>
        <p:nvSpPr>
          <p:cNvPr id="9" name="Rectángulo redondeado 1">
            <a:extLst>
              <a:ext uri="{FF2B5EF4-FFF2-40B4-BE49-F238E27FC236}">
                <a16:creationId xmlns:a16="http://schemas.microsoft.com/office/drawing/2014/main" id="{1F989E9A-62A2-4BC0-9117-44D98004C01B}"/>
              </a:ext>
            </a:extLst>
          </p:cNvPr>
          <p:cNvSpPr/>
          <p:nvPr/>
        </p:nvSpPr>
        <p:spPr>
          <a:xfrm>
            <a:off x="7250889" y="1451752"/>
            <a:ext cx="2860528" cy="87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t>Convenios</a:t>
            </a:r>
            <a:r>
              <a:rPr lang="es-ES_tradnl" dirty="0"/>
              <a:t> </a:t>
            </a:r>
            <a:r>
              <a:rPr lang="es-ES_tradnl" sz="2400" dirty="0"/>
              <a:t>2021</a:t>
            </a:r>
          </a:p>
        </p:txBody>
      </p:sp>
      <p:sp>
        <p:nvSpPr>
          <p:cNvPr id="12" name="Rectángulo redondeado 26">
            <a:extLst>
              <a:ext uri="{FF2B5EF4-FFF2-40B4-BE49-F238E27FC236}">
                <a16:creationId xmlns:a16="http://schemas.microsoft.com/office/drawing/2014/main" id="{BD81A1D2-0DFA-4612-9804-26F1BBF4026A}"/>
              </a:ext>
            </a:extLst>
          </p:cNvPr>
          <p:cNvSpPr/>
          <p:nvPr/>
        </p:nvSpPr>
        <p:spPr>
          <a:xfrm>
            <a:off x="7237122" y="2636912"/>
            <a:ext cx="2838012" cy="14394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b="1" dirty="0"/>
              <a:t>Industria frío/calor:</a:t>
            </a:r>
            <a:r>
              <a:rPr lang="es-ES_tradnl" sz="1600" dirty="0"/>
              <a:t> Brechas de capital humano subsector instalaciones de gasfitería, calefacción y aire acondicionado</a:t>
            </a:r>
          </a:p>
        </p:txBody>
      </p:sp>
      <p:sp>
        <p:nvSpPr>
          <p:cNvPr id="13" name="Rectángulo redondeado 26">
            <a:extLst>
              <a:ext uri="{FF2B5EF4-FFF2-40B4-BE49-F238E27FC236}">
                <a16:creationId xmlns:a16="http://schemas.microsoft.com/office/drawing/2014/main" id="{0073ABD5-E2AE-4004-8978-2E26395F9F43}"/>
              </a:ext>
            </a:extLst>
          </p:cNvPr>
          <p:cNvSpPr/>
          <p:nvPr/>
        </p:nvSpPr>
        <p:spPr>
          <a:xfrm>
            <a:off x="7273405" y="4382980"/>
            <a:ext cx="2838012" cy="14394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b="1" dirty="0"/>
              <a:t>Generación Eléctrica:</a:t>
            </a:r>
            <a:r>
              <a:rPr lang="es-ES_tradnl" sz="1600" dirty="0"/>
              <a:t> Requerimientos de capital humano</a:t>
            </a:r>
          </a:p>
        </p:txBody>
      </p:sp>
      <p:pic>
        <p:nvPicPr>
          <p:cNvPr id="3" name="Imagen 2">
            <a:extLst>
              <a:ext uri="{FF2B5EF4-FFF2-40B4-BE49-F238E27FC236}">
                <a16:creationId xmlns:a16="http://schemas.microsoft.com/office/drawing/2014/main" id="{AB36B9CA-F693-4978-A3FD-B547BF9563B7}"/>
              </a:ext>
            </a:extLst>
          </p:cNvPr>
          <p:cNvPicPr>
            <a:picLocks noChangeAspect="1"/>
          </p:cNvPicPr>
          <p:nvPr/>
        </p:nvPicPr>
        <p:blipFill>
          <a:blip r:embed="rId5"/>
          <a:stretch>
            <a:fillRect/>
          </a:stretch>
        </p:blipFill>
        <p:spPr>
          <a:xfrm>
            <a:off x="226368" y="2950569"/>
            <a:ext cx="2160240" cy="3043975"/>
          </a:xfrm>
          <a:prstGeom prst="rect">
            <a:avLst/>
          </a:prstGeom>
        </p:spPr>
      </p:pic>
      <p:pic>
        <p:nvPicPr>
          <p:cNvPr id="5" name="Imagen 4">
            <a:extLst>
              <a:ext uri="{FF2B5EF4-FFF2-40B4-BE49-F238E27FC236}">
                <a16:creationId xmlns:a16="http://schemas.microsoft.com/office/drawing/2014/main" id="{FEB3961D-23B3-44ED-A6D9-D11D99C6773A}"/>
              </a:ext>
            </a:extLst>
          </p:cNvPr>
          <p:cNvPicPr>
            <a:picLocks noChangeAspect="1"/>
          </p:cNvPicPr>
          <p:nvPr/>
        </p:nvPicPr>
        <p:blipFill>
          <a:blip r:embed="rId6"/>
          <a:stretch>
            <a:fillRect/>
          </a:stretch>
        </p:blipFill>
        <p:spPr>
          <a:xfrm>
            <a:off x="2716552" y="2950568"/>
            <a:ext cx="2366172" cy="2998712"/>
          </a:xfrm>
          <a:prstGeom prst="rect">
            <a:avLst/>
          </a:prstGeom>
        </p:spPr>
      </p:pic>
      <p:sp>
        <p:nvSpPr>
          <p:cNvPr id="2" name="CuadroTexto 1">
            <a:extLst>
              <a:ext uri="{FF2B5EF4-FFF2-40B4-BE49-F238E27FC236}">
                <a16:creationId xmlns:a16="http://schemas.microsoft.com/office/drawing/2014/main" id="{8CA93351-A2DD-45A8-AA69-770BD67840B6}"/>
              </a:ext>
            </a:extLst>
          </p:cNvPr>
          <p:cNvSpPr txBox="1"/>
          <p:nvPr/>
        </p:nvSpPr>
        <p:spPr>
          <a:xfrm>
            <a:off x="1284671" y="6143703"/>
            <a:ext cx="5724822" cy="377499"/>
          </a:xfrm>
          <a:prstGeom prst="rect">
            <a:avLst/>
          </a:prstGeom>
          <a:noFill/>
        </p:spPr>
        <p:txBody>
          <a:bodyPr wrap="square" rtlCol="0">
            <a:spAutoFit/>
          </a:bodyPr>
          <a:lstStyle/>
          <a:p>
            <a:r>
              <a:rPr lang="es-CL" dirty="0">
                <a:sym typeface="Wingdings" panose="05000000000000000000" pitchFamily="2" charset="2"/>
              </a:rPr>
              <a:t> </a:t>
            </a:r>
            <a:r>
              <a:rPr lang="es-CL" dirty="0"/>
              <a:t>Disponibles en www.observatorionacional.cl </a:t>
            </a:r>
          </a:p>
        </p:txBody>
      </p:sp>
    </p:spTree>
    <p:extLst>
      <p:ext uri="{BB962C8B-B14F-4D97-AF65-F5344CB8AC3E}">
        <p14:creationId xmlns:p14="http://schemas.microsoft.com/office/powerpoint/2010/main" val="27964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772"/>
            <a:ext cx="4150880" cy="646331"/>
          </a:xfrm>
          <a:prstGeom prst="rect">
            <a:avLst/>
          </a:prstGeom>
          <a:solidFill>
            <a:schemeClr val="bg1"/>
          </a:solidFill>
        </p:spPr>
        <p:txBody>
          <a:bodyPr wrap="none">
            <a:spAutoFit/>
          </a:bodyPr>
          <a:lstStyle/>
          <a:p>
            <a:r>
              <a:rPr lang="es-CL" sz="3600" b="1" dirty="0">
                <a:solidFill>
                  <a:srgbClr val="0070C0"/>
                </a:solidFill>
                <a:latin typeface="+mj-lt"/>
              </a:rPr>
              <a:t>Contexto del estudio</a:t>
            </a:r>
            <a:endParaRPr lang="es-CL"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9307" y="1053045"/>
            <a:ext cx="93561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F3A961A0-1FB5-9249-9024-D16166EDA9EB}"/>
              </a:ext>
            </a:extLst>
          </p:cNvPr>
          <p:cNvSpPr/>
          <p:nvPr/>
        </p:nvSpPr>
        <p:spPr>
          <a:xfrm>
            <a:off x="223271" y="1052481"/>
            <a:ext cx="6729180" cy="5170646"/>
          </a:xfrm>
          <a:prstGeom prst="rect">
            <a:avLst/>
          </a:prstGeom>
        </p:spPr>
        <p:txBody>
          <a:bodyPr wrap="square">
            <a:spAutoFit/>
          </a:bodyPr>
          <a:lstStyle/>
          <a:p>
            <a:endParaRPr lang="es-ES" sz="2200" dirty="0">
              <a:solidFill>
                <a:schemeClr val="accent2">
                  <a:lumMod val="75000"/>
                </a:schemeClr>
              </a:solidFill>
              <a:sym typeface="Wingdings" panose="05000000000000000000" pitchFamily="2" charset="2"/>
            </a:endParaRPr>
          </a:p>
          <a:p>
            <a:pPr marL="342900" indent="-342900">
              <a:buFont typeface="Arial" panose="020B0604020202020204" pitchFamily="34" charset="0"/>
              <a:buChar char="•"/>
            </a:pPr>
            <a:r>
              <a:rPr lang="es-CL" sz="2200" dirty="0">
                <a:solidFill>
                  <a:schemeClr val="accent2">
                    <a:lumMod val="75000"/>
                  </a:schemeClr>
                </a:solidFill>
                <a:sym typeface="Wingdings" panose="05000000000000000000" pitchFamily="2" charset="2"/>
              </a:rPr>
              <a:t>Aumento de la demanda eléctrica y desarrollo de la matriz energética han impulsado el desarrollo de nuevas líneas de transmisión para el transporte de la energía desde centros de generación a consumo. </a:t>
            </a:r>
          </a:p>
          <a:p>
            <a:pPr marL="342900" indent="-342900">
              <a:buFont typeface="Arial" panose="020B0604020202020204" pitchFamily="34" charset="0"/>
              <a:buChar char="•"/>
            </a:pPr>
            <a:r>
              <a:rPr lang="es-CL" sz="2200" dirty="0">
                <a:solidFill>
                  <a:schemeClr val="accent2">
                    <a:lumMod val="75000"/>
                  </a:schemeClr>
                </a:solidFill>
                <a:sym typeface="Wingdings" panose="05000000000000000000" pitchFamily="2" charset="2"/>
              </a:rPr>
              <a:t>Se proyectan cambios muy relevantes en la industria producto de la digitalización, la generación distribuida y la agenda de descarbonización.</a:t>
            </a:r>
          </a:p>
          <a:p>
            <a:pPr marL="342900" indent="-342900">
              <a:buFont typeface="Arial" panose="020B0604020202020204" pitchFamily="34" charset="0"/>
              <a:buChar char="•"/>
            </a:pPr>
            <a:r>
              <a:rPr lang="es-CL" sz="2200" dirty="0">
                <a:solidFill>
                  <a:schemeClr val="accent2">
                    <a:lumMod val="75000"/>
                  </a:schemeClr>
                </a:solidFill>
                <a:sym typeface="Wingdings" panose="05000000000000000000" pitchFamily="2" charset="2"/>
              </a:rPr>
              <a:t>Es un subsector estratégico clave para los hogares y el desarrollo de prácticamente todas las actividades productivas del país.</a:t>
            </a:r>
          </a:p>
          <a:p>
            <a:endParaRPr lang="es-CL" sz="2200" dirty="0">
              <a:solidFill>
                <a:schemeClr val="accent2">
                  <a:lumMod val="75000"/>
                </a:schemeClr>
              </a:solidFill>
              <a:sym typeface="Wingdings" panose="05000000000000000000" pitchFamily="2" charset="2"/>
            </a:endParaRPr>
          </a:p>
          <a:p>
            <a:r>
              <a:rPr lang="es-CL" sz="2200" dirty="0">
                <a:solidFill>
                  <a:schemeClr val="accent2">
                    <a:lumMod val="75000"/>
                  </a:schemeClr>
                </a:solidFill>
                <a:sym typeface="Wingdings" panose="05000000000000000000" pitchFamily="2" charset="2"/>
              </a:rPr>
              <a:t> Estudio al alero de la Mesa + Capital Humano de Energía y es parte de los compromisos de Ruta Energética 2018-2022 del Ministerio de Energía. </a:t>
            </a:r>
          </a:p>
        </p:txBody>
      </p: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6869" y="447"/>
            <a:ext cx="1722752" cy="836603"/>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726" y="5138158"/>
            <a:ext cx="1722752" cy="1719842"/>
          </a:xfrm>
          <a:prstGeom prst="rect">
            <a:avLst/>
          </a:prstGeom>
        </p:spPr>
      </p:pic>
      <p:graphicFrame>
        <p:nvGraphicFramePr>
          <p:cNvPr id="7" name="Marcador de gráfico 27">
            <a:extLst>
              <a:ext uri="{FF2B5EF4-FFF2-40B4-BE49-F238E27FC236}">
                <a16:creationId xmlns:a16="http://schemas.microsoft.com/office/drawing/2014/main" id="{A940E3DC-1310-1F44-AC7B-FE6EE8D3FA3E}"/>
              </a:ext>
            </a:extLst>
          </p:cNvPr>
          <p:cNvGraphicFramePr>
            <a:graphicFrameLocks/>
          </p:cNvGraphicFramePr>
          <p:nvPr>
            <p:extLst>
              <p:ext uri="{D42A27DB-BD31-4B8C-83A1-F6EECF244321}">
                <p14:modId xmlns:p14="http://schemas.microsoft.com/office/powerpoint/2010/main" val="3183868476"/>
              </p:ext>
            </p:extLst>
          </p:nvPr>
        </p:nvGraphicFramePr>
        <p:xfrm>
          <a:off x="6743278" y="1719842"/>
          <a:ext cx="5223864" cy="3489471"/>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a:extLst>
              <a:ext uri="{FF2B5EF4-FFF2-40B4-BE49-F238E27FC236}">
                <a16:creationId xmlns:a16="http://schemas.microsoft.com/office/drawing/2014/main" id="{7F0B61B4-F075-CD41-BE57-4B72327BEC6E}"/>
              </a:ext>
            </a:extLst>
          </p:cNvPr>
          <p:cNvSpPr/>
          <p:nvPr/>
        </p:nvSpPr>
        <p:spPr>
          <a:xfrm>
            <a:off x="7175326" y="1057322"/>
            <a:ext cx="4807398" cy="646331"/>
          </a:xfrm>
          <a:prstGeom prst="rect">
            <a:avLst/>
          </a:prstGeom>
        </p:spPr>
        <p:txBody>
          <a:bodyPr wrap="square">
            <a:spAutoFit/>
          </a:bodyPr>
          <a:lstStyle/>
          <a:p>
            <a:r>
              <a:rPr lang="es-ES_tradnl" dirty="0">
                <a:solidFill>
                  <a:schemeClr val="accent1">
                    <a:lumMod val="75000"/>
                  </a:schemeClr>
                </a:solidFill>
                <a:ea typeface="Calibri"/>
                <a:cs typeface="Calibri"/>
                <a:sym typeface="Calibri"/>
              </a:rPr>
              <a:t>Se estima que la </a:t>
            </a:r>
            <a:r>
              <a:rPr lang="es-ES_tradnl" dirty="0">
                <a:solidFill>
                  <a:schemeClr val="accent1">
                    <a:lumMod val="75000"/>
                  </a:schemeClr>
                </a:solidFill>
              </a:rPr>
              <a:t>demanda eléctrica aumente un 54% en los próximos 20 años.</a:t>
            </a:r>
            <a:endParaRPr lang="es-CL" dirty="0">
              <a:solidFill>
                <a:schemeClr val="accent1">
                  <a:lumMod val="75000"/>
                </a:schemeClr>
              </a:solidFill>
            </a:endParaRPr>
          </a:p>
        </p:txBody>
      </p:sp>
      <p:sp>
        <p:nvSpPr>
          <p:cNvPr id="9" name="Marcador de contenido 7">
            <a:extLst>
              <a:ext uri="{FF2B5EF4-FFF2-40B4-BE49-F238E27FC236}">
                <a16:creationId xmlns:a16="http://schemas.microsoft.com/office/drawing/2014/main" id="{B4E410F1-81CE-F04C-AD52-F5332D62600F}"/>
              </a:ext>
            </a:extLst>
          </p:cNvPr>
          <p:cNvSpPr txBox="1">
            <a:spLocks/>
          </p:cNvSpPr>
          <p:nvPr/>
        </p:nvSpPr>
        <p:spPr>
          <a:xfrm>
            <a:off x="7423309" y="5325038"/>
            <a:ext cx="3863801" cy="5424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L" sz="1100"/>
              <a:t>Fuente: Elaboración propia en base a  CNE 2021. “Informe definitivo de previsión de demanda  2020-2040. Sistema eléctrico nacional y sistemas mediano”</a:t>
            </a:r>
            <a:endParaRPr lang="es-CL" sz="1100" dirty="0"/>
          </a:p>
        </p:txBody>
      </p:sp>
    </p:spTree>
    <p:extLst>
      <p:ext uri="{BB962C8B-B14F-4D97-AF65-F5344CB8AC3E}">
        <p14:creationId xmlns:p14="http://schemas.microsoft.com/office/powerpoint/2010/main" val="16221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orma libre"/>
          <p:cNvSpPr/>
          <p:nvPr/>
        </p:nvSpPr>
        <p:spPr>
          <a:xfrm>
            <a:off x="-1452848" y="851063"/>
            <a:ext cx="4392765" cy="878550"/>
          </a:xfrm>
          <a:custGeom>
            <a:avLst/>
            <a:gdLst>
              <a:gd name="connsiteX0" fmla="*/ 0 w 4392765"/>
              <a:gd name="connsiteY0" fmla="*/ 0 h 878550"/>
              <a:gd name="connsiteX1" fmla="*/ 4392765 w 4392765"/>
              <a:gd name="connsiteY1" fmla="*/ 0 h 878550"/>
              <a:gd name="connsiteX2" fmla="*/ 4392765 w 4392765"/>
              <a:gd name="connsiteY2" fmla="*/ 878550 h 878550"/>
              <a:gd name="connsiteX3" fmla="*/ 0 w 4392765"/>
              <a:gd name="connsiteY3" fmla="*/ 878550 h 878550"/>
              <a:gd name="connsiteX4" fmla="*/ 0 w 4392765"/>
              <a:gd name="connsiteY4" fmla="*/ 0 h 87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65" h="878550">
                <a:moveTo>
                  <a:pt x="0" y="0"/>
                </a:moveTo>
                <a:lnTo>
                  <a:pt x="4392765" y="0"/>
                </a:lnTo>
                <a:lnTo>
                  <a:pt x="4392765" y="878550"/>
                </a:lnTo>
                <a:lnTo>
                  <a:pt x="0" y="878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 numCol="1" spcCol="1270" anchor="b" anchorCtr="0">
            <a:noAutofit/>
          </a:bodyPr>
          <a:lstStyle/>
          <a:p>
            <a:pPr lvl="0" algn="r" defTabSz="2533650">
              <a:lnSpc>
                <a:spcPct val="90000"/>
              </a:lnSpc>
              <a:spcBef>
                <a:spcPct val="0"/>
              </a:spcBef>
              <a:spcAft>
                <a:spcPct val="35000"/>
              </a:spcAft>
            </a:pPr>
            <a:endParaRPr lang="es-CL" sz="5700" kern="1200"/>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766614" y="1075893"/>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15" name="9 Rectángulo">
            <a:extLst>
              <a:ext uri="{FF2B5EF4-FFF2-40B4-BE49-F238E27FC236}">
                <a16:creationId xmlns:a16="http://schemas.microsoft.com/office/drawing/2014/main" id="{CA1DB1A1-7381-431C-8360-A17AF86D7FA3}"/>
              </a:ext>
            </a:extLst>
          </p:cNvPr>
          <p:cNvSpPr/>
          <p:nvPr/>
        </p:nvSpPr>
        <p:spPr>
          <a:xfrm>
            <a:off x="766614" y="373772"/>
            <a:ext cx="9976898" cy="646331"/>
          </a:xfrm>
          <a:prstGeom prst="rect">
            <a:avLst/>
          </a:prstGeom>
          <a:solidFill>
            <a:schemeClr val="bg1"/>
          </a:solidFill>
        </p:spPr>
        <p:txBody>
          <a:bodyPr wrap="none">
            <a:spAutoFit/>
          </a:bodyPr>
          <a:lstStyle/>
          <a:p>
            <a:r>
              <a:rPr lang="es-CL" sz="3600" b="1" dirty="0">
                <a:solidFill>
                  <a:srgbClr val="0070C0"/>
                </a:solidFill>
                <a:latin typeface="+mj-lt"/>
              </a:rPr>
              <a:t>Objetivo general y objetivos específicos del estudio</a:t>
            </a:r>
          </a:p>
        </p:txBody>
      </p:sp>
      <p:sp>
        <p:nvSpPr>
          <p:cNvPr id="19" name="Rectángulo 18">
            <a:extLst>
              <a:ext uri="{FF2B5EF4-FFF2-40B4-BE49-F238E27FC236}">
                <a16:creationId xmlns:a16="http://schemas.microsoft.com/office/drawing/2014/main" id="{776569EB-D7D7-1B41-BE13-B3E6F202EBA9}"/>
              </a:ext>
            </a:extLst>
          </p:cNvPr>
          <p:cNvSpPr/>
          <p:nvPr/>
        </p:nvSpPr>
        <p:spPr>
          <a:xfrm>
            <a:off x="781347" y="1447104"/>
            <a:ext cx="10044110" cy="4154984"/>
          </a:xfrm>
          <a:prstGeom prst="rect">
            <a:avLst/>
          </a:prstGeom>
        </p:spPr>
        <p:txBody>
          <a:bodyPr wrap="square">
            <a:spAutoFit/>
          </a:bodyPr>
          <a:lstStyle/>
          <a:p>
            <a:pPr lvl="0"/>
            <a:r>
              <a:rPr lang="es-ES_tradnl" sz="2400" dirty="0">
                <a:solidFill>
                  <a:schemeClr val="accent2">
                    <a:lumMod val="75000"/>
                  </a:schemeClr>
                </a:solidFill>
                <a:latin typeface="Calibri" panose="020F0502020204030204" pitchFamily="34" charset="0"/>
                <a:cs typeface="Calibri" panose="020F0502020204030204" pitchFamily="34" charset="0"/>
              </a:rPr>
              <a:t>Objetivo General: generar conocimiento sobre las brechas de capital humano de corto y mediano plazo de las empresas del subsector de Transmisión y Distribución Eléctrica.</a:t>
            </a:r>
          </a:p>
          <a:p>
            <a:pPr lvl="0"/>
            <a:endParaRPr lang="es-ES_tradnl" sz="2400" dirty="0">
              <a:solidFill>
                <a:schemeClr val="accent2">
                  <a:lumMod val="75000"/>
                </a:schemeClr>
              </a:solidFill>
              <a:latin typeface="Calibri" panose="020F0502020204030204" pitchFamily="34" charset="0"/>
              <a:cs typeface="Calibri" panose="020F0502020204030204" pitchFamily="34" charset="0"/>
            </a:endParaRPr>
          </a:p>
          <a:p>
            <a:pPr lvl="0"/>
            <a:r>
              <a:rPr lang="es-ES_tradnl" sz="2400" dirty="0">
                <a:solidFill>
                  <a:schemeClr val="accent2">
                    <a:lumMod val="75000"/>
                  </a:schemeClr>
                </a:solidFill>
                <a:latin typeface="Calibri" panose="020F0502020204030204" pitchFamily="34" charset="0"/>
                <a:cs typeface="Calibri" panose="020F0502020204030204" pitchFamily="34" charset="0"/>
              </a:rPr>
              <a:t>Objetivos específicos:</a:t>
            </a:r>
          </a:p>
          <a:p>
            <a:pPr marL="457200" lvl="0" indent="-457200">
              <a:buAutoNum type="arabicPeriod"/>
            </a:pPr>
            <a:r>
              <a:rPr lang="es-ES_tradnl" sz="2400" dirty="0">
                <a:solidFill>
                  <a:schemeClr val="accent2">
                    <a:lumMod val="75000"/>
                  </a:schemeClr>
                </a:solidFill>
                <a:latin typeface="Calibri" panose="020F0502020204030204" pitchFamily="34" charset="0"/>
                <a:cs typeface="Calibri" panose="020F0502020204030204" pitchFamily="34" charset="0"/>
              </a:rPr>
              <a:t>Caracterizar la dotación de trabajadoras/es del sector según grupo ocupacional, incluyendo subcontratistas.</a:t>
            </a:r>
          </a:p>
          <a:p>
            <a:pPr marL="457200" lvl="0" indent="-457200">
              <a:buAutoNum type="arabicPeriod"/>
            </a:pPr>
            <a:r>
              <a:rPr lang="es-ES_tradnl" sz="2400" dirty="0">
                <a:solidFill>
                  <a:schemeClr val="accent2">
                    <a:lumMod val="75000"/>
                  </a:schemeClr>
                </a:solidFill>
                <a:latin typeface="Calibri" panose="020F0502020204030204" pitchFamily="34" charset="0"/>
                <a:cs typeface="Calibri" panose="020F0502020204030204" pitchFamily="34" charset="0"/>
              </a:rPr>
              <a:t>Caracterizar los requerimientos de capital humano de las empresas. </a:t>
            </a:r>
          </a:p>
          <a:p>
            <a:pPr marL="457200" lvl="0" indent="-457200">
              <a:buAutoNum type="arabicPeriod"/>
            </a:pPr>
            <a:r>
              <a:rPr lang="es-ES_tradnl" sz="2400" dirty="0">
                <a:solidFill>
                  <a:schemeClr val="accent2">
                    <a:lumMod val="75000"/>
                  </a:schemeClr>
                </a:solidFill>
                <a:latin typeface="Calibri" panose="020F0502020204030204" pitchFamily="34" charset="0"/>
                <a:cs typeface="Calibri" panose="020F0502020204030204" pitchFamily="34" charset="0"/>
              </a:rPr>
              <a:t>Identificar tendencias tecnológicas y su impacto sobre el sector.</a:t>
            </a:r>
          </a:p>
          <a:p>
            <a:pPr marL="457200" lvl="0" indent="-457200">
              <a:buAutoNum type="arabicPeriod"/>
            </a:pPr>
            <a:r>
              <a:rPr lang="es-ES_tradnl" sz="2400" dirty="0">
                <a:solidFill>
                  <a:schemeClr val="accent2">
                    <a:lumMod val="75000"/>
                  </a:schemeClr>
                </a:solidFill>
                <a:latin typeface="Calibri" panose="020F0502020204030204" pitchFamily="34" charset="0"/>
                <a:cs typeface="Calibri" panose="020F0502020204030204" pitchFamily="34" charset="0"/>
              </a:rPr>
              <a:t>Catastrar y analizar la oferta formativa disponible para los perfiles del subsector.</a:t>
            </a:r>
          </a:p>
        </p:txBody>
      </p:sp>
      <p:sp>
        <p:nvSpPr>
          <p:cNvPr id="36" name="Google Shape;110;p5">
            <a:extLst>
              <a:ext uri="{FF2B5EF4-FFF2-40B4-BE49-F238E27FC236}">
                <a16:creationId xmlns:a16="http://schemas.microsoft.com/office/drawing/2014/main" id="{37743CC8-0993-7449-9B9F-C5E9484B46DD}"/>
              </a:ext>
            </a:extLst>
          </p:cNvPr>
          <p:cNvSpPr txBox="1"/>
          <p:nvPr/>
        </p:nvSpPr>
        <p:spPr>
          <a:xfrm>
            <a:off x="1084105" y="8396241"/>
            <a:ext cx="9741354" cy="2611118"/>
          </a:xfrm>
          <a:prstGeom prst="rect">
            <a:avLst/>
          </a:prstGeom>
          <a:noFill/>
          <a:ln>
            <a:noFill/>
          </a:ln>
        </p:spPr>
        <p:txBody>
          <a:bodyPr spcFirstLastPara="1" wrap="square" lIns="0" tIns="14432" rIns="0" bIns="0" anchor="t" anchorCtr="0">
            <a:spAutoFit/>
          </a:bodyPr>
          <a:lstStyle/>
          <a:p>
            <a:pPr marR="5715" algn="just">
              <a:lnSpc>
                <a:spcPct val="111100"/>
              </a:lnSpc>
            </a:pPr>
            <a:r>
              <a:rPr lang="es-CL" sz="2400" dirty="0">
                <a:latin typeface="Calibri"/>
                <a:ea typeface="Calibri"/>
                <a:cs typeface="Calibri"/>
                <a:sym typeface="Calibri"/>
              </a:rPr>
              <a:t>Con el propósito de cumplir los objetivos de este estudio, se levantaron dos instrumentos:</a:t>
            </a:r>
            <a:endParaRPr lang="en-US" sz="2400" dirty="0"/>
          </a:p>
          <a:p>
            <a:pPr marL="342908" marR="5715" indent="-342908" algn="just">
              <a:lnSpc>
                <a:spcPct val="111100"/>
              </a:lnSpc>
              <a:buFont typeface="+mj-lt"/>
              <a:buAutoNum type="arabicPeriod"/>
            </a:pPr>
            <a:r>
              <a:rPr lang="es-CL" sz="2400" dirty="0">
                <a:latin typeface="Calibri"/>
                <a:ea typeface="Calibri"/>
                <a:cs typeface="Calibri"/>
                <a:sym typeface="Calibri"/>
              </a:rPr>
              <a:t>Una encuesta de brechas de capital humano dirigida a empresas del sector Transmisión y Distribución.</a:t>
            </a:r>
            <a:endParaRPr lang="es-CL" sz="2400" dirty="0">
              <a:latin typeface="Calibri"/>
              <a:ea typeface="Calibri"/>
              <a:cs typeface="Calibri"/>
            </a:endParaRPr>
          </a:p>
          <a:p>
            <a:pPr marL="342908" marR="5715" indent="-342908" algn="just">
              <a:lnSpc>
                <a:spcPct val="111100"/>
              </a:lnSpc>
              <a:buFont typeface="+mj-lt"/>
              <a:buAutoNum type="arabicPeriod"/>
            </a:pPr>
            <a:r>
              <a:rPr lang="es-CL" sz="2400" dirty="0">
                <a:latin typeface="Calibri"/>
                <a:ea typeface="Calibri"/>
                <a:cs typeface="Calibri"/>
                <a:sym typeface="Calibri"/>
              </a:rPr>
              <a:t>Entrevistas a expertos y expertas del sector.</a:t>
            </a:r>
            <a:endParaRPr lang="es-CL" sz="2400" dirty="0">
              <a:latin typeface="Calibri"/>
              <a:ea typeface="Calibri"/>
              <a:cs typeface="Calibri"/>
            </a:endParaRPr>
          </a:p>
          <a:p>
            <a:pPr marR="5715" algn="just">
              <a:lnSpc>
                <a:spcPct val="111100"/>
              </a:lnSpc>
            </a:pPr>
            <a:endParaRPr lang="es-CL" sz="3200" dirty="0">
              <a:cs typeface="Arial"/>
            </a:endParaRPr>
          </a:p>
        </p:txBody>
      </p:sp>
    </p:spTree>
    <p:extLst>
      <p:ext uri="{BB962C8B-B14F-4D97-AF65-F5344CB8AC3E}">
        <p14:creationId xmlns:p14="http://schemas.microsoft.com/office/powerpoint/2010/main" val="4104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6433556" cy="646331"/>
          </a:xfrm>
          <a:prstGeom prst="rect">
            <a:avLst/>
          </a:prstGeom>
          <a:solidFill>
            <a:schemeClr val="bg1"/>
          </a:solidFill>
        </p:spPr>
        <p:txBody>
          <a:bodyPr wrap="none">
            <a:spAutoFit/>
          </a:bodyPr>
          <a:lstStyle/>
          <a:p>
            <a:r>
              <a:rPr lang="es-CL" sz="3600" b="1" dirty="0">
                <a:solidFill>
                  <a:srgbClr val="0070C0"/>
                </a:solidFill>
                <a:latin typeface="+mj-lt"/>
              </a:rPr>
              <a:t>Metodología y trabajo de campo</a:t>
            </a: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grpSp>
        <p:nvGrpSpPr>
          <p:cNvPr id="12" name="Grupo 11">
            <a:extLst>
              <a:ext uri="{FF2B5EF4-FFF2-40B4-BE49-F238E27FC236}">
                <a16:creationId xmlns:a16="http://schemas.microsoft.com/office/drawing/2014/main" id="{D7138D2F-A31A-2A49-A612-816A495E5733}"/>
              </a:ext>
            </a:extLst>
          </p:cNvPr>
          <p:cNvGrpSpPr/>
          <p:nvPr/>
        </p:nvGrpSpPr>
        <p:grpSpPr>
          <a:xfrm>
            <a:off x="8977046" y="1941520"/>
            <a:ext cx="3030133" cy="4594008"/>
            <a:chOff x="5881981" y="4801736"/>
            <a:chExt cx="3117557" cy="5400222"/>
          </a:xfrm>
        </p:grpSpPr>
        <p:sp>
          <p:nvSpPr>
            <p:cNvPr id="13" name="Google Shape;137;p5">
              <a:extLst>
                <a:ext uri="{FF2B5EF4-FFF2-40B4-BE49-F238E27FC236}">
                  <a16:creationId xmlns:a16="http://schemas.microsoft.com/office/drawing/2014/main" id="{98AC0E06-B00A-674D-ACDC-C6D03B64E5D3}"/>
                </a:ext>
              </a:extLst>
            </p:cNvPr>
            <p:cNvSpPr txBox="1"/>
            <p:nvPr/>
          </p:nvSpPr>
          <p:spPr>
            <a:xfrm>
              <a:off x="5881981" y="4801736"/>
              <a:ext cx="3117557" cy="448894"/>
            </a:xfrm>
            <a:prstGeom prst="rect">
              <a:avLst/>
            </a:prstGeom>
            <a:noFill/>
            <a:ln>
              <a:noFill/>
            </a:ln>
          </p:spPr>
          <p:txBody>
            <a:bodyPr spcFirstLastPara="1" wrap="square" lIns="103892" tIns="51932" rIns="103892" bIns="51932" anchor="t" anchorCtr="0">
              <a:spAutoFit/>
            </a:bodyPr>
            <a:lstStyle/>
            <a:p>
              <a:r>
                <a:rPr lang="es-CL" b="1" dirty="0">
                  <a:solidFill>
                    <a:schemeClr val="accent2">
                      <a:lumMod val="75000"/>
                    </a:schemeClr>
                  </a:solidFill>
                  <a:latin typeface="Calibri"/>
                  <a:ea typeface="Calibri"/>
                  <a:cs typeface="Calibri"/>
                  <a:sym typeface="Calibri"/>
                </a:rPr>
                <a:t>Tipo de actores:</a:t>
              </a:r>
              <a:endParaRPr b="1" dirty="0">
                <a:solidFill>
                  <a:schemeClr val="accent2">
                    <a:lumMod val="75000"/>
                  </a:schemeClr>
                </a:solidFill>
                <a:latin typeface="Calibri"/>
                <a:ea typeface="Calibri"/>
                <a:cs typeface="Calibri"/>
                <a:sym typeface="Calibri"/>
              </a:endParaRPr>
            </a:p>
          </p:txBody>
        </p:sp>
        <p:graphicFrame>
          <p:nvGraphicFramePr>
            <p:cNvPr id="15" name="Diagrama 14">
              <a:extLst>
                <a:ext uri="{FF2B5EF4-FFF2-40B4-BE49-F238E27FC236}">
                  <a16:creationId xmlns:a16="http://schemas.microsoft.com/office/drawing/2014/main" id="{25AE4F56-CC1F-3B4C-A3E1-687DBBC709BF}"/>
                </a:ext>
              </a:extLst>
            </p:cNvPr>
            <p:cNvGraphicFramePr/>
            <p:nvPr>
              <p:extLst>
                <p:ext uri="{D42A27DB-BD31-4B8C-83A1-F6EECF244321}">
                  <p14:modId xmlns:p14="http://schemas.microsoft.com/office/powerpoint/2010/main" val="475301214"/>
                </p:ext>
              </p:extLst>
            </p:nvPr>
          </p:nvGraphicFramePr>
          <p:xfrm>
            <a:off x="5881982" y="5261978"/>
            <a:ext cx="3117556" cy="2167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Diagrama de flujo: conector 15">
              <a:extLst>
                <a:ext uri="{FF2B5EF4-FFF2-40B4-BE49-F238E27FC236}">
                  <a16:creationId xmlns:a16="http://schemas.microsoft.com/office/drawing/2014/main" id="{08E506E2-C09A-B641-9CEE-9A74FE70ECBB}"/>
                </a:ext>
              </a:extLst>
            </p:cNvPr>
            <p:cNvSpPr/>
            <p:nvPr/>
          </p:nvSpPr>
          <p:spPr>
            <a:xfrm>
              <a:off x="6000057" y="8120590"/>
              <a:ext cx="2217626" cy="2081368"/>
            </a:xfrm>
            <a:prstGeom prst="flowChart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solidFill>
                    <a:schemeClr val="tx1">
                      <a:lumMod val="75000"/>
                    </a:schemeClr>
                  </a:solidFill>
                  <a:latin typeface="Calibri" panose="020F0502020204030204" pitchFamily="34" charset="0"/>
                  <a:cs typeface="Calibri" panose="020F0502020204030204" pitchFamily="34" charset="0"/>
                </a:rPr>
                <a:t>14 entrevistas</a:t>
              </a:r>
            </a:p>
          </p:txBody>
        </p:sp>
        <p:sp>
          <p:nvSpPr>
            <p:cNvPr id="17" name="Flecha: hacia abajo 4">
              <a:extLst>
                <a:ext uri="{FF2B5EF4-FFF2-40B4-BE49-F238E27FC236}">
                  <a16:creationId xmlns:a16="http://schemas.microsoft.com/office/drawing/2014/main" id="{96F1DE97-F85A-9941-BBFB-39E05507FC88}"/>
                </a:ext>
              </a:extLst>
            </p:cNvPr>
            <p:cNvSpPr/>
            <p:nvPr/>
          </p:nvSpPr>
          <p:spPr>
            <a:xfrm>
              <a:off x="6794545" y="7429438"/>
              <a:ext cx="628650" cy="605060"/>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aphicFrame>
        <p:nvGraphicFramePr>
          <p:cNvPr id="18" name="Diagrama 17">
            <a:extLst>
              <a:ext uri="{FF2B5EF4-FFF2-40B4-BE49-F238E27FC236}">
                <a16:creationId xmlns:a16="http://schemas.microsoft.com/office/drawing/2014/main" id="{6D59060F-CCAE-0C49-967F-178EF0246C51}"/>
              </a:ext>
            </a:extLst>
          </p:cNvPr>
          <p:cNvGraphicFramePr/>
          <p:nvPr>
            <p:extLst>
              <p:ext uri="{D42A27DB-BD31-4B8C-83A1-F6EECF244321}">
                <p14:modId xmlns:p14="http://schemas.microsoft.com/office/powerpoint/2010/main" val="3037085253"/>
              </p:ext>
            </p:extLst>
          </p:nvPr>
        </p:nvGraphicFramePr>
        <p:xfrm>
          <a:off x="598139" y="1352672"/>
          <a:ext cx="5497067" cy="48596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Rectángulo: esquinas redondeadas 3">
            <a:extLst>
              <a:ext uri="{FF2B5EF4-FFF2-40B4-BE49-F238E27FC236}">
                <a16:creationId xmlns:a16="http://schemas.microsoft.com/office/drawing/2014/main" id="{0BDF24A5-6198-9142-A782-2E2D9CF69FE1}"/>
              </a:ext>
            </a:extLst>
          </p:cNvPr>
          <p:cNvSpPr/>
          <p:nvPr/>
        </p:nvSpPr>
        <p:spPr>
          <a:xfrm>
            <a:off x="262985" y="5674009"/>
            <a:ext cx="5881115" cy="861519"/>
          </a:xfrm>
          <a:prstGeom prst="round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solidFill>
                <a:schemeClr val="accent2">
                  <a:lumMod val="75000"/>
                </a:schemeClr>
              </a:solidFill>
            </a:endParaRPr>
          </a:p>
        </p:txBody>
      </p:sp>
      <p:sp>
        <p:nvSpPr>
          <p:cNvPr id="28" name="CuadroTexto 27">
            <a:extLst>
              <a:ext uri="{FF2B5EF4-FFF2-40B4-BE49-F238E27FC236}">
                <a16:creationId xmlns:a16="http://schemas.microsoft.com/office/drawing/2014/main" id="{C13F3A16-501E-024B-B638-E9651DAABCF6}"/>
              </a:ext>
            </a:extLst>
          </p:cNvPr>
          <p:cNvSpPr txBox="1"/>
          <p:nvPr/>
        </p:nvSpPr>
        <p:spPr>
          <a:xfrm>
            <a:off x="647033" y="5895697"/>
            <a:ext cx="5497067" cy="369332"/>
          </a:xfrm>
          <a:prstGeom prst="rect">
            <a:avLst/>
          </a:prstGeom>
          <a:noFill/>
        </p:spPr>
        <p:txBody>
          <a:bodyPr wrap="square" rtlCol="0">
            <a:spAutoFit/>
          </a:bodyPr>
          <a:lstStyle/>
          <a:p>
            <a:pPr algn="just"/>
            <a:r>
              <a:rPr lang="es-CL" b="1" dirty="0">
                <a:solidFill>
                  <a:schemeClr val="bg1"/>
                </a:solidFill>
                <a:latin typeface="Calibri" panose="020F0502020204030204" pitchFamily="34" charset="0"/>
                <a:cs typeface="Calibri" panose="020F0502020204030204" pitchFamily="34" charset="0"/>
              </a:rPr>
              <a:t>Trabajo de campo entre noviembre 2020 y enero 2021</a:t>
            </a:r>
          </a:p>
        </p:txBody>
      </p:sp>
      <p:sp>
        <p:nvSpPr>
          <p:cNvPr id="21" name="CuadroTexto 20">
            <a:extLst>
              <a:ext uri="{FF2B5EF4-FFF2-40B4-BE49-F238E27FC236}">
                <a16:creationId xmlns:a16="http://schemas.microsoft.com/office/drawing/2014/main" id="{97E04144-3844-4409-A886-6BB7F42FE541}"/>
              </a:ext>
            </a:extLst>
          </p:cNvPr>
          <p:cNvSpPr txBox="1"/>
          <p:nvPr/>
        </p:nvSpPr>
        <p:spPr>
          <a:xfrm>
            <a:off x="6395859" y="3867004"/>
            <a:ext cx="2268430" cy="203132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just"/>
            <a:r>
              <a:rPr lang="es-CL" sz="1400" dirty="0">
                <a:solidFill>
                  <a:schemeClr val="accent2">
                    <a:lumMod val="75000"/>
                  </a:schemeClr>
                </a:solidFill>
                <a:latin typeface="Calibri"/>
                <a:cs typeface="Calibri"/>
              </a:rPr>
              <a:t>71,5% del total de trabajadores dependientes informados por las empresas en la nómina de contribuyentes del SII (año tributario 2020) y que declaran ser parte del sector Transmisión y Distribución de Energía. </a:t>
            </a:r>
            <a:endParaRPr lang="es-CL" sz="1400" dirty="0">
              <a:solidFill>
                <a:schemeClr val="accent2">
                  <a:lumMod val="75000"/>
                </a:schemeClr>
              </a:solidFill>
              <a:latin typeface="Calibri" panose="020F0502020204030204" pitchFamily="34" charset="0"/>
              <a:cs typeface="Calibri" panose="020F0502020204030204" pitchFamily="34" charset="0"/>
            </a:endParaRPr>
          </a:p>
        </p:txBody>
      </p:sp>
      <p:sp>
        <p:nvSpPr>
          <p:cNvPr id="2" name="Flecha: a la derecha 1">
            <a:extLst>
              <a:ext uri="{FF2B5EF4-FFF2-40B4-BE49-F238E27FC236}">
                <a16:creationId xmlns:a16="http://schemas.microsoft.com/office/drawing/2014/main" id="{B79AB28C-0654-4CF3-90BA-48024B44C0FF}"/>
              </a:ext>
            </a:extLst>
          </p:cNvPr>
          <p:cNvSpPr/>
          <p:nvPr/>
        </p:nvSpPr>
        <p:spPr>
          <a:xfrm>
            <a:off x="5881211" y="494923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0F80DCA8-2389-4887-8DFB-2044BB5DAC20}"/>
              </a:ext>
            </a:extLst>
          </p:cNvPr>
          <p:cNvSpPr/>
          <p:nvPr/>
        </p:nvSpPr>
        <p:spPr>
          <a:xfrm>
            <a:off x="449848" y="1274425"/>
            <a:ext cx="5765879" cy="1077218"/>
          </a:xfrm>
          <a:prstGeom prst="rect">
            <a:avLst/>
          </a:prstGeom>
        </p:spPr>
        <p:txBody>
          <a:bodyPr wrap="square">
            <a:spAutoFit/>
          </a:bodyPr>
          <a:lstStyle/>
          <a:p>
            <a:pPr algn="just"/>
            <a:r>
              <a:rPr lang="es-CL" sz="2000" b="1"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1. Encuesta de brechas de capital humano dirigida a empresas del sector Transmisión y Distribución.</a:t>
            </a:r>
          </a:p>
          <a:p>
            <a:pPr marL="800100" lvl="1" indent="-342900">
              <a:buFontTx/>
              <a:buChar char="-"/>
            </a:pPr>
            <a:endPar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p:txBody>
      </p:sp>
      <p:sp>
        <p:nvSpPr>
          <p:cNvPr id="36" name="Rectángulo 35">
            <a:extLst>
              <a:ext uri="{FF2B5EF4-FFF2-40B4-BE49-F238E27FC236}">
                <a16:creationId xmlns:a16="http://schemas.microsoft.com/office/drawing/2014/main" id="{56B27D2A-2D4A-4462-AF47-C4BD864CC828}"/>
              </a:ext>
            </a:extLst>
          </p:cNvPr>
          <p:cNvSpPr/>
          <p:nvPr/>
        </p:nvSpPr>
        <p:spPr>
          <a:xfrm>
            <a:off x="8364309" y="1424680"/>
            <a:ext cx="5765879" cy="769441"/>
          </a:xfrm>
          <a:prstGeom prst="rect">
            <a:avLst/>
          </a:prstGeom>
        </p:spPr>
        <p:txBody>
          <a:bodyPr wrap="square">
            <a:spAutoFit/>
          </a:bodyPr>
          <a:lstStyle/>
          <a:p>
            <a:pPr algn="just"/>
            <a:r>
              <a:rPr lang="es-CL" sz="2000" b="1"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2. Entrevistas </a:t>
            </a:r>
          </a:p>
          <a:p>
            <a:pPr marL="800100" lvl="1" indent="-342900">
              <a:buFontTx/>
              <a:buChar char="-"/>
            </a:pPr>
            <a:endPar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endParaRPr>
          </a:p>
        </p:txBody>
      </p:sp>
    </p:spTree>
    <p:extLst>
      <p:ext uri="{BB962C8B-B14F-4D97-AF65-F5344CB8AC3E}">
        <p14:creationId xmlns:p14="http://schemas.microsoft.com/office/powerpoint/2010/main" val="13675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5" grpId="0" animBg="1"/>
      <p:bldP spid="2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646934" y="2924944"/>
            <a:ext cx="5277599" cy="646331"/>
          </a:xfrm>
          <a:prstGeom prst="rect">
            <a:avLst/>
          </a:prstGeom>
          <a:solidFill>
            <a:schemeClr val="bg1"/>
          </a:solidFill>
        </p:spPr>
        <p:txBody>
          <a:bodyPr wrap="none">
            <a:spAutoFit/>
          </a:bodyPr>
          <a:lstStyle/>
          <a:p>
            <a:r>
              <a:rPr lang="es-CL" sz="3600" b="1" dirty="0">
                <a:solidFill>
                  <a:srgbClr val="0070C0"/>
                </a:solidFill>
                <a:latin typeface="+mj-lt"/>
              </a:rPr>
              <a:t>PRINCIPALES</a:t>
            </a:r>
            <a:r>
              <a:rPr lang="es-CL" sz="3600" b="1" dirty="0">
                <a:solidFill>
                  <a:srgbClr val="0070C0"/>
                </a:solidFill>
              </a:rPr>
              <a:t> RESULTADOS </a:t>
            </a:r>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4547034" y="3571275"/>
            <a:ext cx="309634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spTree>
    <p:extLst>
      <p:ext uri="{BB962C8B-B14F-4D97-AF65-F5344CB8AC3E}">
        <p14:creationId xmlns:p14="http://schemas.microsoft.com/office/powerpoint/2010/main" val="3854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pic>
        <p:nvPicPr>
          <p:cNvPr id="14" name="Imagen 13">
            <a:extLst>
              <a:ext uri="{FF2B5EF4-FFF2-40B4-BE49-F238E27FC236}">
                <a16:creationId xmlns:a16="http://schemas.microsoft.com/office/drawing/2014/main" id="{3BBA28B9-1DE7-4911-AD81-0FFBCBDD9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710" y="5301208"/>
            <a:ext cx="1722976" cy="1720066"/>
          </a:xfrm>
          <a:prstGeom prst="rect">
            <a:avLst/>
          </a:prstGeom>
        </p:spPr>
      </p:pic>
      <p:pic>
        <p:nvPicPr>
          <p:cNvPr id="6" name="Imagen 8" descr="Gráfico, Gráfico de líneas&#10;&#10;Descripción generada automáticamente">
            <a:extLst>
              <a:ext uri="{FF2B5EF4-FFF2-40B4-BE49-F238E27FC236}">
                <a16:creationId xmlns:a16="http://schemas.microsoft.com/office/drawing/2014/main" id="{7D824EC1-8D41-E44A-82C1-A35B57B7B468}"/>
              </a:ext>
            </a:extLst>
          </p:cNvPr>
          <p:cNvPicPr>
            <a:picLocks noChangeAspect="1"/>
          </p:cNvPicPr>
          <p:nvPr/>
        </p:nvPicPr>
        <p:blipFill>
          <a:blip r:embed="rId5"/>
          <a:stretch>
            <a:fillRect/>
          </a:stretch>
        </p:blipFill>
        <p:spPr>
          <a:xfrm>
            <a:off x="6259525" y="1910012"/>
            <a:ext cx="5158748" cy="3134107"/>
          </a:xfrm>
          <a:prstGeom prst="rect">
            <a:avLst/>
          </a:prstGeom>
          <a:noFill/>
          <a:ln cap="flat">
            <a:noFill/>
          </a:ln>
        </p:spPr>
      </p:pic>
      <p:sp>
        <p:nvSpPr>
          <p:cNvPr id="7" name="Marcador de contenido 15">
            <a:extLst>
              <a:ext uri="{FF2B5EF4-FFF2-40B4-BE49-F238E27FC236}">
                <a16:creationId xmlns:a16="http://schemas.microsoft.com/office/drawing/2014/main" id="{BCC4C3B4-3455-3B49-B46D-D5AD98AB1963}"/>
              </a:ext>
            </a:extLst>
          </p:cNvPr>
          <p:cNvSpPr txBox="1">
            <a:spLocks/>
          </p:cNvSpPr>
          <p:nvPr/>
        </p:nvSpPr>
        <p:spPr>
          <a:xfrm>
            <a:off x="6573177" y="5044119"/>
            <a:ext cx="5040560" cy="670694"/>
          </a:xfrm>
          <a:prstGeom prst="rect">
            <a:avLst/>
          </a:prstGeom>
        </p:spPr>
        <p:txBody>
          <a:bodyPr vert="horz" lIns="91440" tIns="45720" rIns="91440" bIns="45720" rtlCol="0">
            <a:normAutofit/>
          </a:bodyPr>
          <a:lstStyle>
            <a:lvl1pPr marL="0" indent="0" algn="just" defTabSz="815975" rtl="0" eaLnBrk="1" latinLnBrk="0" hangingPunct="1">
              <a:lnSpc>
                <a:spcPct val="90000"/>
              </a:lnSpc>
              <a:spcBef>
                <a:spcPts val="892"/>
              </a:spcBef>
              <a:buFont typeface="Arial" panose="020B0604020202020204" pitchFamily="34" charset="0"/>
              <a:buNone/>
              <a:defRPr sz="1200" kern="1200" baseline="0">
                <a:solidFill>
                  <a:schemeClr val="tx1"/>
                </a:solidFill>
                <a:latin typeface="+mn-lt"/>
                <a:ea typeface="+mn-ea"/>
                <a:cs typeface="+mn-cs"/>
              </a:defRPr>
            </a:lvl1pPr>
            <a:lvl2pPr marL="611981" indent="-203993" algn="l" defTabSz="815975"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19968" indent="-203993" algn="l" defTabSz="815975"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7955" indent="-203993" algn="l" defTabSz="815975"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5942" indent="-203993" algn="l" defTabSz="815975"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3929" indent="-203993" algn="l" defTabSz="815975"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1917" indent="-203993" algn="l" defTabSz="815975"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59904" indent="-203993" algn="l" defTabSz="815975"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7891" indent="-203993" algn="l" defTabSz="815975"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r>
              <a:rPr lang="es-CL" sz="1100" dirty="0"/>
              <a:t>Fuente: Elaboración propia según datos de proyectos con cronograma al cuarto trimestre de 2020, según plataforma CBC.</a:t>
            </a:r>
          </a:p>
          <a:p>
            <a:endParaRPr lang="es-CL" sz="1100" dirty="0"/>
          </a:p>
        </p:txBody>
      </p:sp>
      <p:sp>
        <p:nvSpPr>
          <p:cNvPr id="8" name="Google Shape;72;p2">
            <a:extLst>
              <a:ext uri="{FF2B5EF4-FFF2-40B4-BE49-F238E27FC236}">
                <a16:creationId xmlns:a16="http://schemas.microsoft.com/office/drawing/2014/main" id="{46E7AE53-7B38-834C-9363-C47CDCDE9EA0}"/>
              </a:ext>
            </a:extLst>
          </p:cNvPr>
          <p:cNvSpPr txBox="1"/>
          <p:nvPr/>
        </p:nvSpPr>
        <p:spPr>
          <a:xfrm>
            <a:off x="6877965" y="1370746"/>
            <a:ext cx="4540307" cy="443135"/>
          </a:xfrm>
          <a:prstGeom prst="rect">
            <a:avLst/>
          </a:prstGeom>
          <a:solidFill>
            <a:srgbClr val="A17AAB"/>
          </a:solidFill>
          <a:ln cap="flat">
            <a:noFill/>
          </a:ln>
        </p:spPr>
        <p:txBody>
          <a:bodyPr vert="horz" wrap="square" lIns="0" tIns="0" rIns="0" bIns="0" anchor="t" anchorCtr="0" compatLnSpc="1">
            <a:spAutoFit/>
          </a:bodyPr>
          <a:lstStyle/>
          <a:p>
            <a:pPr marL="97155" marR="0" lvl="0" indent="0" algn="l" defTabSz="457200" rtl="0" fontAlgn="auto" hangingPunct="1">
              <a:lnSpc>
                <a:spcPct val="113928"/>
              </a:lnSpc>
              <a:spcBef>
                <a:spcPts val="0"/>
              </a:spcBef>
              <a:spcAft>
                <a:spcPts val="0"/>
              </a:spcAft>
              <a:buNone/>
              <a:tabLst/>
              <a:defRPr sz="1800" b="0" i="0" u="none" strike="noStrike" kern="0" cap="none" spc="0" baseline="0">
                <a:solidFill>
                  <a:srgbClr val="000000"/>
                </a:solidFill>
                <a:uFillTx/>
              </a:defRPr>
            </a:pPr>
            <a:r>
              <a:rPr lang="es-CL" sz="1300" b="0" i="0" u="none" strike="noStrike" kern="1200" cap="none" spc="0" baseline="0" dirty="0">
                <a:solidFill>
                  <a:srgbClr val="FFFFFF"/>
                </a:solidFill>
                <a:uFillTx/>
                <a:latin typeface="Calibri"/>
              </a:rPr>
              <a:t>Empleo proyectado 2020-2024 en la fase de construcción de proyectos de transmisión.</a:t>
            </a:r>
            <a:endParaRPr lang="es-CL" sz="1200" b="0" i="0" u="none" strike="noStrike" kern="1200" cap="none" spc="0" baseline="0" dirty="0">
              <a:solidFill>
                <a:srgbClr val="FFFFFF"/>
              </a:solidFill>
              <a:uFillTx/>
              <a:latin typeface="Calibri"/>
              <a:ea typeface="Calibri"/>
              <a:cs typeface="Calibri"/>
            </a:endParaRPr>
          </a:p>
        </p:txBody>
      </p:sp>
      <p:sp>
        <p:nvSpPr>
          <p:cNvPr id="9" name="Rectángulo 11">
            <a:extLst>
              <a:ext uri="{FF2B5EF4-FFF2-40B4-BE49-F238E27FC236}">
                <a16:creationId xmlns:a16="http://schemas.microsoft.com/office/drawing/2014/main" id="{929F63FD-39B3-1347-8E8D-89722A6A8A3F}"/>
              </a:ext>
            </a:extLst>
          </p:cNvPr>
          <p:cNvSpPr/>
          <p:nvPr/>
        </p:nvSpPr>
        <p:spPr>
          <a:xfrm>
            <a:off x="6823304" y="1879974"/>
            <a:ext cx="4540306" cy="2341114"/>
          </a:xfrm>
          <a:prstGeom prst="rect">
            <a:avLst/>
          </a:prstGeom>
          <a:solidFill>
            <a:srgbClr val="274964">
              <a:alpha val="8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1" name="9 Rectángulo">
            <a:extLst>
              <a:ext uri="{FF2B5EF4-FFF2-40B4-BE49-F238E27FC236}">
                <a16:creationId xmlns:a16="http://schemas.microsoft.com/office/drawing/2014/main" id="{6FE1D329-68CC-B544-BA29-0AF8B2A4DA78}"/>
              </a:ext>
            </a:extLst>
          </p:cNvPr>
          <p:cNvSpPr/>
          <p:nvPr/>
        </p:nvSpPr>
        <p:spPr>
          <a:xfrm>
            <a:off x="766614" y="373373"/>
            <a:ext cx="10124182" cy="646331"/>
          </a:xfrm>
          <a:prstGeom prst="rect">
            <a:avLst/>
          </a:prstGeom>
          <a:solidFill>
            <a:schemeClr val="bg1"/>
          </a:solidFill>
        </p:spPr>
        <p:txBody>
          <a:bodyPr wrap="none">
            <a:spAutoFit/>
          </a:bodyPr>
          <a:lstStyle/>
          <a:p>
            <a:r>
              <a:rPr lang="es-CL" sz="3600" b="1" dirty="0">
                <a:solidFill>
                  <a:srgbClr val="0070C0"/>
                </a:solidFill>
                <a:latin typeface="+mj-lt"/>
              </a:rPr>
              <a:t>Proyección de inversión en sector entre 2020 y 2024</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4" y="1342371"/>
            <a:ext cx="5040560" cy="4524315"/>
          </a:xfrm>
          <a:prstGeom prst="rect">
            <a:avLst/>
          </a:prstGeom>
        </p:spPr>
        <p:txBody>
          <a:bodyPr wrap="square">
            <a:spAutoFit/>
          </a:bodyPr>
          <a:lstStyle/>
          <a:p>
            <a:pPr marL="342900" indent="-342900" algn="just">
              <a:buFont typeface="Arial" panose="020B0604020202020204" pitchFamily="34" charset="0"/>
              <a:buChar char="•"/>
            </a:pP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Durante el periodo 2020-2024 se construirán 179 proyectos por  montos sobre 5 USD MM en el sector energía, de los cuales 58 corresponden a Transmisión.</a:t>
            </a:r>
          </a:p>
          <a:p>
            <a:pPr marL="342900" indent="-342900" algn="just">
              <a:buFont typeface="Arial" panose="020B0604020202020204" pitchFamily="34" charset="0"/>
              <a:buChar char="•"/>
            </a:pP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En su </a:t>
            </a:r>
            <a:r>
              <a:rPr lang="es-CL" sz="2400" dirty="0" err="1">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peak</a:t>
            </a: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 el sector transmisión requerirá de 3.873 empleos durante la fase de construcción.</a:t>
            </a:r>
          </a:p>
          <a:p>
            <a:pPr marL="342900" indent="-342900" algn="just">
              <a:buFont typeface="Arial" panose="020B0604020202020204" pitchFamily="34" charset="0"/>
              <a:buChar char="•"/>
            </a:pP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Las curvas de empleo requeridas para la construcción son muy dinámicas y se actualizan a medida que entran nuevos proyectos.</a:t>
            </a:r>
          </a:p>
        </p:txBody>
      </p:sp>
    </p:spTree>
    <p:extLst>
      <p:ext uri="{BB962C8B-B14F-4D97-AF65-F5344CB8AC3E}">
        <p14:creationId xmlns:p14="http://schemas.microsoft.com/office/powerpoint/2010/main" val="25079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66614" y="373373"/>
            <a:ext cx="184731" cy="646331"/>
          </a:xfrm>
          <a:prstGeom prst="rect">
            <a:avLst/>
          </a:prstGeom>
          <a:solidFill>
            <a:schemeClr val="bg1"/>
          </a:solidFill>
        </p:spPr>
        <p:txBody>
          <a:bodyPr wrap="none">
            <a:spAutoFit/>
          </a:bodyPr>
          <a:lstStyle/>
          <a:p>
            <a:endParaRPr lang="es-CL" sz="3600" b="1" dirty="0">
              <a:solidFill>
                <a:srgbClr val="0070C0"/>
              </a:solidFill>
              <a:latin typeface="+mj-lt"/>
            </a:endParaRPr>
          </a:p>
        </p:txBody>
      </p:sp>
      <p:cxnSp>
        <p:nvCxnSpPr>
          <p:cNvPr id="20" name="Conector recto 19">
            <a:extLst>
              <a:ext uri="{FF2B5EF4-FFF2-40B4-BE49-F238E27FC236}">
                <a16:creationId xmlns:a16="http://schemas.microsoft.com/office/drawing/2014/main" id="{FCEF873B-10C0-244C-A35C-BD2D4B5603FF}"/>
              </a:ext>
            </a:extLst>
          </p:cNvPr>
          <p:cNvCxnSpPr>
            <a:cxnSpLocks/>
          </p:cNvCxnSpPr>
          <p:nvPr/>
        </p:nvCxnSpPr>
        <p:spPr>
          <a:xfrm>
            <a:off x="838622" y="1052736"/>
            <a:ext cx="9357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5F22B4AE-C0BD-C546-9B10-2EB84086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11" name="9 Rectángulo">
            <a:extLst>
              <a:ext uri="{FF2B5EF4-FFF2-40B4-BE49-F238E27FC236}">
                <a16:creationId xmlns:a16="http://schemas.microsoft.com/office/drawing/2014/main" id="{6FE1D329-68CC-B544-BA29-0AF8B2A4DA78}"/>
              </a:ext>
            </a:extLst>
          </p:cNvPr>
          <p:cNvSpPr/>
          <p:nvPr/>
        </p:nvSpPr>
        <p:spPr>
          <a:xfrm>
            <a:off x="766614" y="373373"/>
            <a:ext cx="8007577" cy="646331"/>
          </a:xfrm>
          <a:prstGeom prst="rect">
            <a:avLst/>
          </a:prstGeom>
          <a:solidFill>
            <a:schemeClr val="bg1"/>
          </a:solidFill>
        </p:spPr>
        <p:txBody>
          <a:bodyPr wrap="none">
            <a:spAutoFit/>
          </a:bodyPr>
          <a:lstStyle/>
          <a:p>
            <a:r>
              <a:rPr lang="es-CL" sz="3600" b="1" dirty="0">
                <a:solidFill>
                  <a:srgbClr val="0070C0"/>
                </a:solidFill>
                <a:latin typeface="+mj-lt"/>
              </a:rPr>
              <a:t>Dotación de las empresas del sector T&amp;D</a:t>
            </a:r>
          </a:p>
        </p:txBody>
      </p:sp>
      <p:sp>
        <p:nvSpPr>
          <p:cNvPr id="15" name="Rectángulo 14">
            <a:extLst>
              <a:ext uri="{FF2B5EF4-FFF2-40B4-BE49-F238E27FC236}">
                <a16:creationId xmlns:a16="http://schemas.microsoft.com/office/drawing/2014/main" id="{D2EC7179-92B7-0248-B68F-A7F3AB94C0A0}"/>
              </a:ext>
            </a:extLst>
          </p:cNvPr>
          <p:cNvSpPr/>
          <p:nvPr/>
        </p:nvSpPr>
        <p:spPr>
          <a:xfrm>
            <a:off x="406573" y="1342371"/>
            <a:ext cx="11089233" cy="830997"/>
          </a:xfrm>
          <a:prstGeom prst="rect">
            <a:avLst/>
          </a:prstGeom>
        </p:spPr>
        <p:txBody>
          <a:bodyPr wrap="square">
            <a:spAutoFit/>
          </a:bodyPr>
          <a:lstStyle/>
          <a:p>
            <a:pPr marL="342900" indent="-342900" algn="just">
              <a:buFont typeface="Arial" panose="020B0604020202020204" pitchFamily="34" charset="0"/>
              <a:buChar char="•"/>
            </a:pP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5.049 personas contratadas directamente.</a:t>
            </a:r>
          </a:p>
          <a:p>
            <a:pPr marL="342900" indent="-342900" algn="just">
              <a:buFont typeface="Arial" panose="020B0604020202020204" pitchFamily="34" charset="0"/>
              <a:buChar char="•"/>
            </a:pPr>
            <a:r>
              <a:rPr lang="es-CL" sz="2400" dirty="0">
                <a:solidFill>
                  <a:schemeClr val="accent1">
                    <a:lumMod val="75000"/>
                  </a:schemeClr>
                </a:solidFill>
                <a:ea typeface="Microsoft Himalaya" panose="01010100010101010101" pitchFamily="2" charset="0"/>
                <a:cs typeface="Microsoft Himalaya" panose="01010100010101010101" pitchFamily="2" charset="0"/>
                <a:sym typeface="Wingdings" panose="05000000000000000000" pitchFamily="2" charset="2"/>
              </a:rPr>
              <a:t>57% de la dotación propia corresponde a profesionales (a nivel nacional 15%). </a:t>
            </a:r>
          </a:p>
        </p:txBody>
      </p:sp>
      <p:graphicFrame>
        <p:nvGraphicFramePr>
          <p:cNvPr id="9" name="Gráfico 8">
            <a:extLst>
              <a:ext uri="{FF2B5EF4-FFF2-40B4-BE49-F238E27FC236}">
                <a16:creationId xmlns:a16="http://schemas.microsoft.com/office/drawing/2014/main" id="{49919E1D-A4EF-E143-92F9-FD03E1B03DD0}"/>
              </a:ext>
            </a:extLst>
          </p:cNvPr>
          <p:cNvGraphicFramePr/>
          <p:nvPr>
            <p:extLst>
              <p:ext uri="{D42A27DB-BD31-4B8C-83A1-F6EECF244321}">
                <p14:modId xmlns:p14="http://schemas.microsoft.com/office/powerpoint/2010/main" val="3305195635"/>
              </p:ext>
            </p:extLst>
          </p:nvPr>
        </p:nvGraphicFramePr>
        <p:xfrm>
          <a:off x="594404" y="3267613"/>
          <a:ext cx="3594883" cy="3020751"/>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Agrupar 46">
            <a:extLst>
              <a:ext uri="{FF2B5EF4-FFF2-40B4-BE49-F238E27FC236}">
                <a16:creationId xmlns:a16="http://schemas.microsoft.com/office/drawing/2014/main" id="{171A1E40-FB0D-8F45-A910-FABA4FF5C2D4}"/>
              </a:ext>
            </a:extLst>
          </p:cNvPr>
          <p:cNvGrpSpPr/>
          <p:nvPr/>
        </p:nvGrpSpPr>
        <p:grpSpPr>
          <a:xfrm>
            <a:off x="1198662" y="6056649"/>
            <a:ext cx="2088232" cy="427978"/>
            <a:chOff x="4572000" y="7640614"/>
            <a:chExt cx="1980202" cy="313266"/>
          </a:xfrm>
        </p:grpSpPr>
        <p:sp>
          <p:nvSpPr>
            <p:cNvPr id="13" name="Rectángulo 12">
              <a:extLst>
                <a:ext uri="{FF2B5EF4-FFF2-40B4-BE49-F238E27FC236}">
                  <a16:creationId xmlns:a16="http://schemas.microsoft.com/office/drawing/2014/main" id="{346DC003-49B4-8E49-9B29-2993B625EE63}"/>
                </a:ext>
              </a:extLst>
            </p:cNvPr>
            <p:cNvSpPr/>
            <p:nvPr/>
          </p:nvSpPr>
          <p:spPr>
            <a:xfrm>
              <a:off x="4572000" y="7732573"/>
              <a:ext cx="45719" cy="45719"/>
            </a:xfrm>
            <a:prstGeom prst="rect">
              <a:avLst/>
            </a:prstGeom>
            <a:solidFill>
              <a:srgbClr val="8064A2">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dirty="0">
                <a:ln>
                  <a:noFill/>
                </a:ln>
                <a:solidFill>
                  <a:prstClr val="white"/>
                </a:solidFill>
                <a:effectLst/>
                <a:uLnTx/>
                <a:uFillTx/>
                <a:latin typeface="Calibri"/>
                <a:ea typeface=""/>
                <a:cs typeface=""/>
              </a:endParaRPr>
            </a:p>
          </p:txBody>
        </p:sp>
        <p:sp>
          <p:nvSpPr>
            <p:cNvPr id="16" name="CuadroTexto 15">
              <a:extLst>
                <a:ext uri="{FF2B5EF4-FFF2-40B4-BE49-F238E27FC236}">
                  <a16:creationId xmlns:a16="http://schemas.microsoft.com/office/drawing/2014/main" id="{862409AA-5C3A-CC4E-954E-C38F28C65237}"/>
                </a:ext>
              </a:extLst>
            </p:cNvPr>
            <p:cNvSpPr txBox="1"/>
            <p:nvPr/>
          </p:nvSpPr>
          <p:spPr>
            <a:xfrm>
              <a:off x="4620302" y="7640614"/>
              <a:ext cx="546086" cy="3132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rPr>
                <a:t>Norte</a:t>
              </a:r>
            </a:p>
          </p:txBody>
        </p:sp>
        <p:sp>
          <p:nvSpPr>
            <p:cNvPr id="17" name="Rectángulo 16">
              <a:extLst>
                <a:ext uri="{FF2B5EF4-FFF2-40B4-BE49-F238E27FC236}">
                  <a16:creationId xmlns:a16="http://schemas.microsoft.com/office/drawing/2014/main" id="{74EF6C3D-991A-B042-B98E-719495BA849A}"/>
                </a:ext>
              </a:extLst>
            </p:cNvPr>
            <p:cNvSpPr/>
            <p:nvPr/>
          </p:nvSpPr>
          <p:spPr>
            <a:xfrm>
              <a:off x="5089919" y="7732573"/>
              <a:ext cx="45719" cy="45719"/>
            </a:xfrm>
            <a:prstGeom prst="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dirty="0">
                <a:ln>
                  <a:noFill/>
                </a:ln>
                <a:solidFill>
                  <a:prstClr val="white"/>
                </a:solidFill>
                <a:effectLst/>
                <a:uLnTx/>
                <a:uFillTx/>
                <a:latin typeface="Calibri"/>
                <a:ea typeface=""/>
                <a:cs typeface=""/>
              </a:endParaRPr>
            </a:p>
          </p:txBody>
        </p:sp>
        <p:sp>
          <p:nvSpPr>
            <p:cNvPr id="18" name="CuadroTexto 17">
              <a:extLst>
                <a:ext uri="{FF2B5EF4-FFF2-40B4-BE49-F238E27FC236}">
                  <a16:creationId xmlns:a16="http://schemas.microsoft.com/office/drawing/2014/main" id="{36EABA35-1451-B44F-BF62-65C3712A3058}"/>
                </a:ext>
              </a:extLst>
            </p:cNvPr>
            <p:cNvSpPr txBox="1"/>
            <p:nvPr/>
          </p:nvSpPr>
          <p:spPr>
            <a:xfrm>
              <a:off x="5138222" y="7640619"/>
              <a:ext cx="607307" cy="3132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rPr>
                <a:t>Centro</a:t>
              </a:r>
            </a:p>
          </p:txBody>
        </p:sp>
        <p:sp>
          <p:nvSpPr>
            <p:cNvPr id="19" name="Rectángulo 18">
              <a:extLst>
                <a:ext uri="{FF2B5EF4-FFF2-40B4-BE49-F238E27FC236}">
                  <a16:creationId xmlns:a16="http://schemas.microsoft.com/office/drawing/2014/main" id="{9DB29F1A-F552-164F-A9A4-2B5CE965537E}"/>
                </a:ext>
              </a:extLst>
            </p:cNvPr>
            <p:cNvSpPr/>
            <p:nvPr/>
          </p:nvSpPr>
          <p:spPr>
            <a:xfrm>
              <a:off x="5651011" y="7732573"/>
              <a:ext cx="45719" cy="45719"/>
            </a:xfrm>
            <a:prstGeom prst="rect">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dirty="0">
                <a:ln>
                  <a:noFill/>
                </a:ln>
                <a:solidFill>
                  <a:prstClr val="white"/>
                </a:solidFill>
                <a:effectLst/>
                <a:uLnTx/>
                <a:uFillTx/>
                <a:latin typeface="Calibri"/>
                <a:ea typeface=""/>
                <a:cs typeface=""/>
              </a:endParaRPr>
            </a:p>
          </p:txBody>
        </p:sp>
        <p:sp>
          <p:nvSpPr>
            <p:cNvPr id="22" name="CuadroTexto 21">
              <a:extLst>
                <a:ext uri="{FF2B5EF4-FFF2-40B4-BE49-F238E27FC236}">
                  <a16:creationId xmlns:a16="http://schemas.microsoft.com/office/drawing/2014/main" id="{27AFFF57-E09D-974D-9DFE-EECD487DAB50}"/>
                </a:ext>
              </a:extLst>
            </p:cNvPr>
            <p:cNvSpPr txBox="1"/>
            <p:nvPr/>
          </p:nvSpPr>
          <p:spPr>
            <a:xfrm>
              <a:off x="5699313" y="7640619"/>
              <a:ext cx="397407" cy="3132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rPr>
                <a:t>Sur</a:t>
              </a:r>
            </a:p>
          </p:txBody>
        </p:sp>
        <p:sp>
          <p:nvSpPr>
            <p:cNvPr id="23" name="Rectángulo 22">
              <a:extLst>
                <a:ext uri="{FF2B5EF4-FFF2-40B4-BE49-F238E27FC236}">
                  <a16:creationId xmlns:a16="http://schemas.microsoft.com/office/drawing/2014/main" id="{3404AD6F-67EA-8749-9AC1-30179D88F5B0}"/>
                </a:ext>
              </a:extLst>
            </p:cNvPr>
            <p:cNvSpPr/>
            <p:nvPr/>
          </p:nvSpPr>
          <p:spPr>
            <a:xfrm>
              <a:off x="6096000" y="7732573"/>
              <a:ext cx="45719" cy="45719"/>
            </a:xfrm>
            <a:prstGeom prst="rect">
              <a:avLst/>
            </a:prstGeom>
            <a:solidFill>
              <a:srgbClr val="8064A2">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dirty="0">
                <a:ln>
                  <a:noFill/>
                </a:ln>
                <a:solidFill>
                  <a:prstClr val="white"/>
                </a:solidFill>
                <a:effectLst/>
                <a:uLnTx/>
                <a:uFillTx/>
                <a:latin typeface="Calibri"/>
                <a:ea typeface=""/>
                <a:cs typeface=""/>
              </a:endParaRPr>
            </a:p>
          </p:txBody>
        </p:sp>
        <p:sp>
          <p:nvSpPr>
            <p:cNvPr id="25" name="CuadroTexto 24">
              <a:extLst>
                <a:ext uri="{FF2B5EF4-FFF2-40B4-BE49-F238E27FC236}">
                  <a16:creationId xmlns:a16="http://schemas.microsoft.com/office/drawing/2014/main" id="{A57AEC96-FF43-5F4B-8292-ECF84574B570}"/>
                </a:ext>
              </a:extLst>
            </p:cNvPr>
            <p:cNvSpPr txBox="1"/>
            <p:nvPr/>
          </p:nvSpPr>
          <p:spPr>
            <a:xfrm>
              <a:off x="6144300" y="7640619"/>
              <a:ext cx="407902" cy="3132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rPr>
                <a:t>RM</a:t>
              </a:r>
            </a:p>
          </p:txBody>
        </p:sp>
      </p:grpSp>
      <p:sp>
        <p:nvSpPr>
          <p:cNvPr id="27" name="Rectángulo 26">
            <a:extLst>
              <a:ext uri="{FF2B5EF4-FFF2-40B4-BE49-F238E27FC236}">
                <a16:creationId xmlns:a16="http://schemas.microsoft.com/office/drawing/2014/main" id="{31AE93B6-A41D-924F-ABD1-FDF3CC1A6C94}"/>
              </a:ext>
            </a:extLst>
          </p:cNvPr>
          <p:cNvSpPr/>
          <p:nvPr/>
        </p:nvSpPr>
        <p:spPr>
          <a:xfrm>
            <a:off x="777838" y="2782669"/>
            <a:ext cx="3484904" cy="738664"/>
          </a:xfrm>
          <a:prstGeom prst="rect">
            <a:avLst/>
          </a:prstGeom>
        </p:spPr>
        <p:txBody>
          <a:bodyPr wrap="square">
            <a:spAutoFit/>
          </a:bodyPr>
          <a:lstStyle/>
          <a:p>
            <a:pPr marL="50800">
              <a:spcBef>
                <a:spcPts val="20"/>
              </a:spcBef>
            </a:pPr>
            <a:r>
              <a:rPr lang="es-ES_tradnl" sz="1400" b="1" cap="all" spc="10" dirty="0">
                <a:solidFill>
                  <a:srgbClr val="604A7C"/>
                </a:solidFill>
                <a:cs typeface="Calibri" panose="020F0502020204030204" pitchFamily="34" charset="0"/>
              </a:rPr>
              <a:t>Distribución de la dotación por </a:t>
            </a:r>
            <a:r>
              <a:rPr lang="es-ES_tradnl" sz="1400" b="1" cap="all" spc="10" dirty="0" err="1">
                <a:solidFill>
                  <a:srgbClr val="604A7C"/>
                </a:solidFill>
                <a:cs typeface="Calibri" panose="020F0502020204030204" pitchFamily="34" charset="0"/>
              </a:rPr>
              <a:t>macrozonas</a:t>
            </a:r>
            <a:r>
              <a:rPr lang="es-ES_tradnl" sz="1400" b="1" cap="all" spc="10" dirty="0">
                <a:solidFill>
                  <a:srgbClr val="604A7C"/>
                </a:solidFill>
                <a:cs typeface="Calibri" panose="020F0502020204030204" pitchFamily="34" charset="0"/>
              </a:rPr>
              <a:t> (no considera a trabajadores subcontratados)</a:t>
            </a:r>
          </a:p>
        </p:txBody>
      </p:sp>
      <p:sp>
        <p:nvSpPr>
          <p:cNvPr id="37" name="Rectángulo 36">
            <a:extLst>
              <a:ext uri="{FF2B5EF4-FFF2-40B4-BE49-F238E27FC236}">
                <a16:creationId xmlns:a16="http://schemas.microsoft.com/office/drawing/2014/main" id="{6B98A921-6D80-9C43-949F-3B967B631D0B}"/>
              </a:ext>
            </a:extLst>
          </p:cNvPr>
          <p:cNvSpPr/>
          <p:nvPr/>
        </p:nvSpPr>
        <p:spPr>
          <a:xfrm>
            <a:off x="5159102" y="2889847"/>
            <a:ext cx="3973334" cy="307777"/>
          </a:xfrm>
          <a:prstGeom prst="rect">
            <a:avLst/>
          </a:prstGeom>
        </p:spPr>
        <p:txBody>
          <a:bodyPr wrap="square">
            <a:spAutoFit/>
          </a:bodyPr>
          <a:lstStyle/>
          <a:p>
            <a:pPr marL="50800">
              <a:spcBef>
                <a:spcPts val="20"/>
              </a:spcBef>
            </a:pPr>
            <a:r>
              <a:rPr lang="es-ES_tradnl" sz="1400" b="1" cap="all" spc="10" dirty="0">
                <a:solidFill>
                  <a:srgbClr val="604A7C"/>
                </a:solidFill>
                <a:cs typeface="Calibri" panose="020F0502020204030204" pitchFamily="34" charset="0"/>
              </a:rPr>
              <a:t>Dotación por grupos ocupacionales</a:t>
            </a:r>
          </a:p>
        </p:txBody>
      </p:sp>
      <p:graphicFrame>
        <p:nvGraphicFramePr>
          <p:cNvPr id="38" name="Gráfico 37">
            <a:extLst>
              <a:ext uri="{FF2B5EF4-FFF2-40B4-BE49-F238E27FC236}">
                <a16:creationId xmlns:a16="http://schemas.microsoft.com/office/drawing/2014/main" id="{5CD1013F-5CB5-6044-9B99-5F46CD2FE608}"/>
              </a:ext>
            </a:extLst>
          </p:cNvPr>
          <p:cNvGraphicFramePr>
            <a:graphicFrameLocks/>
          </p:cNvGraphicFramePr>
          <p:nvPr>
            <p:extLst>
              <p:ext uri="{D42A27DB-BD31-4B8C-83A1-F6EECF244321}">
                <p14:modId xmlns:p14="http://schemas.microsoft.com/office/powerpoint/2010/main" val="1830422706"/>
              </p:ext>
            </p:extLst>
          </p:nvPr>
        </p:nvGraphicFramePr>
        <p:xfrm>
          <a:off x="4808918" y="3267613"/>
          <a:ext cx="5658520" cy="3020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3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7" grpId="0"/>
      <p:bldP spid="37" grpId="0"/>
      <p:bldGraphic spid="38"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22208</TotalTime>
  <Words>2278</Words>
  <Application>Microsoft Office PowerPoint</Application>
  <PresentationFormat>Personalizado</PresentationFormat>
  <Paragraphs>247</Paragraphs>
  <Slides>22</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Servicio Nacional de Capacitación y empleo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Yasmina Troncoso Narvaez</dc:creator>
  <cp:lastModifiedBy>Felipe McRostie</cp:lastModifiedBy>
  <cp:revision>422</cp:revision>
  <dcterms:created xsi:type="dcterms:W3CDTF">2019-01-21T18:17:28Z</dcterms:created>
  <dcterms:modified xsi:type="dcterms:W3CDTF">2021-05-20T13:08:10Z</dcterms:modified>
</cp:coreProperties>
</file>