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sldIdLst>
    <p:sldId id="256" r:id="rId2"/>
    <p:sldId id="280" r:id="rId3"/>
    <p:sldId id="284" r:id="rId4"/>
    <p:sldId id="283" r:id="rId5"/>
    <p:sldId id="271" r:id="rId6"/>
    <p:sldId id="282" r:id="rId7"/>
    <p:sldId id="274" r:id="rId8"/>
    <p:sldId id="286" r:id="rId9"/>
    <p:sldId id="289" r:id="rId10"/>
    <p:sldId id="290" r:id="rId11"/>
    <p:sldId id="288" r:id="rId12"/>
    <p:sldId id="291" r:id="rId13"/>
    <p:sldId id="292" r:id="rId14"/>
    <p:sldId id="293" r:id="rId15"/>
    <p:sldId id="287" r:id="rId16"/>
    <p:sldId id="258"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FF3FA"/>
    <a:srgbClr val="F7F2EB"/>
    <a:srgbClr val="0099FF"/>
    <a:srgbClr val="F6EEE6"/>
    <a:srgbClr val="F1E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6" autoAdjust="0"/>
    <p:restoredTop sz="94595" autoAdjust="0"/>
  </p:normalViewPr>
  <p:slideViewPr>
    <p:cSldViewPr snapToGrid="0" snapToObjects="1">
      <p:cViewPr varScale="1">
        <p:scale>
          <a:sx n="78" d="100"/>
          <a:sy n="78" d="100"/>
        </p:scale>
        <p:origin x="1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E541-F67F-2F4B-B1A1-B6920160FEBE}" type="datetimeFigureOut">
              <a:rPr lang="es-CL" smtClean="0"/>
              <a:t>04-01-2024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1FD9B-0767-F343-8E73-06DF6033E6F3}" type="slidenum">
              <a:rPr lang="es-CL" smtClean="0"/>
              <a:t>‹Nº›</a:t>
            </a:fld>
            <a:endParaRPr lang="es-CL"/>
          </a:p>
        </p:txBody>
      </p:sp>
    </p:spTree>
    <p:extLst>
      <p:ext uri="{BB962C8B-B14F-4D97-AF65-F5344CB8AC3E}">
        <p14:creationId xmlns:p14="http://schemas.microsoft.com/office/powerpoint/2010/main" val="2842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521FD9B-0767-F343-8E73-06DF6033E6F3}" type="slidenum">
              <a:rPr lang="es-CL" smtClean="0"/>
              <a:t>16</a:t>
            </a:fld>
            <a:endParaRPr lang="es-CL"/>
          </a:p>
        </p:txBody>
      </p:sp>
    </p:spTree>
    <p:extLst>
      <p:ext uri="{BB962C8B-B14F-4D97-AF65-F5344CB8AC3E}">
        <p14:creationId xmlns:p14="http://schemas.microsoft.com/office/powerpoint/2010/main" val="389990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2A161-C4F1-3D44-8A81-A5BF236369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DC29D05-0138-8A45-92D0-DB568A0C6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B82BAF8-B2E8-F144-9819-B4E8CA5BD0B7}"/>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5" name="Marcador de pie de página 4">
            <a:extLst>
              <a:ext uri="{FF2B5EF4-FFF2-40B4-BE49-F238E27FC236}">
                <a16:creationId xmlns:a16="http://schemas.microsoft.com/office/drawing/2014/main" id="{B905065C-B7B7-1E4A-831C-7B586F15C9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E4DB506-A91E-934C-9EEC-E0105CD23A86}"/>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256827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7CF20-44EF-E84C-B059-D117FCACB1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423F56A-389B-9046-9B09-BC3F05F4F07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CEEAE47-1881-A940-B3FE-BB91FF605E9D}"/>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5" name="Marcador de pie de página 4">
            <a:extLst>
              <a:ext uri="{FF2B5EF4-FFF2-40B4-BE49-F238E27FC236}">
                <a16:creationId xmlns:a16="http://schemas.microsoft.com/office/drawing/2014/main" id="{717E84C8-B1E6-1E49-91B2-D950327128F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EEFE21-6E31-3B48-B836-9AF310A452BE}"/>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47963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808086-01E8-4D43-A306-DA7ADAA8A1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4F9B480-8E59-6340-91A1-322496019D3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38AC823-AF05-D041-A1EA-69D72ABF6C25}"/>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5" name="Marcador de pie de página 4">
            <a:extLst>
              <a:ext uri="{FF2B5EF4-FFF2-40B4-BE49-F238E27FC236}">
                <a16:creationId xmlns:a16="http://schemas.microsoft.com/office/drawing/2014/main" id="{7FD4535E-9305-5042-B312-1BA100879E6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2C75FC0-7C2B-2D4F-9C1B-359D28AD4FFF}"/>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222532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EA74-B62A-B143-B91E-22AA5614F2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13344BB-908C-0B4A-97CF-9E35586534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9C290E-5E88-474A-ADDD-2EBA0FD23700}"/>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5" name="Marcador de pie de página 4">
            <a:extLst>
              <a:ext uri="{FF2B5EF4-FFF2-40B4-BE49-F238E27FC236}">
                <a16:creationId xmlns:a16="http://schemas.microsoft.com/office/drawing/2014/main" id="{883A658E-A413-BC4B-BE59-BE2F719EBDF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E05F4D7-3458-4946-AEC7-2B19EB5587D7}"/>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144238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31122-3AD1-3D40-A350-D810D07106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F86BAFC-724A-6F4C-86ED-A7B59B32A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61AED1-B92B-6E4B-88E3-FF411A8AC70A}"/>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5" name="Marcador de pie de página 4">
            <a:extLst>
              <a:ext uri="{FF2B5EF4-FFF2-40B4-BE49-F238E27FC236}">
                <a16:creationId xmlns:a16="http://schemas.microsoft.com/office/drawing/2014/main" id="{35D56BC7-E78D-274C-8832-A9FDC9ACCA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FD3FBA9-5732-0D49-99C4-9EE6E3602829}"/>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31121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13ECE-256C-C044-B18A-17424D1DDD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C8698B-9742-E04E-8E8E-A809B698E8F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92778ED0-B69D-CA4F-ADDF-6AEBF7BB3AA8}"/>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25F0C0D2-3B93-D944-BEE2-652516F3A3DC}"/>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6" name="Marcador de pie de página 5">
            <a:extLst>
              <a:ext uri="{FF2B5EF4-FFF2-40B4-BE49-F238E27FC236}">
                <a16:creationId xmlns:a16="http://schemas.microsoft.com/office/drawing/2014/main" id="{5232E5D3-CF12-FD45-A0AF-801E21B7C2A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E0BA88-461D-874B-BFAA-5E874F08ED79}"/>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56143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C945-780C-634D-96A5-F4E0A09894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2F2F737-9345-CD40-8FB0-D8BF1A54AF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DB002929-88CF-5441-ABAA-143F815EB08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0BCBA2CD-22D9-5D42-8E6B-7C22598D7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2AAC623D-87AE-7241-8092-2D5C99DA105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12963534-0286-D845-99A9-A31E7ED7748A}"/>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8" name="Marcador de pie de página 7">
            <a:extLst>
              <a:ext uri="{FF2B5EF4-FFF2-40B4-BE49-F238E27FC236}">
                <a16:creationId xmlns:a16="http://schemas.microsoft.com/office/drawing/2014/main" id="{CF6F7B99-888F-2446-BB1F-8AC35D4D20A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ABDE672B-6A63-4146-9186-DB1E75CF6911}"/>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35225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3CE6-0F00-0E45-AFA0-88C7B8FCAA4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3149A32-E966-FF4C-937F-79B5F9B958F9}"/>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4" name="Marcador de pie de página 3">
            <a:extLst>
              <a:ext uri="{FF2B5EF4-FFF2-40B4-BE49-F238E27FC236}">
                <a16:creationId xmlns:a16="http://schemas.microsoft.com/office/drawing/2014/main" id="{B122680A-80AB-EE4B-9705-E22B7FF996E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D9B6106-0401-A944-A70C-24DECCDB874C}"/>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198407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99B3AC-CD3C-BC40-8107-01A2919F41C9}"/>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3" name="Marcador de pie de página 2">
            <a:extLst>
              <a:ext uri="{FF2B5EF4-FFF2-40B4-BE49-F238E27FC236}">
                <a16:creationId xmlns:a16="http://schemas.microsoft.com/office/drawing/2014/main" id="{B4DFCED3-F550-564D-9074-D12773EF2491}"/>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E899E08-E673-574B-86B1-DFB0AF2B37DE}"/>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310598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E04DC-36EF-B145-96F8-DF4C35CCAB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98C1EF-C3A9-BD4B-B4A9-AD70CC0D5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E1677A8E-A2F1-0342-9576-CC9407985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CDDD616-DF02-5245-AA3C-009DD74FC2CE}"/>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6" name="Marcador de pie de página 5">
            <a:extLst>
              <a:ext uri="{FF2B5EF4-FFF2-40B4-BE49-F238E27FC236}">
                <a16:creationId xmlns:a16="http://schemas.microsoft.com/office/drawing/2014/main" id="{26FE3C0D-99E4-0948-A169-7878975FADB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CA948AD-ECF3-084E-BD7F-BC79B7305D04}"/>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111548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6506E-F451-F240-94AF-9EA401D551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DCD6A37-958C-7F45-B891-C5CB5CF85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47E8D2D-EB0C-E846-9ECA-059C69011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CDABA056-B5F4-ED42-B5FE-0C5DE0CD0BD7}"/>
              </a:ext>
            </a:extLst>
          </p:cNvPr>
          <p:cNvSpPr>
            <a:spLocks noGrp="1"/>
          </p:cNvSpPr>
          <p:nvPr>
            <p:ph type="dt" sz="half" idx="10"/>
          </p:nvPr>
        </p:nvSpPr>
        <p:spPr/>
        <p:txBody>
          <a:bodyPr/>
          <a:lstStyle/>
          <a:p>
            <a:fld id="{88868756-A832-6946-8293-694AA9BB0A1E}" type="datetimeFigureOut">
              <a:rPr lang="es-CL" smtClean="0"/>
              <a:t>04-01-2024</a:t>
            </a:fld>
            <a:endParaRPr lang="es-CL"/>
          </a:p>
        </p:txBody>
      </p:sp>
      <p:sp>
        <p:nvSpPr>
          <p:cNvPr id="6" name="Marcador de pie de página 5">
            <a:extLst>
              <a:ext uri="{FF2B5EF4-FFF2-40B4-BE49-F238E27FC236}">
                <a16:creationId xmlns:a16="http://schemas.microsoft.com/office/drawing/2014/main" id="{31CD8319-908C-1343-84E0-C92F8CBCEE7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5E96485-FC35-B74B-9066-140A47C7AB63}"/>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289516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188014-5831-7B43-972A-636BF05B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6AA290D-D179-A849-937F-F0453C66C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6C25FFF-AF91-C14D-9807-0A44D51DF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8756-A832-6946-8293-694AA9BB0A1E}" type="datetimeFigureOut">
              <a:rPr lang="es-CL" smtClean="0"/>
              <a:t>04-01-2024</a:t>
            </a:fld>
            <a:endParaRPr lang="es-CL"/>
          </a:p>
        </p:txBody>
      </p:sp>
      <p:sp>
        <p:nvSpPr>
          <p:cNvPr id="5" name="Marcador de pie de página 4">
            <a:extLst>
              <a:ext uri="{FF2B5EF4-FFF2-40B4-BE49-F238E27FC236}">
                <a16:creationId xmlns:a16="http://schemas.microsoft.com/office/drawing/2014/main" id="{FCFE25BD-8CB2-ED40-8DC7-5B1CE4AD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1112EE4-3193-F541-8679-F97C19758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D76A-E84D-5246-AE81-49670E48EA76}" type="slidenum">
              <a:rPr lang="es-CL" smtClean="0"/>
              <a:t>‹Nº›</a:t>
            </a:fld>
            <a:endParaRPr lang="es-CL"/>
          </a:p>
        </p:txBody>
      </p:sp>
    </p:spTree>
    <p:extLst>
      <p:ext uri="{BB962C8B-B14F-4D97-AF65-F5344CB8AC3E}">
        <p14:creationId xmlns:p14="http://schemas.microsoft.com/office/powerpoint/2010/main" val="62645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nam10.safelinks.protection.outlook.com/?url=https%3A%2F%2Fsistemas.sence.cl%2Fsipfor%2Fplanes%2Fcatalogo.aspx&amp;data=05%7C01%7Canegrete%40Sence.cl%7Cba6eb38258214a98a90008db3b57b724%7C2e44483d07e14c2ab3b95b99d019f80d%7C0%7C0%7C638169020141176431%7CUnknown%7CTWFpbGZsb3d8eyJWIjoiMC4wLjAwMDAiLCJQIjoiV2luMzIiLCJBTiI6Ik1haWwiLCJXVCI6Mn0%3D%7C3000%7C%7C%7C&amp;sdata=zRUIwZB5DRT40Y54BcLprYVtd3aGWxYTiUQ%2FOmSpQeo%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fondobecaslab@sence.cl" TargetMode="External"/><Relationship Id="rId4" Type="http://schemas.openxmlformats.org/officeDocument/2006/relationships/hyperlink" Target="https://sence.gob.cl/organismos/programa-becas-labora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sistemas.sence.cl/fondosconcursab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7BC6D8-B1E7-1947-8106-CCD0B9A04B91}"/>
              </a:ext>
            </a:extLst>
          </p:cNvPr>
          <p:cNvPicPr>
            <a:picLocks noChangeAspect="1"/>
          </p:cNvPicPr>
          <p:nvPr/>
        </p:nvPicPr>
        <p:blipFill>
          <a:blip r:embed="rId3"/>
          <a:stretch>
            <a:fillRect/>
          </a:stretch>
        </p:blipFill>
        <p:spPr>
          <a:xfrm>
            <a:off x="-487196" y="1272213"/>
            <a:ext cx="3654392" cy="4121979"/>
          </a:xfrm>
          <a:prstGeom prst="rect">
            <a:avLst/>
          </a:prstGeom>
        </p:spPr>
      </p:pic>
      <p:pic>
        <p:nvPicPr>
          <p:cNvPr id="8" name="Imagen 7">
            <a:extLst>
              <a:ext uri="{FF2B5EF4-FFF2-40B4-BE49-F238E27FC236}">
                <a16:creationId xmlns:a16="http://schemas.microsoft.com/office/drawing/2014/main" id="{98DCE19D-D0C4-9647-86B7-AC90E57D1CD5}"/>
              </a:ext>
            </a:extLst>
          </p:cNvPr>
          <p:cNvPicPr>
            <a:picLocks noChangeAspect="1"/>
          </p:cNvPicPr>
          <p:nvPr/>
        </p:nvPicPr>
        <p:blipFill>
          <a:blip r:embed="rId4"/>
          <a:stretch>
            <a:fillRect/>
          </a:stretch>
        </p:blipFill>
        <p:spPr>
          <a:xfrm>
            <a:off x="8561641" y="5440000"/>
            <a:ext cx="3226168" cy="1075389"/>
          </a:xfrm>
          <a:prstGeom prst="rect">
            <a:avLst/>
          </a:prstGeom>
        </p:spPr>
      </p:pic>
      <p:sp>
        <p:nvSpPr>
          <p:cNvPr id="5" name="CuadroTexto 4">
            <a:extLst>
              <a:ext uri="{FF2B5EF4-FFF2-40B4-BE49-F238E27FC236}">
                <a16:creationId xmlns:a16="http://schemas.microsoft.com/office/drawing/2014/main" id="{B7F382C8-9C83-D54A-A32A-E654F23191FD}"/>
              </a:ext>
            </a:extLst>
          </p:cNvPr>
          <p:cNvSpPr txBox="1"/>
          <p:nvPr/>
        </p:nvSpPr>
        <p:spPr>
          <a:xfrm flipH="1">
            <a:off x="2199861" y="1272213"/>
            <a:ext cx="9874649" cy="3139321"/>
          </a:xfrm>
          <a:prstGeom prst="rect">
            <a:avLst/>
          </a:prstGeom>
          <a:noFill/>
        </p:spPr>
        <p:txBody>
          <a:bodyPr wrap="square" rtlCol="0">
            <a:spAutoFit/>
          </a:bodyPr>
          <a:lstStyle/>
          <a:p>
            <a:r>
              <a:rPr lang="es-CL" sz="5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FONDOS CONCURSABLES</a:t>
            </a:r>
          </a:p>
          <a:p>
            <a:pPr algn="ctr"/>
            <a:r>
              <a:rPr lang="es-CL"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BECAS LABORALES</a:t>
            </a:r>
          </a:p>
          <a:p>
            <a:pPr algn="ctr"/>
            <a:r>
              <a:rPr lang="es-CL" sz="5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2do llamado 2023</a:t>
            </a:r>
          </a:p>
          <a:p>
            <a:endParaRPr lang="es-CL" sz="5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B1126EE0-7FB5-F24D-8D77-08CC17B5274B}"/>
              </a:ext>
            </a:extLst>
          </p:cNvPr>
          <p:cNvSpPr txBox="1"/>
          <p:nvPr/>
        </p:nvSpPr>
        <p:spPr>
          <a:xfrm>
            <a:off x="2683528" y="3570358"/>
            <a:ext cx="8907314" cy="861774"/>
          </a:xfrm>
          <a:prstGeom prst="rect">
            <a:avLst/>
          </a:prstGeom>
          <a:noFill/>
        </p:spPr>
        <p:txBody>
          <a:bodyPr wrap="square" rtlCol="0">
            <a:spAutoFit/>
          </a:bodyPr>
          <a:lstStyle/>
          <a:p>
            <a:r>
              <a:rPr lang="es-CL" sz="3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UNIDAD DE TRANSFERENCIAS A TERCEROS</a:t>
            </a:r>
          </a:p>
          <a:p>
            <a:pPr algn="ctr"/>
            <a:r>
              <a:rPr lang="es-CL"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DEPARTAMENTO DE CAPACITACIÓN A PERSONAS</a:t>
            </a:r>
          </a:p>
        </p:txBody>
      </p:sp>
    </p:spTree>
    <p:extLst>
      <p:ext uri="{BB962C8B-B14F-4D97-AF65-F5344CB8AC3E}">
        <p14:creationId xmlns:p14="http://schemas.microsoft.com/office/powerpoint/2010/main" val="319242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201561" y="1143600"/>
            <a:ext cx="11122114" cy="5509200"/>
          </a:xfrm>
          <a:prstGeom prst="rect">
            <a:avLst/>
          </a:prstGeom>
          <a:noFill/>
        </p:spPr>
        <p:txBody>
          <a:bodyPr wrap="square">
            <a:spAutoFit/>
          </a:bodyPr>
          <a:lstStyle/>
          <a:p>
            <a:r>
              <a:rPr lang="es-CL" sz="2000" b="1" dirty="0">
                <a:solidFill>
                  <a:schemeClr val="bg1"/>
                </a:solidFill>
                <a:effectLst/>
                <a:latin typeface="Verdana" panose="020B0604030504040204" pitchFamily="34" charset="0"/>
                <a:ea typeface="Verdana" panose="020B0604030504040204" pitchFamily="34" charset="0"/>
              </a:rPr>
              <a:t>Existen dos vías para solicitar planes formativos</a:t>
            </a:r>
            <a:r>
              <a:rPr lang="es-CL" sz="2000" dirty="0">
                <a:solidFill>
                  <a:schemeClr val="bg1"/>
                </a:solidFill>
                <a:effectLst/>
                <a:latin typeface="Verdana" panose="020B0604030504040204" pitchFamily="34" charset="0"/>
                <a:ea typeface="Verdana" panose="020B0604030504040204" pitchFamily="34" charset="0"/>
              </a:rPr>
              <a:t>: </a:t>
            </a:r>
          </a:p>
          <a:p>
            <a:pPr marL="285750" indent="-285750" algn="just">
              <a:buFont typeface="Arial" panose="020B0604020202020204" pitchFamily="34" charset="0"/>
              <a:buChar char="•"/>
            </a:pPr>
            <a:r>
              <a:rPr lang="es-CL" sz="2000" dirty="0">
                <a:solidFill>
                  <a:schemeClr val="bg1"/>
                </a:solidFill>
                <a:effectLst/>
                <a:latin typeface="Calibri" panose="020F0502020204030204" pitchFamily="34" charset="0"/>
                <a:ea typeface="SimSun" panose="02010600030101010101" pitchFamily="2" charset="-122"/>
              </a:rPr>
              <a:t>Planes formativos SENCE: a través del link </a:t>
            </a:r>
            <a:r>
              <a:rPr lang="es-CL" sz="2000" u="sng" dirty="0">
                <a:solidFill>
                  <a:schemeClr val="bg1"/>
                </a:solidFill>
                <a:effectLst/>
                <a:latin typeface="Calibri" panose="020F0502020204030204" pitchFamily="34" charset="0"/>
                <a:ea typeface="SimSun" panose="02010600030101010101" pitchFamily="2" charset="-122"/>
                <a:hlinkClick r:id="rId4">
                  <a:extLst>
                    <a:ext uri="{A12FA001-AC4F-418D-AE19-62706E023703}">
                      <ahyp:hlinkClr xmlns:ahyp="http://schemas.microsoft.com/office/drawing/2018/hyperlinkcolor" val="tx"/>
                    </a:ext>
                  </a:extLst>
                </a:hlinkClick>
              </a:rPr>
              <a:t>https://sistemas.sence.cl/sipfor/planes/catalogo.aspx</a:t>
            </a:r>
            <a:r>
              <a:rPr lang="es-CL" sz="2000" dirty="0">
                <a:solidFill>
                  <a:schemeClr val="bg1"/>
                </a:solidFill>
                <a:effectLst/>
                <a:latin typeface="Calibri" panose="020F0502020204030204" pitchFamily="34" charset="0"/>
                <a:ea typeface="SimSun" panose="02010600030101010101" pitchFamily="2" charset="-122"/>
              </a:rPr>
              <a:t> las entidades podrán consultar todo el catálogo de planes formativos SENCE, sobre los cuales podrán realizar sus solicitudes de cursos, estos también estarán cargados en el sistema de postulación de los fondos concursales.</a:t>
            </a:r>
          </a:p>
          <a:p>
            <a:pPr marL="285750" indent="-285750" algn="just">
              <a:buFont typeface="Arial" panose="020B0604020202020204" pitchFamily="34" charset="0"/>
              <a:buChar char="•"/>
            </a:pPr>
            <a:endParaRPr lang="es-CL" sz="2000" dirty="0">
              <a:solidFill>
                <a:schemeClr val="bg1"/>
              </a:solidFill>
              <a:effectLst/>
              <a:latin typeface="Calibri" panose="020F0502020204030204" pitchFamily="34" charset="0"/>
              <a:ea typeface="SimSun" panose="02010600030101010101" pitchFamily="2" charset="-122"/>
            </a:endParaRPr>
          </a:p>
          <a:p>
            <a:pPr marL="285750" indent="-285750" algn="just">
              <a:buFont typeface="Arial" panose="020B0604020202020204" pitchFamily="34" charset="0"/>
              <a:buChar char="•"/>
            </a:pPr>
            <a:r>
              <a:rPr lang="es-CL" sz="2000" dirty="0">
                <a:solidFill>
                  <a:schemeClr val="bg1"/>
                </a:solidFill>
                <a:effectLst/>
                <a:latin typeface="Calibri" panose="020F0502020204030204" pitchFamily="34" charset="0"/>
                <a:ea typeface="SimSun" panose="02010600030101010101" pitchFamily="2" charset="-122"/>
              </a:rPr>
              <a:t>Planes formativos generados por la entidad requirente: En el caso de que no exista un plan formativo SENCE para dicho curso, la entidad podrá desarrollar el curso colocando el nombre, horas del curso y los aprendizajes esperados que debe tener.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s-E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Podrán postular a:</a:t>
            </a:r>
          </a:p>
          <a:p>
            <a:pPr marL="800100" lvl="1" indent="-342900" algn="just">
              <a:buFont typeface="Wingdings" panose="05000000000000000000" pitchFamily="2" charset="2"/>
              <a:buChar char="ü"/>
              <a:defRPr/>
            </a:pPr>
            <a:r>
              <a:rPr lang="es-ES" sz="2000" dirty="0">
                <a:solidFill>
                  <a:prstClr val="white"/>
                </a:solidFill>
                <a:latin typeface="Calibri" panose="020F0502020204030204"/>
              </a:rPr>
              <a:t>U</a:t>
            </a: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n solo plan formativo técnico (PF SENCE o del OTEC) o, </a:t>
            </a:r>
          </a:p>
          <a:p>
            <a:pPr marL="800100" lvl="1" indent="-342900" algn="just">
              <a:buFont typeface="Wingdings" panose="05000000000000000000" pitchFamily="2" charset="2"/>
              <a:buChar char="ü"/>
              <a:defRPr/>
            </a:pP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Uno o más planes formativos transversales de SENCE o,</a:t>
            </a:r>
          </a:p>
          <a:p>
            <a:pPr marL="800100" lvl="1" indent="-342900" algn="just">
              <a:buFont typeface="Wingdings" panose="05000000000000000000" pitchFamily="2" charset="2"/>
              <a:buChar char="ü"/>
              <a:defRPr/>
            </a:pP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Máximo dos planes formativos siempre que uno sea técnico y otro transversal </a:t>
            </a:r>
            <a:r>
              <a:rPr lang="es-ES" sz="2000" dirty="0">
                <a:solidFill>
                  <a:prstClr val="white"/>
                </a:solidFill>
                <a:latin typeface="Calibri" panose="020F0502020204030204"/>
              </a:rPr>
              <a:t> que sumen máximo </a:t>
            </a: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480 horas. </a:t>
            </a:r>
          </a:p>
          <a:p>
            <a:pPr marL="800100" lvl="1" indent="-342900" algn="just">
              <a:buFont typeface="Wingdings" panose="05000000000000000000" pitchFamily="2" charset="2"/>
              <a:buChar char="ü"/>
              <a:defRPr/>
            </a:pPr>
            <a:endParaRPr lang="es-ES" dirty="0">
              <a:solidFill>
                <a:prstClr val="white"/>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s-ES" dirty="0">
              <a:solidFill>
                <a:schemeClr val="bg1"/>
              </a:solidFill>
            </a:endParaRPr>
          </a:p>
        </p:txBody>
      </p:sp>
      <p:sp>
        <p:nvSpPr>
          <p:cNvPr id="2" name="CuadroTexto 1">
            <a:extLst>
              <a:ext uri="{FF2B5EF4-FFF2-40B4-BE49-F238E27FC236}">
                <a16:creationId xmlns:a16="http://schemas.microsoft.com/office/drawing/2014/main" id="{AFADD384-07AD-7A1C-7D78-5CE197A229D2}"/>
              </a:ext>
            </a:extLst>
          </p:cNvPr>
          <p:cNvSpPr txBox="1"/>
          <p:nvPr/>
        </p:nvSpPr>
        <p:spPr>
          <a:xfrm flipH="1">
            <a:off x="507658" y="316220"/>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Normas de Postulación.</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369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507658" y="1143599"/>
            <a:ext cx="10816016" cy="4832092"/>
          </a:xfrm>
          <a:prstGeom prst="rect">
            <a:avLst/>
          </a:prstGeom>
          <a:noFill/>
        </p:spPr>
        <p:txBody>
          <a:bodyPr wrap="square">
            <a:spAutoFit/>
          </a:bodyPr>
          <a:lstStyle/>
          <a:p>
            <a:pPr marL="800100" lvl="1" indent="-342900" algn="just">
              <a:buFont typeface="Wingdings" panose="05000000000000000000" pitchFamily="2" charset="2"/>
              <a:buChar char="ü"/>
              <a:defRPr/>
            </a:pPr>
            <a:endParaRPr kumimoji="0" lang="es-E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solidFill>
                  <a:schemeClr val="bg1"/>
                </a:solidFill>
              </a:rPr>
              <a:t>Tratándose de cursos con Subsidio de Herramientas, la duración de la fase lectiva debe ser a lo menos de 92 horas cronológicas, incluyendo, de manera obligatoria el módulo transversal “Técnicas de Emprendimiento”, código PF0921</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0" i="0" u="none" strike="noStrike" kern="1200" cap="none" spc="0" normalizeH="0" baseline="0" noProof="0" dirty="0">
                <a:ln>
                  <a:noFill/>
                </a:ln>
                <a:solidFill>
                  <a:prstClr val="white"/>
                </a:solidFill>
                <a:effectLst/>
                <a:uLnTx/>
                <a:uFillTx/>
                <a:latin typeface="Calibri" panose="020F0502020204030204"/>
                <a:ea typeface="+mn-ea"/>
                <a:cs typeface="+mn-cs"/>
              </a:rPr>
              <a:t>Para población migrante, deberá incluir transversal “derechos y deberes en el mundo laboral” </a:t>
            </a:r>
            <a:r>
              <a:rPr lang="es-CL" dirty="0">
                <a:solidFill>
                  <a:schemeClr val="bg1"/>
                </a:solidFill>
              </a:rPr>
              <a:t>identificado con el código PF0917 </a:t>
            </a:r>
            <a:r>
              <a:rPr kumimoji="0" lang="es-ES"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schemeClr val="bg1"/>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0" i="0" u="none" strike="noStrike" kern="1200" cap="none" spc="0" normalizeH="0" baseline="0" noProof="0" dirty="0">
                <a:ln>
                  <a:noFill/>
                </a:ln>
                <a:solidFill>
                  <a:schemeClr val="bg1"/>
                </a:solidFill>
                <a:effectLst/>
                <a:uLnTx/>
                <a:uFillTx/>
                <a:latin typeface="Calibri" panose="020F0502020204030204"/>
                <a:ea typeface="+mn-ea"/>
                <a:cs typeface="+mn-cs"/>
              </a:rPr>
              <a:t>Cupo por curso es de 10 a 25 alumnos</a:t>
            </a:r>
          </a:p>
          <a:p>
            <a:pPr marL="342900" indent="-342900" algn="just">
              <a:buFont typeface="Arial" panose="020B0604020202020204" pitchFamily="34" charset="0"/>
              <a:buChar char="•"/>
            </a:pPr>
            <a:endParaRPr kumimoji="0" lang="es-E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indent="-342900" algn="just">
              <a:buFont typeface="Arial" panose="020B0604020202020204" pitchFamily="34" charset="0"/>
              <a:buChar char="•"/>
            </a:pPr>
            <a:r>
              <a:rPr lang="es-ES" dirty="0">
                <a:solidFill>
                  <a:prstClr val="white"/>
                </a:solidFill>
                <a:latin typeface="Calibri" panose="020F0502020204030204"/>
              </a:rPr>
              <a:t>Cupo máximo a postular</a:t>
            </a:r>
            <a:r>
              <a:rPr kumimoji="0" lang="es-ES" b="0" i="0" u="none" strike="noStrike" kern="1200" cap="none" spc="0" normalizeH="0" baseline="0" noProof="0" dirty="0">
                <a:ln>
                  <a:noFill/>
                </a:ln>
                <a:solidFill>
                  <a:prstClr val="white"/>
                </a:solidFill>
                <a:effectLst/>
                <a:uLnTx/>
                <a:uFillTx/>
                <a:latin typeface="Calibri" panose="020F0502020204030204"/>
                <a:ea typeface="+mn-ea"/>
                <a:cs typeface="+mn-cs"/>
              </a:rPr>
              <a:t>  es de 175 cupos por región y  350 a nivel nacional.</a:t>
            </a:r>
          </a:p>
          <a:p>
            <a:pPr marL="342900" indent="-342900" algn="just">
              <a:buFont typeface="Arial" panose="020B0604020202020204" pitchFamily="34" charset="0"/>
              <a:buChar char="•"/>
            </a:pPr>
            <a:endParaRPr lang="es-ES" dirty="0">
              <a:solidFill>
                <a:prstClr val="white"/>
              </a:solidFill>
              <a:latin typeface="Calibri" panose="020F0502020204030204"/>
            </a:endParaRPr>
          </a:p>
          <a:p>
            <a:pPr marL="342900" indent="-342900" algn="just">
              <a:buFont typeface="Arial" panose="020B0604020202020204" pitchFamily="34" charset="0"/>
              <a:buChar char="•"/>
            </a:pPr>
            <a:r>
              <a:rPr lang="es-ES" dirty="0">
                <a:solidFill>
                  <a:schemeClr val="bg1"/>
                </a:solidFill>
              </a:rPr>
              <a:t>Las Municipalidades podrán solicitar financiamiento para cursos a ejecutar sólo en el ámbito territorial de su comuna. </a:t>
            </a:r>
          </a:p>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endParaRPr lang="es-ES" dirty="0">
              <a:solidFill>
                <a:schemeClr val="bg1"/>
              </a:solidFil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8F588E7F-7FE2-30AA-AD5F-9C828924E21B}"/>
              </a:ext>
            </a:extLst>
          </p:cNvPr>
          <p:cNvSpPr txBox="1"/>
          <p:nvPr/>
        </p:nvSpPr>
        <p:spPr>
          <a:xfrm flipH="1">
            <a:off x="507658" y="316220"/>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Normas de Postulación.</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991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507658" y="1143599"/>
            <a:ext cx="10816016" cy="498598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CL" sz="2000" dirty="0">
                <a:solidFill>
                  <a:schemeClr val="bg1"/>
                </a:solidFill>
                <a:latin typeface="Verdana" panose="020B0604030504040204" pitchFamily="34" charset="0"/>
                <a:ea typeface="Verdana" panose="020B0604030504040204" pitchFamily="34" charset="0"/>
              </a:rPr>
              <a:t>Características del curso.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Nombre y tipo de curso, módulo transversal si corresponde, horas, población objetivo, tipo salida (dependiente o independiente), región, comuna, cupo, jornada, subsidios, etc. Y todas las características que el sistema le pida para completar la información necesaria para licitar posteriormente los cursos. </a:t>
            </a:r>
            <a:endParaRPr lang="es-CL" sz="2000" dirty="0">
              <a:solidFill>
                <a:schemeClr val="bg1"/>
              </a:solidFil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2000" dirty="0">
              <a:solidFill>
                <a:schemeClr val="bg1"/>
              </a:solidFill>
            </a:endParaRPr>
          </a:p>
          <a:p>
            <a:pPr marR="0" lvl="0" algn="just" defTabSz="914400" rtl="0" eaLnBrk="1" fontAlgn="auto" latinLnBrk="0" hangingPunct="1">
              <a:lnSpc>
                <a:spcPct val="100000"/>
              </a:lnSpc>
              <a:spcBef>
                <a:spcPts val="0"/>
              </a:spcBef>
              <a:spcAft>
                <a:spcPts val="0"/>
              </a:spcAft>
              <a:buClrTx/>
              <a:buSzTx/>
              <a:tabLst/>
              <a:defRPr/>
            </a:pPr>
            <a:r>
              <a:rPr lang="es-ES" sz="2000" dirty="0">
                <a:solidFill>
                  <a:schemeClr val="bg1"/>
                </a:solidFill>
                <a:latin typeface="Verdana" panose="020B0604030504040204" pitchFamily="34" charset="0"/>
                <a:ea typeface="Verdana" panose="020B0604030504040204" pitchFamily="34" charset="0"/>
              </a:rPr>
              <a:t>Descripción de la población objetivo</a:t>
            </a:r>
            <a:r>
              <a:rPr lang="es-ES" sz="2000" dirty="0">
                <a:solidFill>
                  <a:schemeClr val="bg1"/>
                </a:solidFill>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Para este Servicio las poblaciones de especial interés son: mujeres, cuidadores, transición socio-ecológica justa (TSEJ), trabajadores en reconversión laboral, poblaciones rurales, de campamento o pueblos originarios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El curso será rechazado en caso que la Entidad Requirente solo se limite a reproducir el texto del nombre de la población objetivo señalado en las Instrucciones Generales que regulan el Programa y en caso que presente exactamente la misma descripción de la población objetivo en sus requerimientos.</a:t>
            </a:r>
          </a:p>
          <a:p>
            <a:pPr marL="342900" indent="-342900" algn="just">
              <a:buFont typeface="Arial" panose="020B0604020202020204" pitchFamily="34" charset="0"/>
              <a:buChar char="•"/>
            </a:pPr>
            <a:endParaRPr lang="es-ES" dirty="0">
              <a:solidFill>
                <a:schemeClr val="bg1"/>
              </a:solidFill>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8F588E7F-7FE2-30AA-AD5F-9C828924E21B}"/>
              </a:ext>
            </a:extLst>
          </p:cNvPr>
          <p:cNvSpPr txBox="1"/>
          <p:nvPr/>
        </p:nvSpPr>
        <p:spPr>
          <a:xfrm flipH="1">
            <a:off x="507657" y="316220"/>
            <a:ext cx="111766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Información </a:t>
            </a:r>
            <a:r>
              <a:rPr lang="es-ES" sz="3600" b="1" dirty="0">
                <a:solidFill>
                  <a:srgbClr val="5B9BD5">
                    <a:lumMod val="40000"/>
                    <a:lumOff val="60000"/>
                  </a:srgbClr>
                </a:solidFill>
                <a:latin typeface="Verdana" panose="020B0604030504040204" pitchFamily="34" charset="0"/>
                <a:ea typeface="Verdana" panose="020B0604030504040204" pitchFamily="34" charset="0"/>
                <a:cs typeface="Verdana" panose="020B0604030504040204" pitchFamily="34" charset="0"/>
              </a:rPr>
              <a:t>que Debe Proporcionar la ER</a:t>
            </a: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840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14476" y="1487559"/>
            <a:ext cx="10816016" cy="409342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000" b="1" dirty="0">
                <a:solidFill>
                  <a:schemeClr val="bg1"/>
                </a:solidFill>
                <a:latin typeface="Verdana" panose="020B0604030504040204" pitchFamily="34" charset="0"/>
                <a:ea typeface="Verdana" panose="020B0604030504040204" pitchFamily="34" charset="0"/>
              </a:rPr>
              <a:t>Aprendizajes Esperados</a:t>
            </a:r>
            <a:r>
              <a:rPr lang="es-ES" sz="2000" dirty="0">
                <a:solidFill>
                  <a:schemeClr val="bg1"/>
                </a:solidFill>
                <a:latin typeface="Verdana" panose="020B0604030504040204" pitchFamily="34" charset="0"/>
                <a:ea typeface="Verdana" panose="020B0604030504040204" pitchFamily="34" charset="0"/>
              </a:rPr>
              <a:t>.</a:t>
            </a:r>
          </a:p>
          <a:p>
            <a:pPr marR="0" lvl="0" algn="just" defTabSz="914400" rtl="0" eaLnBrk="1" fontAlgn="auto" latinLnBrk="0" hangingPunct="1">
              <a:lnSpc>
                <a:spcPct val="100000"/>
              </a:lnSpc>
              <a:spcBef>
                <a:spcPts val="0"/>
              </a:spcBef>
              <a:spcAft>
                <a:spcPts val="0"/>
              </a:spcAft>
              <a:buClrTx/>
              <a:buSzTx/>
              <a:tabLst/>
              <a:defRPr/>
            </a:pPr>
            <a:r>
              <a:rPr lang="es-ES" sz="2000" dirty="0">
                <a:solidFill>
                  <a:schemeClr val="bg1"/>
                </a:solidFill>
              </a:rPr>
              <a:t>Solo lo deben presentar en caso que los cursos solicitados no tengan plan formativo SENCE y  son los objetivos de aprendizajes son lo que se espera que una persona logre al finalizar un proceso de aprendizaje..</a:t>
            </a:r>
          </a:p>
          <a:p>
            <a:pPr marR="0" lvl="0" algn="just" defTabSz="914400" rtl="0" eaLnBrk="1" fontAlgn="auto" latinLnBrk="0" hangingPunct="1">
              <a:lnSpc>
                <a:spcPct val="100000"/>
              </a:lnSpc>
              <a:spcBef>
                <a:spcPts val="0"/>
              </a:spcBef>
              <a:spcAft>
                <a:spcPts val="0"/>
              </a:spcAft>
              <a:buClrTx/>
              <a:buSzTx/>
              <a:tabLst/>
              <a:defRPr/>
            </a:pPr>
            <a:endParaRPr lang="es-CL" sz="2000" dirty="0">
              <a:solidFill>
                <a:schemeClr val="bg1"/>
              </a:solidFill>
            </a:endParaRPr>
          </a:p>
          <a:p>
            <a:pPr marR="0" lvl="0" algn="just" defTabSz="914400" rtl="0" eaLnBrk="1" fontAlgn="auto" latinLnBrk="0" hangingPunct="1">
              <a:lnSpc>
                <a:spcPct val="100000"/>
              </a:lnSpc>
              <a:spcBef>
                <a:spcPts val="0"/>
              </a:spcBef>
              <a:spcAft>
                <a:spcPts val="0"/>
              </a:spcAft>
              <a:buClrTx/>
              <a:buSzTx/>
              <a:tabLst/>
              <a:defRPr/>
            </a:pPr>
            <a:r>
              <a:rPr lang="es-ES" sz="2000" b="1" dirty="0">
                <a:solidFill>
                  <a:schemeClr val="bg1"/>
                </a:solidFill>
                <a:latin typeface="Verdana" panose="020B0604030504040204" pitchFamily="34" charset="0"/>
                <a:ea typeface="Verdana" panose="020B0604030504040204" pitchFamily="34" charset="0"/>
              </a:rPr>
              <a:t>Justificación. </a:t>
            </a:r>
          </a:p>
          <a:p>
            <a:pPr marR="0" lvl="0" algn="just" defTabSz="914400" rtl="0" eaLnBrk="1" fontAlgn="auto" latinLnBrk="0" hangingPunct="1">
              <a:lnSpc>
                <a:spcPct val="100000"/>
              </a:lnSpc>
              <a:spcBef>
                <a:spcPts val="0"/>
              </a:spcBef>
              <a:spcAft>
                <a:spcPts val="0"/>
              </a:spcAft>
              <a:buClrTx/>
              <a:buSzTx/>
              <a:tabLst/>
              <a:defRPr/>
            </a:pPr>
            <a:r>
              <a:rPr lang="es-ES" sz="2000" dirty="0">
                <a:solidFill>
                  <a:schemeClr val="bg1"/>
                </a:solidFill>
              </a:rPr>
              <a:t>Se debe presentar el problema que afecta a la población objetivo y qué se pretende solucionar con la realización de la capacitación. Debe señalar las causas del problema y los efectos de la realización del curso. Se deberá responder las siguientes preguntas: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¿Cuál es la situación laboral de la población laboral en la comuna de ejecución del curso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¿Cuál es el beneficio o impacto del curso para la comuna donde se ejecuta o donde reside la población objetivo?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2000" dirty="0">
              <a:solidFill>
                <a:schemeClr val="bg1"/>
              </a:solidFill>
            </a:endParaRPr>
          </a:p>
        </p:txBody>
      </p:sp>
      <p:sp>
        <p:nvSpPr>
          <p:cNvPr id="2" name="CuadroTexto 1">
            <a:extLst>
              <a:ext uri="{FF2B5EF4-FFF2-40B4-BE49-F238E27FC236}">
                <a16:creationId xmlns:a16="http://schemas.microsoft.com/office/drawing/2014/main" id="{8F588E7F-7FE2-30AA-AD5F-9C828924E21B}"/>
              </a:ext>
            </a:extLst>
          </p:cNvPr>
          <p:cNvSpPr txBox="1"/>
          <p:nvPr/>
        </p:nvSpPr>
        <p:spPr>
          <a:xfrm flipH="1">
            <a:off x="314476" y="67586"/>
            <a:ext cx="111766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Información </a:t>
            </a:r>
            <a:r>
              <a:rPr lang="es-ES" sz="3600" b="1" dirty="0">
                <a:solidFill>
                  <a:srgbClr val="5B9BD5">
                    <a:lumMod val="40000"/>
                    <a:lumOff val="60000"/>
                  </a:srgbClr>
                </a:solidFill>
                <a:latin typeface="Verdana" panose="020B0604030504040204" pitchFamily="34" charset="0"/>
                <a:ea typeface="Verdana" panose="020B0604030504040204" pitchFamily="34" charset="0"/>
                <a:cs typeface="Verdana" panose="020B0604030504040204" pitchFamily="34" charset="0"/>
              </a:rPr>
              <a:t>que Debe Proporcionar la ER</a:t>
            </a: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12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14476" y="1289334"/>
            <a:ext cx="10816016" cy="440120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000" dirty="0">
                <a:solidFill>
                  <a:schemeClr val="bg1"/>
                </a:solidFill>
                <a:latin typeface="Verdana" panose="020B0604030504040204" pitchFamily="34" charset="0"/>
                <a:ea typeface="Verdana" panose="020B0604030504040204" pitchFamily="34" charset="0"/>
              </a:rPr>
              <a:t>Etapas: </a:t>
            </a: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r>
              <a:rPr lang="es-ES" sz="2000" b="1" dirty="0">
                <a:solidFill>
                  <a:schemeClr val="bg1"/>
                </a:solidFill>
              </a:rPr>
              <a:t>Verificación de antecedentes de la Entidad Requirente</a:t>
            </a:r>
          </a:p>
          <a:p>
            <a:pPr marL="800100" lvl="1" indent="-342900" algn="just">
              <a:buFont typeface="Arial" panose="020B0604020202020204" pitchFamily="34" charset="0"/>
              <a:buChar char="•"/>
              <a:defRPr/>
            </a:pPr>
            <a:r>
              <a:rPr lang="es-ES" sz="2000" dirty="0">
                <a:solidFill>
                  <a:schemeClr val="bg1"/>
                </a:solidFill>
              </a:rPr>
              <a:t>Consiste en la revisión de la documentación legal y verificación que se ajustan a lo establecido en la normativa.</a:t>
            </a:r>
          </a:p>
          <a:p>
            <a:pPr marL="800100" lvl="1" indent="-342900" algn="just">
              <a:buFont typeface="Arial" panose="020B0604020202020204" pitchFamily="34" charset="0"/>
              <a:buChar char="•"/>
              <a:defRPr/>
            </a:pPr>
            <a:endParaRPr lang="es-ES" sz="2000" dirty="0">
              <a:solidFill>
                <a:schemeClr val="bg1"/>
              </a:solidFill>
            </a:endParaRP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r>
              <a:rPr lang="es-ES" sz="2000" dirty="0">
                <a:solidFill>
                  <a:schemeClr val="bg1"/>
                </a:solidFill>
              </a:rPr>
              <a:t> </a:t>
            </a:r>
            <a:r>
              <a:rPr lang="es-ES" sz="2000" b="1" dirty="0">
                <a:solidFill>
                  <a:schemeClr val="bg1"/>
                </a:solidFill>
              </a:rPr>
              <a:t>Evaluación de consistencia del requerimiento.</a:t>
            </a:r>
          </a:p>
          <a:p>
            <a:pPr marL="800100" lvl="1" indent="-342900" algn="just">
              <a:buFont typeface="Arial" panose="020B0604020202020204" pitchFamily="34" charset="0"/>
              <a:buChar char="•"/>
              <a:defRPr/>
            </a:pPr>
            <a:r>
              <a:rPr lang="es-ES" sz="2000" dirty="0">
                <a:solidFill>
                  <a:schemeClr val="bg1"/>
                </a:solidFill>
              </a:rPr>
              <a:t>Consiste en la verificación del cumplimiento de los requisitos de presentación.</a:t>
            </a:r>
          </a:p>
          <a:p>
            <a:pPr marL="800100" lvl="1" indent="-342900" algn="just">
              <a:buFont typeface="Arial" panose="020B0604020202020204" pitchFamily="34" charset="0"/>
              <a:buChar char="•"/>
              <a:defRPr/>
            </a:pPr>
            <a:endParaRPr lang="es-ES" sz="2000" dirty="0">
              <a:solidFill>
                <a:schemeClr val="bg1"/>
              </a:solidFill>
            </a:endParaRP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r>
              <a:rPr lang="es-ES" sz="2000" dirty="0">
                <a:solidFill>
                  <a:schemeClr val="bg1"/>
                </a:solidFill>
              </a:rPr>
              <a:t> </a:t>
            </a:r>
            <a:r>
              <a:rPr lang="es-ES" sz="2000" b="1" dirty="0">
                <a:solidFill>
                  <a:schemeClr val="bg1"/>
                </a:solidFill>
              </a:rPr>
              <a:t>Evaluación de pertinencia del requerimiento</a:t>
            </a:r>
          </a:p>
          <a:p>
            <a:pPr marL="457200" marR="0" lvl="0" indent="-457200" algn="just" defTabSz="914400" rtl="0" eaLnBrk="1" fontAlgn="auto" latinLnBrk="0" hangingPunct="1">
              <a:lnSpc>
                <a:spcPct val="100000"/>
              </a:lnSpc>
              <a:spcBef>
                <a:spcPts val="0"/>
              </a:spcBef>
              <a:spcAft>
                <a:spcPts val="0"/>
              </a:spcAft>
              <a:buClrTx/>
              <a:buSzTx/>
              <a:buAutoNum type="alphaLcParenR"/>
              <a:tabLst/>
              <a:defRPr/>
            </a:pPr>
            <a:endPar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Población / temática de especial interés para el Servicio (10%)</a:t>
            </a: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Descripción de población objetivo (30%)</a:t>
            </a: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Justificación (30%) </a:t>
            </a:r>
          </a:p>
          <a:p>
            <a:pPr marL="717550" marR="0" lvl="0" indent="-3524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Coherencia del requerimiento (30%)</a:t>
            </a:r>
            <a:endPar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8F588E7F-7FE2-30AA-AD5F-9C828924E21B}"/>
              </a:ext>
            </a:extLst>
          </p:cNvPr>
          <p:cNvSpPr txBox="1"/>
          <p:nvPr/>
        </p:nvSpPr>
        <p:spPr>
          <a:xfrm flipH="1">
            <a:off x="302240" y="390751"/>
            <a:ext cx="111766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Evaluación.</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37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Presupuesto</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pic>
        <p:nvPicPr>
          <p:cNvPr id="3" name="Imagen 2">
            <a:extLst>
              <a:ext uri="{FF2B5EF4-FFF2-40B4-BE49-F238E27FC236}">
                <a16:creationId xmlns:a16="http://schemas.microsoft.com/office/drawing/2014/main" id="{9B89A21E-0951-0CB4-13D7-46D23E17B9C4}"/>
              </a:ext>
            </a:extLst>
          </p:cNvPr>
          <p:cNvPicPr>
            <a:picLocks noChangeAspect="1"/>
          </p:cNvPicPr>
          <p:nvPr/>
        </p:nvPicPr>
        <p:blipFill>
          <a:blip r:embed="rId4"/>
          <a:stretch>
            <a:fillRect/>
          </a:stretch>
        </p:blipFill>
        <p:spPr>
          <a:xfrm>
            <a:off x="3782882" y="808700"/>
            <a:ext cx="5496203" cy="5561946"/>
          </a:xfrm>
          <a:prstGeom prst="rect">
            <a:avLst/>
          </a:prstGeom>
        </p:spPr>
      </p:pic>
    </p:spTree>
    <p:extLst>
      <p:ext uri="{BB962C8B-B14F-4D97-AF65-F5344CB8AC3E}">
        <p14:creationId xmlns:p14="http://schemas.microsoft.com/office/powerpoint/2010/main" val="119584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13BB0F-A269-7C47-AD81-A5CE2EC487F5}"/>
              </a:ext>
            </a:extLst>
          </p:cNvPr>
          <p:cNvPicPr>
            <a:picLocks noChangeAspect="1"/>
          </p:cNvPicPr>
          <p:nvPr/>
        </p:nvPicPr>
        <p:blipFill>
          <a:blip r:embed="rId4"/>
          <a:stretch>
            <a:fillRect/>
          </a:stretch>
        </p:blipFill>
        <p:spPr>
          <a:xfrm>
            <a:off x="3328328" y="2506443"/>
            <a:ext cx="5535344" cy="1845114"/>
          </a:xfrm>
          <a:prstGeom prst="rect">
            <a:avLst/>
          </a:prstGeom>
        </p:spPr>
      </p:pic>
    </p:spTree>
    <p:extLst>
      <p:ext uri="{BB962C8B-B14F-4D97-AF65-F5344CB8AC3E}">
        <p14:creationId xmlns:p14="http://schemas.microsoft.com/office/powerpoint/2010/main" val="386821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08408" y="938549"/>
            <a:ext cx="10567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Objetivo del Programa Becas Laborales</a:t>
            </a:r>
          </a:p>
        </p:txBody>
      </p:sp>
      <p:pic>
        <p:nvPicPr>
          <p:cNvPr id="8" name="Imagen 7">
            <a:extLst>
              <a:ext uri="{FF2B5EF4-FFF2-40B4-BE49-F238E27FC236}">
                <a16:creationId xmlns:a16="http://schemas.microsoft.com/office/drawing/2014/main" id="{C9FA1A2D-58E3-F9AA-EB92-3937B38DF6FA}"/>
              </a:ext>
            </a:extLst>
          </p:cNvPr>
          <p:cNvPicPr>
            <a:picLocks noChangeAspect="1"/>
          </p:cNvPicPr>
          <p:nvPr/>
        </p:nvPicPr>
        <p:blipFill>
          <a:blip r:embed="rId3"/>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2A13B2D5-ED1B-8C5B-678B-D553BF78F000}"/>
              </a:ext>
            </a:extLst>
          </p:cNvPr>
          <p:cNvSpPr txBox="1"/>
          <p:nvPr/>
        </p:nvSpPr>
        <p:spPr>
          <a:xfrm>
            <a:off x="838200" y="1817362"/>
            <a:ext cx="9794358" cy="34470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rPr>
              <a:t>El programa se propone aumentar la empleabilidad de personas que se encuentren en condición de vulnerabilidad a través de la capacitación en oficios o acciones de formación continua.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rPr>
              <a:t>Se financia con recursos del “Fondo de Becas Laborales”, creado con los remanentes de las cuentas de aportes denominado, para estos efectos, “cuentas de excedentes de las empresas adherentes al OTIC”.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rPr>
              <a:t>Para su cumplimiento, anualmente se realizan licitaciones públicas a través de los OTIC, que adjudican a </a:t>
            </a:r>
            <a:r>
              <a:rPr kumimoji="0" lang="es-CL" sz="2000" b="0" i="0" u="none" strike="noStrike" kern="1200" cap="none" spc="0" normalizeH="0" baseline="0" noProof="0" dirty="0" err="1">
                <a:ln>
                  <a:noFill/>
                </a:ln>
                <a:solidFill>
                  <a:schemeClr val="bg1"/>
                </a:solidFill>
                <a:effectLst/>
                <a:uLnTx/>
                <a:uFillTx/>
                <a:latin typeface="Calibri" panose="020F0502020204030204"/>
                <a:ea typeface="+mn-ea"/>
                <a:cs typeface="+mn-cs"/>
              </a:rPr>
              <a:t>OTECs</a:t>
            </a:r>
            <a:r>
              <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rPr>
              <a:t> para ejecutar la capacitación.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4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08408" y="938549"/>
            <a:ext cx="10567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Fondo Concursable</a:t>
            </a:r>
          </a:p>
        </p:txBody>
      </p:sp>
      <p:pic>
        <p:nvPicPr>
          <p:cNvPr id="8" name="Imagen 7">
            <a:extLst>
              <a:ext uri="{FF2B5EF4-FFF2-40B4-BE49-F238E27FC236}">
                <a16:creationId xmlns:a16="http://schemas.microsoft.com/office/drawing/2014/main" id="{C9FA1A2D-58E3-F9AA-EB92-3937B38DF6FA}"/>
              </a:ext>
            </a:extLst>
          </p:cNvPr>
          <p:cNvPicPr>
            <a:picLocks noChangeAspect="1"/>
          </p:cNvPicPr>
          <p:nvPr/>
        </p:nvPicPr>
        <p:blipFill>
          <a:blip r:embed="rId3"/>
          <a:stretch>
            <a:fillRect/>
          </a:stretch>
        </p:blipFill>
        <p:spPr>
          <a:xfrm>
            <a:off x="675860" y="0"/>
            <a:ext cx="2568271" cy="135172"/>
          </a:xfrm>
          <a:prstGeom prst="rect">
            <a:avLst/>
          </a:prstGeom>
        </p:spPr>
      </p:pic>
      <p:sp>
        <p:nvSpPr>
          <p:cNvPr id="2" name="CuadroTexto 1">
            <a:extLst>
              <a:ext uri="{FF2B5EF4-FFF2-40B4-BE49-F238E27FC236}">
                <a16:creationId xmlns:a16="http://schemas.microsoft.com/office/drawing/2014/main" id="{2A13B2D5-ED1B-8C5B-678B-D553BF78F000}"/>
              </a:ext>
            </a:extLst>
          </p:cNvPr>
          <p:cNvSpPr txBox="1"/>
          <p:nvPr/>
        </p:nvSpPr>
        <p:spPr>
          <a:xfrm>
            <a:off x="838200" y="1817362"/>
            <a:ext cx="9794358"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E7E6E6"/>
                </a:solidFill>
                <a:effectLst/>
                <a:uLnTx/>
                <a:uFillTx/>
                <a:latin typeface="Calibri" panose="020F0502020204030204"/>
                <a:ea typeface="+mn-ea"/>
                <a:cs typeface="+mn-cs"/>
              </a:rPr>
              <a:t>Su objetivo es seleccionar cursos de capacitación presentados por las Entidades Requirentes para ser licitados por los OTIC, de conformidad al artículo 16 del Decreto N°122, de 1999, del Ministerio del Trabajo y Previsión Social.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srgbClr val="E7E6E6"/>
              </a:solidFill>
              <a:latin typeface="Calibri" panose="020F0502020204030204"/>
            </a:endParaRPr>
          </a:p>
          <a:p>
            <a:pPr lvl="0" algn="just"/>
            <a:r>
              <a:rPr lang="es-ES" sz="2000" dirty="0">
                <a:solidFill>
                  <a:srgbClr val="E7E6E6"/>
                </a:solidFill>
              </a:rPr>
              <a:t>Normativa: </a:t>
            </a:r>
          </a:p>
          <a:p>
            <a:pPr lvl="0" algn="just"/>
            <a:r>
              <a:rPr lang="es-ES" sz="2000" dirty="0">
                <a:solidFill>
                  <a:srgbClr val="E7E6E6"/>
                </a:solidFill>
              </a:rPr>
              <a:t>“</a:t>
            </a:r>
            <a:r>
              <a:rPr kumimoji="0" lang="es-ES" sz="2000" b="0" i="0" u="none" strike="noStrike" kern="1200" cap="none" spc="0" normalizeH="0" baseline="0" noProof="0" dirty="0">
                <a:ln>
                  <a:noFill/>
                </a:ln>
                <a:solidFill>
                  <a:srgbClr val="E7E6E6"/>
                </a:solidFill>
                <a:effectLst/>
                <a:uLnTx/>
                <a:uFillTx/>
                <a:latin typeface="Calibri" panose="020F0502020204030204"/>
                <a:ea typeface="+mn-ea"/>
                <a:cs typeface="+mn-cs"/>
              </a:rPr>
              <a:t>Instrucciones Generales para el Programa Becas Laborales y define grupos vulnerables de beneficiarios para el año 2023”, aprobadas por Resolución Exenta N°397, del 8 de febrero 2023.</a:t>
            </a:r>
          </a:p>
          <a:p>
            <a:pPr lvl="0" algn="just"/>
            <a:endParaRPr lang="es-ES" sz="2000" dirty="0">
              <a:solidFill>
                <a:srgbClr val="E7E6E6"/>
              </a:solidFill>
              <a:latin typeface="Calibri" panose="020F0502020204030204"/>
            </a:endParaRPr>
          </a:p>
          <a:p>
            <a:pPr lvl="0" algn="just"/>
            <a:r>
              <a:rPr kumimoji="0" lang="es-ES" sz="2000" b="0" i="0" u="none" strike="noStrike" kern="1200" cap="none" spc="0" normalizeH="0" baseline="0" noProof="0" dirty="0">
                <a:ln>
                  <a:noFill/>
                </a:ln>
                <a:solidFill>
                  <a:srgbClr val="E7E6E6"/>
                </a:solidFill>
                <a:effectLst/>
                <a:uLnTx/>
                <a:uFillTx/>
                <a:latin typeface="Calibri" panose="020F0502020204030204"/>
                <a:ea typeface="+mn-ea"/>
                <a:cs typeface="+mn-cs"/>
              </a:rPr>
              <a:t>“Procedimiento de postulación de las Entidades Requirentes al segundo llamado de Fondos Concursables 2023 del Programa Becas Laborales” Resolución Exenta </a:t>
            </a:r>
            <a:r>
              <a:rPr kumimoji="0" lang="es-ES" sz="2000" b="0" i="0" u="none" strike="noStrike" kern="1200" cap="none" spc="0" normalizeH="0" baseline="0" noProof="0" dirty="0" err="1">
                <a:ln>
                  <a:noFill/>
                </a:ln>
                <a:solidFill>
                  <a:srgbClr val="E7E6E6"/>
                </a:solidFill>
                <a:effectLst/>
                <a:uLnTx/>
                <a:uFillTx/>
                <a:latin typeface="Calibri" panose="020F0502020204030204"/>
                <a:ea typeface="+mn-ea"/>
                <a:cs typeface="+mn-cs"/>
              </a:rPr>
              <a:t>N°</a:t>
            </a:r>
            <a:r>
              <a:rPr kumimoji="0" lang="es-ES" sz="2000" b="0" i="0" u="none" strike="noStrike" kern="1200" cap="none" spc="0" normalizeH="0" baseline="0" noProof="0" dirty="0">
                <a:ln>
                  <a:noFill/>
                </a:ln>
                <a:solidFill>
                  <a:srgbClr val="E7E6E6"/>
                </a:solidFill>
                <a:effectLst/>
                <a:uLnTx/>
                <a:uFillTx/>
                <a:latin typeface="Calibri" panose="020F0502020204030204"/>
                <a:ea typeface="+mn-ea"/>
                <a:cs typeface="+mn-cs"/>
              </a:rPr>
              <a:t> 4619 del 28 de diciembre 2023.</a:t>
            </a:r>
            <a:endParaRPr kumimoji="0" lang="es-C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Entidades Requirentes</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10" name="CuadroTexto 9">
            <a:extLst>
              <a:ext uri="{FF2B5EF4-FFF2-40B4-BE49-F238E27FC236}">
                <a16:creationId xmlns:a16="http://schemas.microsoft.com/office/drawing/2014/main" id="{AA757D8E-1946-08F5-8148-D3A2068D8D52}"/>
              </a:ext>
            </a:extLst>
          </p:cNvPr>
          <p:cNvSpPr txBox="1"/>
          <p:nvPr/>
        </p:nvSpPr>
        <p:spPr>
          <a:xfrm>
            <a:off x="818707" y="1529454"/>
            <a:ext cx="9909544" cy="3785652"/>
          </a:xfrm>
          <a:prstGeom prst="rect">
            <a:avLst/>
          </a:prstGeom>
          <a:noFill/>
        </p:spPr>
        <p:txBody>
          <a:bodyPr wrap="square">
            <a:spAutoFit/>
          </a:bodyPr>
          <a:lstStyle/>
          <a:p>
            <a:r>
              <a:rPr lang="es-ES" sz="2000" b="1" dirty="0">
                <a:solidFill>
                  <a:schemeClr val="bg1"/>
                </a:solidFill>
              </a:rPr>
              <a:t>Instituciones sin fines de lucro:</a:t>
            </a:r>
          </a:p>
          <a:p>
            <a:r>
              <a:rPr lang="es-ES" sz="2000" dirty="0">
                <a:solidFill>
                  <a:schemeClr val="bg1"/>
                </a:solidFill>
              </a:rPr>
              <a:t>	o Fundaciones</a:t>
            </a:r>
          </a:p>
          <a:p>
            <a:r>
              <a:rPr lang="es-ES" sz="2000" dirty="0">
                <a:solidFill>
                  <a:schemeClr val="bg1"/>
                </a:solidFill>
              </a:rPr>
              <a:t>	o Corporaciones</a:t>
            </a:r>
          </a:p>
          <a:p>
            <a:r>
              <a:rPr lang="es-ES" sz="2000" dirty="0">
                <a:solidFill>
                  <a:schemeClr val="bg1"/>
                </a:solidFill>
              </a:rPr>
              <a:t>	o Cooperativas acreditadas por el ministerio de Economía.</a:t>
            </a:r>
          </a:p>
          <a:p>
            <a:r>
              <a:rPr lang="es-ES" sz="2000" dirty="0">
                <a:solidFill>
                  <a:schemeClr val="bg1"/>
                </a:solidFill>
              </a:rPr>
              <a:t>	o Asociaciones y comunidades indígenas</a:t>
            </a:r>
          </a:p>
          <a:p>
            <a:r>
              <a:rPr lang="es-ES" sz="2000" dirty="0">
                <a:solidFill>
                  <a:schemeClr val="bg1"/>
                </a:solidFill>
              </a:rPr>
              <a:t>	o Asociaciones Gremiales y organizaciones sindicales</a:t>
            </a:r>
          </a:p>
          <a:p>
            <a:r>
              <a:rPr lang="es-ES" sz="2000" dirty="0">
                <a:solidFill>
                  <a:schemeClr val="bg1"/>
                </a:solidFill>
              </a:rPr>
              <a:t>	o Federaciones y confederaciones</a:t>
            </a:r>
          </a:p>
          <a:p>
            <a:endParaRPr lang="es-ES" sz="2000" dirty="0">
              <a:solidFill>
                <a:schemeClr val="bg1"/>
              </a:solidFill>
            </a:endParaRPr>
          </a:p>
          <a:p>
            <a:r>
              <a:rPr lang="es-ES" sz="2000" b="1" dirty="0">
                <a:solidFill>
                  <a:schemeClr val="bg1"/>
                </a:solidFill>
              </a:rPr>
              <a:t>Instituciones públicas</a:t>
            </a:r>
          </a:p>
          <a:p>
            <a:r>
              <a:rPr lang="es-ES" sz="2000" dirty="0">
                <a:solidFill>
                  <a:schemeClr val="bg1"/>
                </a:solidFill>
              </a:rPr>
              <a:t>	o Municipalidades</a:t>
            </a:r>
          </a:p>
          <a:p>
            <a:r>
              <a:rPr lang="es-ES" sz="2000" dirty="0">
                <a:solidFill>
                  <a:schemeClr val="bg1"/>
                </a:solidFill>
              </a:rPr>
              <a:t>	o Entidades públicas centralizadas con atención de población relevante para la 	gestión 	del SENCE: SERNAMEG, SENADIS, INJUV, SAG, FOSIS, PRODEMU y GENCHI.</a:t>
            </a:r>
          </a:p>
        </p:txBody>
      </p:sp>
    </p:spTree>
    <p:extLst>
      <p:ext uri="{BB962C8B-B14F-4D97-AF65-F5344CB8AC3E}">
        <p14:creationId xmlns:p14="http://schemas.microsoft.com/office/powerpoint/2010/main" val="14161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r>
              <a:rPr lang="es-CL" sz="3600" b="1"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Población Objetivo</a:t>
            </a:r>
          </a:p>
        </p:txBody>
      </p:sp>
      <p:sp>
        <p:nvSpPr>
          <p:cNvPr id="6" name="CuadroTexto 5">
            <a:extLst>
              <a:ext uri="{FF2B5EF4-FFF2-40B4-BE49-F238E27FC236}">
                <a16:creationId xmlns:a16="http://schemas.microsoft.com/office/drawing/2014/main" id="{17692665-7B69-B878-18F6-2584F1E5D05E}"/>
              </a:ext>
            </a:extLst>
          </p:cNvPr>
          <p:cNvSpPr txBox="1"/>
          <p:nvPr/>
        </p:nvSpPr>
        <p:spPr>
          <a:xfrm>
            <a:off x="530942" y="1095595"/>
            <a:ext cx="11385755" cy="5478423"/>
          </a:xfrm>
          <a:prstGeom prst="rect">
            <a:avLst/>
          </a:prstGeom>
          <a:noFill/>
        </p:spPr>
        <p:txBody>
          <a:bodyPr wrap="square">
            <a:spAutoFit/>
          </a:bodyPr>
          <a:lstStyle/>
          <a:p>
            <a:pPr marL="342900" indent="-342900" algn="just">
              <a:spcAft>
                <a:spcPts val="1200"/>
              </a:spcAft>
              <a:buFont typeface="Arial" panose="020B0604020202020204" pitchFamily="34" charset="0"/>
              <a:buChar char="•"/>
            </a:pPr>
            <a:r>
              <a:rPr lang="es-ES" sz="2000" dirty="0">
                <a:solidFill>
                  <a:schemeClr val="bg1"/>
                </a:solidFill>
              </a:rPr>
              <a:t>Emprendedores informales, pertenecientes al 80% de más vulnerable, según RSH. </a:t>
            </a:r>
          </a:p>
          <a:p>
            <a:pPr marL="342900" indent="-342900" algn="just">
              <a:spcAft>
                <a:spcPts val="1200"/>
              </a:spcAft>
              <a:buFont typeface="Arial" panose="020B0604020202020204" pitchFamily="34" charset="0"/>
              <a:buChar char="•"/>
            </a:pPr>
            <a:r>
              <a:rPr lang="es-ES" sz="2000" dirty="0">
                <a:solidFill>
                  <a:schemeClr val="bg1"/>
                </a:solidFill>
              </a:rPr>
              <a:t>Trabajadores por Cuenta Propia con iniciación de actividades y con renta promedio mensual que no supere los 3 ingresos mínimos mensuales</a:t>
            </a:r>
          </a:p>
          <a:p>
            <a:pPr marL="342900" indent="-342900" algn="just">
              <a:spcAft>
                <a:spcPts val="1200"/>
              </a:spcAft>
              <a:buFont typeface="Arial" panose="020B0604020202020204" pitchFamily="34" charset="0"/>
              <a:buChar char="•"/>
            </a:pPr>
            <a:r>
              <a:rPr lang="es-ES" sz="2000" dirty="0">
                <a:solidFill>
                  <a:schemeClr val="bg1"/>
                </a:solidFill>
              </a:rPr>
              <a:t>Dueños, socios, administradores o trabajadores de micro y pequeñas empresas con iniciación de actividades y renta anual de hasta 10.000 UF.</a:t>
            </a:r>
          </a:p>
          <a:p>
            <a:pPr marL="342900" indent="-342900" algn="just">
              <a:spcAft>
                <a:spcPts val="1200"/>
              </a:spcAft>
              <a:buFont typeface="Arial" panose="020B0604020202020204" pitchFamily="34" charset="0"/>
              <a:buChar char="•"/>
            </a:pPr>
            <a:r>
              <a:rPr lang="es-ES" sz="2000" dirty="0">
                <a:solidFill>
                  <a:schemeClr val="bg1"/>
                </a:solidFill>
              </a:rPr>
              <a:t>Socios, administradores o trabajadores de cooperativas, grupos pre asociativos u otros de la economía social con iniciación de actividades y ventas hasta 5.000 UF anuales.</a:t>
            </a:r>
          </a:p>
          <a:p>
            <a:pPr marL="342900" indent="-342900" algn="just">
              <a:spcAft>
                <a:spcPts val="1200"/>
              </a:spcAft>
              <a:buFont typeface="Arial" panose="020B0604020202020204" pitchFamily="34" charset="0"/>
              <a:buChar char="•"/>
            </a:pPr>
            <a:r>
              <a:rPr lang="es-ES" sz="2000" dirty="0">
                <a:solidFill>
                  <a:schemeClr val="bg1"/>
                </a:solidFill>
              </a:rPr>
              <a:t>Trabajadores inscritos en Registros Especiales (Pescadores, Feriantes, Taxis y u otros análogos).</a:t>
            </a:r>
          </a:p>
          <a:p>
            <a:pPr marL="342900" indent="-342900" algn="just">
              <a:spcAft>
                <a:spcPts val="1200"/>
              </a:spcAft>
              <a:buFont typeface="Arial" panose="020B0604020202020204" pitchFamily="34" charset="0"/>
              <a:buChar char="•"/>
            </a:pPr>
            <a:r>
              <a:rPr lang="es-ES" sz="2000" dirty="0">
                <a:solidFill>
                  <a:schemeClr val="bg1"/>
                </a:solidFill>
              </a:rPr>
              <a:t>Pequeños Agricultores de 18 años o más, definidos en la ley N°18.910. </a:t>
            </a:r>
          </a:p>
          <a:p>
            <a:pPr marL="342900" indent="-342900" algn="just">
              <a:spcAft>
                <a:spcPts val="1200"/>
              </a:spcAft>
              <a:buFont typeface="Arial" panose="020B0604020202020204" pitchFamily="34" charset="0"/>
              <a:buChar char="•"/>
            </a:pPr>
            <a:r>
              <a:rPr lang="es-ES" sz="2000" dirty="0">
                <a:solidFill>
                  <a:schemeClr val="bg1"/>
                </a:solidFill>
              </a:rPr>
              <a:t>Trabajadores activos o en proceso de reconversión laboral</a:t>
            </a:r>
          </a:p>
          <a:p>
            <a:pPr marL="342900" indent="-342900" algn="just">
              <a:spcAft>
                <a:spcPts val="1200"/>
              </a:spcAft>
              <a:buFont typeface="Arial" panose="020B0604020202020204" pitchFamily="34" charset="0"/>
              <a:buChar char="•"/>
            </a:pPr>
            <a:r>
              <a:rPr lang="es-ES" sz="2000" dirty="0">
                <a:solidFill>
                  <a:schemeClr val="bg1"/>
                </a:solidFill>
              </a:rPr>
              <a:t>Personas pertenecientes al 80% de la población más vulnerable, según RSH.</a:t>
            </a:r>
          </a:p>
          <a:p>
            <a:pPr marL="342900" indent="-342900" algn="just">
              <a:spcAft>
                <a:spcPts val="1200"/>
              </a:spcAft>
              <a:buFont typeface="Arial" panose="020B0604020202020204" pitchFamily="34" charset="0"/>
              <a:buChar char="•"/>
            </a:pPr>
            <a:r>
              <a:rPr lang="es-ES" sz="2000" dirty="0">
                <a:solidFill>
                  <a:schemeClr val="bg1"/>
                </a:solidFill>
              </a:rPr>
              <a:t>Personas desocupadas (cesantes y personas que buscan trabajo por primera vez).</a:t>
            </a:r>
          </a:p>
          <a:p>
            <a:pPr algn="just">
              <a:spcAft>
                <a:spcPts val="1200"/>
              </a:spcAft>
            </a:pPr>
            <a:endParaRPr lang="es-CL" sz="2000" dirty="0">
              <a:solidFill>
                <a:schemeClr val="bg1"/>
              </a:solidFill>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Tree>
    <p:extLst>
      <p:ext uri="{BB962C8B-B14F-4D97-AF65-F5344CB8AC3E}">
        <p14:creationId xmlns:p14="http://schemas.microsoft.com/office/powerpoint/2010/main" val="218798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201560" y="292218"/>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Población Objetivo</a:t>
            </a:r>
          </a:p>
        </p:txBody>
      </p:sp>
      <p:sp>
        <p:nvSpPr>
          <p:cNvPr id="6" name="CuadroTexto 5">
            <a:extLst>
              <a:ext uri="{FF2B5EF4-FFF2-40B4-BE49-F238E27FC236}">
                <a16:creationId xmlns:a16="http://schemas.microsoft.com/office/drawing/2014/main" id="{17692665-7B69-B878-18F6-2584F1E5D05E}"/>
              </a:ext>
            </a:extLst>
          </p:cNvPr>
          <p:cNvSpPr txBox="1"/>
          <p:nvPr/>
        </p:nvSpPr>
        <p:spPr>
          <a:xfrm>
            <a:off x="530942" y="1095595"/>
            <a:ext cx="11385755" cy="547842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bg1"/>
                </a:solidFill>
              </a:rPr>
              <a:t>Personas en situación de discapacidad.</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bg1"/>
                </a:solidFill>
              </a:rPr>
              <a:t>Personas que sean cuidadoras informales de personas con discapacidad y/o dependencia.</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bg1"/>
                </a:solidFill>
              </a:rPr>
              <a:t>Personas con adicciones a algún tipo de droga, alcohol o fármacos. </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s-ES" sz="2000" dirty="0">
                <a:solidFill>
                  <a:schemeClr val="bg1"/>
                </a:solidFill>
              </a:rPr>
              <a:t>Personas pertenecientes a los pueblos originarios reconocidos en la ley N°19.253.</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Estudiantes de cuarto año de enseñanza media científico-humanista o de liceos técnicos profesionales</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Personas con menos de un año de egreso de cuarto año de enseñanza media científica humanista o LTP</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Personas Migrantes desocupadas</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Personas derivadas por Gendarmería</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Personas derivadas por Sename</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Mujeres derivadas por </a:t>
            </a:r>
            <a:r>
              <a:rPr kumimoji="0" lang="es-ES" sz="2000" b="0" i="0" u="none" strike="noStrike" kern="1200" cap="none" spc="0" normalizeH="0" baseline="0" noProof="0" dirty="0" err="1">
                <a:ln>
                  <a:noFill/>
                </a:ln>
                <a:solidFill>
                  <a:schemeClr val="bg1"/>
                </a:solidFill>
                <a:effectLst/>
                <a:uLnTx/>
                <a:uFillTx/>
                <a:latin typeface="Calibri" panose="020F0502020204030204"/>
                <a:ea typeface="+mn-ea"/>
                <a:cs typeface="+mn-cs"/>
              </a:rPr>
              <a:t>Sernameg</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 o </a:t>
            </a:r>
            <a:r>
              <a:rPr kumimoji="0" lang="es-ES" sz="2000" b="0" i="0" u="none" strike="noStrike" kern="1200" cap="none" spc="0" normalizeH="0" baseline="0" noProof="0" dirty="0" err="1">
                <a:ln>
                  <a:noFill/>
                </a:ln>
                <a:solidFill>
                  <a:schemeClr val="bg1"/>
                </a:solidFill>
                <a:effectLst/>
                <a:uLnTx/>
                <a:uFillTx/>
                <a:latin typeface="Calibri" panose="020F0502020204030204"/>
                <a:ea typeface="+mn-ea"/>
                <a:cs typeface="+mn-cs"/>
              </a:rPr>
              <a:t>Prodemu</a:t>
            </a:r>
            <a:endPar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Personas afectadas por el cierre de centrales a carbón</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s-CL"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Tree>
    <p:extLst>
      <p:ext uri="{BB962C8B-B14F-4D97-AF65-F5344CB8AC3E}">
        <p14:creationId xmlns:p14="http://schemas.microsoft.com/office/powerpoint/2010/main" val="203540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172871" y="429856"/>
            <a:ext cx="12860595" cy="646331"/>
          </a:xfrm>
          <a:prstGeom prst="rect">
            <a:avLst/>
          </a:prstGeom>
          <a:noFill/>
        </p:spPr>
        <p:txBody>
          <a:bodyPr wrap="square" rtlCol="0">
            <a:spAutoFit/>
          </a:bodyPr>
          <a:lstStyle/>
          <a:p>
            <a:r>
              <a:rPr lang="es-CL" sz="3600" b="1"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Dispositivos de Apoyo</a:t>
            </a: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CCEF3DE6-7414-5F86-656F-23B37DA97AC1}"/>
              </a:ext>
            </a:extLst>
          </p:cNvPr>
          <p:cNvSpPr txBox="1"/>
          <p:nvPr/>
        </p:nvSpPr>
        <p:spPr>
          <a:xfrm>
            <a:off x="718674" y="1435912"/>
            <a:ext cx="10727099" cy="400110"/>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ü"/>
            </a:pPr>
            <a:r>
              <a:rPr lang="es-CL" sz="2000" dirty="0">
                <a:solidFill>
                  <a:schemeClr val="bg1"/>
                </a:solidFill>
                <a:effectLst/>
                <a:ea typeface="Times New Roman" panose="02020603050405020304" pitchFamily="18" charset="0"/>
              </a:rPr>
              <a:t>Aumenta a $ 4.000 por dí</a:t>
            </a:r>
            <a:r>
              <a:rPr lang="es-CL" sz="2000" dirty="0">
                <a:solidFill>
                  <a:schemeClr val="bg1"/>
                </a:solidFill>
                <a:ea typeface="Times New Roman" panose="02020603050405020304" pitchFamily="18" charset="0"/>
              </a:rPr>
              <a:t>a asistido</a:t>
            </a:r>
            <a:endParaRPr lang="es-CL" sz="2000" dirty="0">
              <a:solidFill>
                <a:schemeClr val="bg1"/>
              </a:solidFill>
              <a:effectLst/>
              <a:ea typeface="Times New Roman" panose="02020603050405020304" pitchFamily="18" charset="0"/>
            </a:endParaRPr>
          </a:p>
        </p:txBody>
      </p:sp>
      <p:sp>
        <p:nvSpPr>
          <p:cNvPr id="4" name="CuadroTexto 3">
            <a:extLst>
              <a:ext uri="{FF2B5EF4-FFF2-40B4-BE49-F238E27FC236}">
                <a16:creationId xmlns:a16="http://schemas.microsoft.com/office/drawing/2014/main" id="{7942909A-F1BA-31D4-B71D-2ABD39660FD6}"/>
              </a:ext>
            </a:extLst>
          </p:cNvPr>
          <p:cNvSpPr txBox="1"/>
          <p:nvPr/>
        </p:nvSpPr>
        <p:spPr>
          <a:xfrm>
            <a:off x="677150" y="1048543"/>
            <a:ext cx="6695768" cy="369332"/>
          </a:xfrm>
          <a:prstGeom prst="rect">
            <a:avLst/>
          </a:prstGeom>
          <a:noFill/>
        </p:spPr>
        <p:txBody>
          <a:bodyPr wrap="square" rtlCol="0">
            <a:spAutoFit/>
          </a:bodyPr>
          <a:lstStyle/>
          <a:p>
            <a:r>
              <a:rPr lang="es-CL" b="1" dirty="0">
                <a:solidFill>
                  <a:schemeClr val="bg1"/>
                </a:solidFill>
                <a:latin typeface="Verdana" panose="020B0604030504040204" pitchFamily="34" charset="0"/>
                <a:ea typeface="Verdana" panose="020B0604030504040204" pitchFamily="34" charset="0"/>
                <a:cs typeface="Verdana" panose="020B0604030504040204" pitchFamily="34" charset="0"/>
              </a:rPr>
              <a:t>SUBSIDIO DIARIO </a:t>
            </a:r>
            <a:endParaRPr lang="es-CL" b="1" dirty="0">
              <a:solidFill>
                <a:schemeClr val="bg1"/>
              </a:solidFill>
            </a:endParaRPr>
          </a:p>
        </p:txBody>
      </p:sp>
      <p:sp>
        <p:nvSpPr>
          <p:cNvPr id="7" name="CuadroTexto 6">
            <a:extLst>
              <a:ext uri="{FF2B5EF4-FFF2-40B4-BE49-F238E27FC236}">
                <a16:creationId xmlns:a16="http://schemas.microsoft.com/office/drawing/2014/main" id="{F6213B76-394C-2FD4-FE77-D59F2FA269B5}"/>
              </a:ext>
            </a:extLst>
          </p:cNvPr>
          <p:cNvSpPr txBox="1"/>
          <p:nvPr/>
        </p:nvSpPr>
        <p:spPr>
          <a:xfrm>
            <a:off x="677150" y="1705680"/>
            <a:ext cx="8497638" cy="646331"/>
          </a:xfrm>
          <a:prstGeom prst="rect">
            <a:avLst/>
          </a:prstGeom>
          <a:noFill/>
        </p:spPr>
        <p:txBody>
          <a:bodyPr wrap="square">
            <a:spAutoFit/>
          </a:bodyPr>
          <a:lstStyle/>
          <a:p>
            <a:endParaRPr lang="es-CL" b="1"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a:p>
            <a:r>
              <a:rPr lang="es-CL" b="1" dirty="0">
                <a:solidFill>
                  <a:schemeClr val="bg1"/>
                </a:solidFill>
                <a:latin typeface="Verdana" panose="020B0604030504040204" pitchFamily="34" charset="0"/>
                <a:ea typeface="Verdana" panose="020B0604030504040204" pitchFamily="34" charset="0"/>
                <a:cs typeface="Verdana" panose="020B0604030504040204" pitchFamily="34" charset="0"/>
              </a:rPr>
              <a:t>SUBSIDIO DE ÚTILES INSUMOS ÚTILES Y HERRAMIENTAS</a:t>
            </a:r>
            <a:endParaRPr lang="es-CL" b="1" dirty="0">
              <a:solidFill>
                <a:schemeClr val="bg1"/>
              </a:solidFill>
            </a:endParaRPr>
          </a:p>
        </p:txBody>
      </p:sp>
      <p:sp>
        <p:nvSpPr>
          <p:cNvPr id="13" name="CuadroTexto 12">
            <a:extLst>
              <a:ext uri="{FF2B5EF4-FFF2-40B4-BE49-F238E27FC236}">
                <a16:creationId xmlns:a16="http://schemas.microsoft.com/office/drawing/2014/main" id="{E01FF4B8-9750-5153-37B9-4480C3789638}"/>
              </a:ext>
            </a:extLst>
          </p:cNvPr>
          <p:cNvSpPr txBox="1"/>
          <p:nvPr/>
        </p:nvSpPr>
        <p:spPr>
          <a:xfrm>
            <a:off x="718674" y="3312591"/>
            <a:ext cx="6137896" cy="369332"/>
          </a:xfrm>
          <a:prstGeom prst="rect">
            <a:avLst/>
          </a:prstGeom>
          <a:noFill/>
        </p:spPr>
        <p:txBody>
          <a:bodyPr wrap="square">
            <a:spAutoFit/>
          </a:bodyPr>
          <a:lstStyle/>
          <a:p>
            <a:r>
              <a:rPr lang="es-CL" b="1" dirty="0">
                <a:solidFill>
                  <a:schemeClr val="bg1"/>
                </a:solidFill>
                <a:latin typeface="Verdana" panose="020B0604030504040204" pitchFamily="34" charset="0"/>
                <a:ea typeface="Verdana" panose="020B0604030504040204" pitchFamily="34" charset="0"/>
                <a:cs typeface="Verdana" panose="020B0604030504040204" pitchFamily="34" charset="0"/>
              </a:rPr>
              <a:t>SUBSIDIO DE CUIDADOS</a:t>
            </a:r>
            <a:r>
              <a:rPr lang="es-CL" b="1"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a:t>
            </a:r>
            <a:endParaRPr lang="es-CL" b="1" dirty="0"/>
          </a:p>
        </p:txBody>
      </p:sp>
      <p:sp>
        <p:nvSpPr>
          <p:cNvPr id="16" name="CuadroTexto 15">
            <a:extLst>
              <a:ext uri="{FF2B5EF4-FFF2-40B4-BE49-F238E27FC236}">
                <a16:creationId xmlns:a16="http://schemas.microsoft.com/office/drawing/2014/main" id="{454BAD2F-29D2-2FC6-9C44-FB60C51F16F0}"/>
              </a:ext>
            </a:extLst>
          </p:cNvPr>
          <p:cNvSpPr txBox="1"/>
          <p:nvPr/>
        </p:nvSpPr>
        <p:spPr>
          <a:xfrm>
            <a:off x="746741" y="3755042"/>
            <a:ext cx="11046543" cy="1477328"/>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ü"/>
            </a:pPr>
            <a:r>
              <a:rPr lang="es-ES_tradnl" sz="2000" dirty="0">
                <a:solidFill>
                  <a:schemeClr val="bg1"/>
                </a:solidFill>
                <a:effectLst/>
                <a:ea typeface="Times New Roman" panose="02020603050405020304" pitchFamily="18" charset="0"/>
              </a:rPr>
              <a:t>Consiste en un aporte económico para el cuidado de niños y niñas de hasta 6 años (a la fecha de postulación al curso) y/o personas mayores de 6 años que se encuentren en situación de dependencia severa y/o funcional, que se encuentren al cuidado del participante.</a:t>
            </a:r>
          </a:p>
          <a:p>
            <a:pPr marL="285750" indent="-285750" algn="just">
              <a:spcBef>
                <a:spcPts val="600"/>
              </a:spcBef>
              <a:spcAft>
                <a:spcPts val="600"/>
              </a:spcAft>
              <a:buFont typeface="Wingdings" panose="05000000000000000000" pitchFamily="2" charset="2"/>
              <a:buChar char="ü"/>
            </a:pPr>
            <a:r>
              <a:rPr lang="es-ES_tradnl" sz="2000" dirty="0">
                <a:solidFill>
                  <a:schemeClr val="bg1"/>
                </a:solidFill>
                <a:effectLst/>
                <a:ea typeface="Times New Roman" panose="02020603050405020304" pitchFamily="18" charset="0"/>
              </a:rPr>
              <a:t>Ascenderá a $5.000 por participante por día asistido. </a:t>
            </a:r>
            <a:endParaRPr lang="es-CL" sz="2000" dirty="0">
              <a:solidFill>
                <a:schemeClr val="accent5">
                  <a:lumMod val="40000"/>
                  <a:lumOff val="60000"/>
                </a:schemeClr>
              </a:solidFill>
              <a:effectLst/>
              <a:ea typeface="Times New Roman" panose="02020603050405020304" pitchFamily="18" charset="0"/>
            </a:endParaRPr>
          </a:p>
        </p:txBody>
      </p:sp>
      <p:sp>
        <p:nvSpPr>
          <p:cNvPr id="2" name="CuadroTexto 1">
            <a:extLst>
              <a:ext uri="{FF2B5EF4-FFF2-40B4-BE49-F238E27FC236}">
                <a16:creationId xmlns:a16="http://schemas.microsoft.com/office/drawing/2014/main" id="{F7A3711A-8591-D293-7A98-61F6C09518C5}"/>
              </a:ext>
            </a:extLst>
          </p:cNvPr>
          <p:cNvSpPr txBox="1"/>
          <p:nvPr/>
        </p:nvSpPr>
        <p:spPr>
          <a:xfrm>
            <a:off x="761488" y="2441589"/>
            <a:ext cx="10272248" cy="707886"/>
          </a:xfrm>
          <a:prstGeom prst="rect">
            <a:avLst/>
          </a:prstGeom>
          <a:noFill/>
        </p:spPr>
        <p:txBody>
          <a:bodyPr wrap="square">
            <a:spAutoFit/>
          </a:bodyPr>
          <a:lstStyle/>
          <a:p>
            <a:pPr marL="342900" lvl="0" indent="-342900" algn="just">
              <a:buFont typeface="Wingdings" panose="05000000000000000000" pitchFamily="2" charset="2"/>
              <a:buChar char="ü"/>
            </a:pPr>
            <a:r>
              <a:rPr lang="es-CL" sz="2000" dirty="0">
                <a:solidFill>
                  <a:schemeClr val="bg1"/>
                </a:solidFill>
                <a:effectLst/>
                <a:ea typeface="Times New Roman" panose="02020603050405020304" pitchFamily="18" charset="0"/>
              </a:rPr>
              <a:t>Opcional solo para cursos orientados al trabajo independiente.</a:t>
            </a:r>
          </a:p>
          <a:p>
            <a:pPr marL="342900" lvl="0" indent="-342900" algn="just">
              <a:buFont typeface="Wingdings" panose="05000000000000000000" pitchFamily="2" charset="2"/>
              <a:buChar char="ü"/>
            </a:pPr>
            <a:r>
              <a:rPr lang="es-CL" sz="2000" dirty="0">
                <a:solidFill>
                  <a:schemeClr val="bg1"/>
                </a:solidFill>
                <a:ea typeface="Times New Roman" panose="02020603050405020304" pitchFamily="18" charset="0"/>
              </a:rPr>
              <a:t>De $ 250.000 por participante.</a:t>
            </a:r>
            <a:endParaRPr lang="es-CL"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12213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675860" y="287211"/>
            <a:ext cx="90775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b="1" dirty="0">
              <a:solidFill>
                <a:srgbClr val="5B9BD5">
                  <a:lumMod val="40000"/>
                  <a:lumOff val="60000"/>
                </a:srgb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Información </a:t>
            </a:r>
            <a:r>
              <a:rPr lang="es-ES" sz="3600" b="1" dirty="0">
                <a:solidFill>
                  <a:srgbClr val="5B9BD5">
                    <a:lumMod val="40000"/>
                    <a:lumOff val="60000"/>
                  </a:srgbClr>
                </a:solidFill>
                <a:latin typeface="Verdana" panose="020B0604030504040204" pitchFamily="34" charset="0"/>
                <a:ea typeface="Verdana" panose="020B0604030504040204" pitchFamily="34" charset="0"/>
                <a:cs typeface="Verdana" panose="020B0604030504040204" pitchFamily="34" charset="0"/>
              </a:rPr>
              <a:t>General.</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9" name="CuadroTexto 8">
            <a:extLst>
              <a:ext uri="{FF2B5EF4-FFF2-40B4-BE49-F238E27FC236}">
                <a16:creationId xmlns:a16="http://schemas.microsoft.com/office/drawing/2014/main" id="{60FD4B40-9F41-CC86-CC38-6FEE58EE2BD9}"/>
              </a:ext>
            </a:extLst>
          </p:cNvPr>
          <p:cNvSpPr txBox="1"/>
          <p:nvPr/>
        </p:nvSpPr>
        <p:spPr>
          <a:xfrm>
            <a:off x="675860" y="1944047"/>
            <a:ext cx="10170331" cy="400110"/>
          </a:xfrm>
          <a:prstGeom prst="rect">
            <a:avLst/>
          </a:prstGeom>
          <a:noFill/>
        </p:spPr>
        <p:txBody>
          <a:bodyPr wrap="square" rtlCol="0">
            <a:spAutoFit/>
          </a:bodyPr>
          <a:lstStyle/>
          <a:p>
            <a:pPr marL="342900" indent="-342900">
              <a:buFont typeface="Arial" panose="020B0604020202020204" pitchFamily="34" charset="0"/>
              <a:buChar char="•"/>
            </a:pPr>
            <a:r>
              <a:rPr lang="es-ES" sz="2000" b="1" dirty="0">
                <a:solidFill>
                  <a:schemeClr val="bg1"/>
                </a:solidFill>
              </a:rPr>
              <a:t>Sitio web donde se encuentra toda la información del llamado</a:t>
            </a:r>
            <a:r>
              <a:rPr lang="es-ES" sz="2000" dirty="0">
                <a:solidFill>
                  <a:schemeClr val="bg1"/>
                </a:solidFill>
              </a:rPr>
              <a:t>:</a:t>
            </a:r>
            <a:endParaRPr lang="es-CL" sz="2000" dirty="0">
              <a:solidFill>
                <a:schemeClr val="bg1"/>
              </a:solidFill>
            </a:endParaRPr>
          </a:p>
        </p:txBody>
      </p:sp>
      <p:sp>
        <p:nvSpPr>
          <p:cNvPr id="11" name="CuadroTexto 10">
            <a:extLst>
              <a:ext uri="{FF2B5EF4-FFF2-40B4-BE49-F238E27FC236}">
                <a16:creationId xmlns:a16="http://schemas.microsoft.com/office/drawing/2014/main" id="{E0361C13-58BD-7A8C-8888-D972D4EA7F99}"/>
              </a:ext>
            </a:extLst>
          </p:cNvPr>
          <p:cNvSpPr txBox="1"/>
          <p:nvPr/>
        </p:nvSpPr>
        <p:spPr>
          <a:xfrm>
            <a:off x="1128442" y="2416410"/>
            <a:ext cx="6098344" cy="369332"/>
          </a:xfrm>
          <a:prstGeom prst="rect">
            <a:avLst/>
          </a:prstGeom>
          <a:noFill/>
        </p:spPr>
        <p:txBody>
          <a:bodyPr wrap="square">
            <a:spAutoFit/>
          </a:bodyPr>
          <a:lstStyle/>
          <a:p>
            <a:pPr marL="1082675" lvl="1" indent="-1082675" algn="just">
              <a:defRPr/>
            </a:pPr>
            <a:r>
              <a:rPr lang="es-ES" sz="1800" dirty="0">
                <a:solidFill>
                  <a:schemeClr val="bg1"/>
                </a:solidFill>
                <a:hlinkClick r:id="rId4">
                  <a:extLst>
                    <a:ext uri="{A12FA001-AC4F-418D-AE19-62706E023703}">
                      <ahyp:hlinkClr xmlns:ahyp="http://schemas.microsoft.com/office/drawing/2018/hyperlinkcolor" val="tx"/>
                    </a:ext>
                  </a:extLst>
                </a:hlinkClick>
              </a:rPr>
              <a:t>https://sence.gob.cl/organismos/programa-becas-laborales</a:t>
            </a:r>
            <a:endParaRPr lang="es-ES" sz="1800" dirty="0">
              <a:solidFill>
                <a:schemeClr val="bg1"/>
              </a:solidFill>
            </a:endParaRPr>
          </a:p>
        </p:txBody>
      </p:sp>
      <p:sp>
        <p:nvSpPr>
          <p:cNvPr id="13" name="CuadroTexto 12">
            <a:extLst>
              <a:ext uri="{FF2B5EF4-FFF2-40B4-BE49-F238E27FC236}">
                <a16:creationId xmlns:a16="http://schemas.microsoft.com/office/drawing/2014/main" id="{9B4EBE5E-5869-5FDB-51AA-2C2579F8C30A}"/>
              </a:ext>
            </a:extLst>
          </p:cNvPr>
          <p:cNvSpPr txBox="1"/>
          <p:nvPr/>
        </p:nvSpPr>
        <p:spPr>
          <a:xfrm>
            <a:off x="675860" y="2857995"/>
            <a:ext cx="10578294" cy="2968505"/>
          </a:xfrm>
          <a:prstGeom prst="rect">
            <a:avLst/>
          </a:prstGeom>
          <a:noFill/>
        </p:spPr>
        <p:txBody>
          <a:bodyPr wrap="square">
            <a:spAutoFit/>
          </a:bodyPr>
          <a:lstStyle/>
          <a:p>
            <a:pPr marL="534988" indent="-450850">
              <a:lnSpc>
                <a:spcPct val="150000"/>
              </a:lnSpc>
              <a:buFont typeface="Arial" panose="020B0604020202020204" pitchFamily="34" charset="0"/>
              <a:buChar char="•"/>
            </a:pPr>
            <a:r>
              <a:rPr lang="es-ES" sz="2000" b="1" i="0" dirty="0">
                <a:solidFill>
                  <a:schemeClr val="bg1"/>
                </a:solidFill>
                <a:effectLst/>
              </a:rPr>
              <a:t>Apertura de postulaciones:</a:t>
            </a:r>
            <a:r>
              <a:rPr lang="es-ES" sz="2000" b="0" i="0" dirty="0">
                <a:solidFill>
                  <a:schemeClr val="bg1"/>
                </a:solidFill>
                <a:effectLst/>
              </a:rPr>
              <a:t> viernes 5 de enero 2024.</a:t>
            </a:r>
          </a:p>
          <a:p>
            <a:pPr marL="534988" indent="-450850">
              <a:lnSpc>
                <a:spcPct val="150000"/>
              </a:lnSpc>
              <a:buFont typeface="Arial" panose="020B0604020202020204" pitchFamily="34" charset="0"/>
              <a:buChar char="•"/>
            </a:pPr>
            <a:endParaRPr lang="es-ES" sz="2000" b="0" i="0" dirty="0">
              <a:solidFill>
                <a:schemeClr val="bg1"/>
              </a:solidFill>
              <a:effectLst/>
            </a:endParaRPr>
          </a:p>
          <a:p>
            <a:pPr marL="534988" indent="-450850">
              <a:buFont typeface="Arial" panose="020B0604020202020204" pitchFamily="34" charset="0"/>
              <a:buChar char="•"/>
            </a:pPr>
            <a:r>
              <a:rPr lang="es-ES" sz="2000" b="1" i="0" dirty="0">
                <a:solidFill>
                  <a:schemeClr val="bg1"/>
                </a:solidFill>
                <a:effectLst/>
              </a:rPr>
              <a:t>Cierre de postulaciones:</a:t>
            </a:r>
            <a:r>
              <a:rPr lang="es-ES" sz="2000" b="0" i="0" dirty="0">
                <a:solidFill>
                  <a:schemeClr val="bg1"/>
                </a:solidFill>
                <a:effectLst/>
              </a:rPr>
              <a:t> 4 de febrero 2024 (14:00 horas).</a:t>
            </a:r>
          </a:p>
          <a:p>
            <a:pPr marL="534988" indent="-450850">
              <a:buFont typeface="Arial" panose="020B0604020202020204" pitchFamily="34" charset="0"/>
              <a:buChar char="•"/>
            </a:pPr>
            <a:endParaRPr lang="es-ES" sz="2000" b="0" i="0" dirty="0">
              <a:solidFill>
                <a:schemeClr val="bg1"/>
              </a:solidFill>
              <a:effectLst/>
            </a:endParaRPr>
          </a:p>
          <a:p>
            <a:pPr marL="534988" indent="-450850" algn="just">
              <a:buFont typeface="Arial" panose="020B0604020202020204" pitchFamily="34" charset="0"/>
              <a:buChar char="•"/>
            </a:pPr>
            <a:r>
              <a:rPr lang="es-ES" sz="2000" b="1" dirty="0">
                <a:solidFill>
                  <a:schemeClr val="bg1"/>
                </a:solidFill>
              </a:rPr>
              <a:t>Inicio y Término de Consultas a las Bases : </a:t>
            </a:r>
            <a:r>
              <a:rPr lang="es-ES" sz="2000" dirty="0">
                <a:solidFill>
                  <a:schemeClr val="bg1"/>
                </a:solidFill>
              </a:rPr>
              <a:t>entre el 5 y 15 de enero 2024 en el correo </a:t>
            </a:r>
            <a:r>
              <a:rPr lang="es-ES" sz="2000" dirty="0">
                <a:solidFill>
                  <a:schemeClr val="bg1"/>
                </a:solidFill>
                <a:hlinkClick r:id="rId5">
                  <a:extLst>
                    <a:ext uri="{A12FA001-AC4F-418D-AE19-62706E023703}">
                      <ahyp:hlinkClr xmlns:ahyp="http://schemas.microsoft.com/office/drawing/2018/hyperlinkcolor" val="tx"/>
                    </a:ext>
                  </a:extLst>
                </a:hlinkClick>
              </a:rPr>
              <a:t>fondobecaslab@sence.cl</a:t>
            </a:r>
            <a:endParaRPr lang="es-ES" sz="2000" dirty="0">
              <a:solidFill>
                <a:schemeClr val="bg1"/>
              </a:solidFill>
            </a:endParaRPr>
          </a:p>
          <a:p>
            <a:pPr marL="534988" indent="-450850" algn="just">
              <a:buFont typeface="Arial" panose="020B0604020202020204" pitchFamily="34" charset="0"/>
              <a:buChar char="•"/>
            </a:pPr>
            <a:endParaRPr lang="es-ES" sz="2000" dirty="0">
              <a:solidFill>
                <a:schemeClr val="bg1"/>
              </a:solidFill>
            </a:endParaRPr>
          </a:p>
          <a:p>
            <a:pPr marL="534988" indent="-450850">
              <a:lnSpc>
                <a:spcPct val="150000"/>
              </a:lnSpc>
              <a:buFont typeface="Arial" panose="020B0604020202020204" pitchFamily="34" charset="0"/>
              <a:buChar char="•"/>
            </a:pPr>
            <a:r>
              <a:rPr lang="es-ES" sz="2000" b="1" dirty="0">
                <a:solidFill>
                  <a:schemeClr val="bg1"/>
                </a:solidFill>
              </a:rPr>
              <a:t>Respuesta y aclaraciones: </a:t>
            </a:r>
            <a:r>
              <a:rPr lang="es-ES" sz="2000" dirty="0">
                <a:solidFill>
                  <a:schemeClr val="bg1"/>
                </a:solidFill>
              </a:rPr>
              <a:t>se publicarán el 22 de enero en el sitio web de becas laborales</a:t>
            </a:r>
            <a:endParaRPr lang="es-CL" sz="2000" dirty="0">
              <a:solidFill>
                <a:schemeClr val="bg1"/>
              </a:solidFill>
            </a:endParaRPr>
          </a:p>
        </p:txBody>
      </p:sp>
    </p:spTree>
    <p:extLst>
      <p:ext uri="{BB962C8B-B14F-4D97-AF65-F5344CB8AC3E}">
        <p14:creationId xmlns:p14="http://schemas.microsoft.com/office/powerpoint/2010/main" val="357055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D285EE-A36F-4739-1690-AC86F2C24E6C}"/>
              </a:ext>
            </a:extLst>
          </p:cNvPr>
          <p:cNvPicPr>
            <a:picLocks noChangeAspect="1"/>
          </p:cNvPicPr>
          <p:nvPr/>
        </p:nvPicPr>
        <p:blipFill>
          <a:blip r:embed="rId3"/>
          <a:stretch>
            <a:fillRect/>
          </a:stretch>
        </p:blipFill>
        <p:spPr>
          <a:xfrm>
            <a:off x="675860" y="0"/>
            <a:ext cx="2568271" cy="135172"/>
          </a:xfrm>
          <a:prstGeom prst="rect">
            <a:avLst/>
          </a:prstGeom>
        </p:spPr>
      </p:pic>
      <p:sp>
        <p:nvSpPr>
          <p:cNvPr id="3" name="CuadroTexto 2">
            <a:extLst>
              <a:ext uri="{FF2B5EF4-FFF2-40B4-BE49-F238E27FC236}">
                <a16:creationId xmlns:a16="http://schemas.microsoft.com/office/drawing/2014/main" id="{1532DFE2-351E-C6F8-FAC4-8EFE4B11A802}"/>
              </a:ext>
            </a:extLst>
          </p:cNvPr>
          <p:cNvSpPr txBox="1"/>
          <p:nvPr/>
        </p:nvSpPr>
        <p:spPr>
          <a:xfrm>
            <a:off x="384313" y="940932"/>
            <a:ext cx="10939361" cy="184665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Ingresar </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rPr>
              <a:t>en </a:t>
            </a:r>
            <a:r>
              <a:rPr kumimoji="0" lang="es-ES" sz="20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https://sistemas.sence.cl/fondosconcursables//</a:t>
            </a:r>
            <a:r>
              <a:rPr lang="es-ES" sz="2000" dirty="0">
                <a:solidFill>
                  <a:schemeClr val="bg1"/>
                </a:solidFill>
                <a:latin typeface="Calibri" panose="020F0502020204030204"/>
              </a:rPr>
              <a:t>, agregar </a:t>
            </a:r>
            <a:r>
              <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rPr>
              <a:t>datos de contacto y antecedentes legales en PDF.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2000" dirty="0">
              <a:solidFill>
                <a:prstClr val="white"/>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white"/>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white"/>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s-ES" dirty="0">
              <a:solidFill>
                <a:schemeClr val="bg1"/>
              </a:solidFill>
            </a:endParaRPr>
          </a:p>
        </p:txBody>
      </p:sp>
      <p:sp>
        <p:nvSpPr>
          <p:cNvPr id="2" name="CuadroTexto 1">
            <a:extLst>
              <a:ext uri="{FF2B5EF4-FFF2-40B4-BE49-F238E27FC236}">
                <a16:creationId xmlns:a16="http://schemas.microsoft.com/office/drawing/2014/main" id="{AC2CE265-03EB-4C1A-A76D-2A70C537A84F}"/>
              </a:ext>
            </a:extLst>
          </p:cNvPr>
          <p:cNvSpPr txBox="1"/>
          <p:nvPr/>
        </p:nvSpPr>
        <p:spPr>
          <a:xfrm>
            <a:off x="530086" y="1941347"/>
            <a:ext cx="10647814" cy="4401205"/>
          </a:xfrm>
          <a:prstGeom prst="rect">
            <a:avLst/>
          </a:prstGeom>
          <a:noFill/>
        </p:spPr>
        <p:txBody>
          <a:bodyPr wrap="square">
            <a:spAutoFit/>
          </a:bodyPr>
          <a:lstStyle/>
          <a:p>
            <a:pPr algn="just"/>
            <a:r>
              <a:rPr lang="es-ES" sz="2000" b="1" dirty="0">
                <a:solidFill>
                  <a:schemeClr val="bg1"/>
                </a:solidFill>
                <a:latin typeface="Verdana" panose="020B0604030504040204" pitchFamily="34" charset="0"/>
                <a:ea typeface="Verdana" panose="020B0604030504040204" pitchFamily="34" charset="0"/>
              </a:rPr>
              <a:t>Documentación Legal.</a:t>
            </a:r>
          </a:p>
          <a:p>
            <a:pPr marL="342900" indent="-342900" algn="just">
              <a:buFont typeface="Arial" panose="020B0604020202020204" pitchFamily="34" charset="0"/>
              <a:buChar char="•"/>
            </a:pPr>
            <a:r>
              <a:rPr lang="es-ES" sz="2000" dirty="0">
                <a:solidFill>
                  <a:schemeClr val="bg1"/>
                </a:solidFill>
              </a:rPr>
              <a:t>Certificado de Vigencia de su personalidad jurídica con el Directorio  de la organización en su caso, con una antigüedad máxima de 3 meses a la fecha de su presentación. Las entidades que obtengan su certificado de vigencia en el Servicio de Registro Civil deberán solicitar el “Certificado de Directorio de Persona Jurídica sin fines de lucro”.</a:t>
            </a:r>
          </a:p>
          <a:p>
            <a:pPr marL="342900" indent="-342900" algn="just">
              <a:buFont typeface="Arial" panose="020B0604020202020204" pitchFamily="34" charset="0"/>
              <a:buChar char="•"/>
            </a:pPr>
            <a:endParaRPr lang="es-ES" sz="2000" dirty="0">
              <a:solidFill>
                <a:schemeClr val="bg1"/>
              </a:solidFill>
            </a:endParaRPr>
          </a:p>
          <a:p>
            <a:pPr marL="342900" indent="-342900" algn="just">
              <a:buFont typeface="Arial" panose="020B0604020202020204" pitchFamily="34" charset="0"/>
              <a:buChar char="•"/>
            </a:pPr>
            <a:r>
              <a:rPr lang="es-ES" sz="2000" dirty="0">
                <a:solidFill>
                  <a:schemeClr val="bg1"/>
                </a:solidFill>
              </a:rPr>
              <a:t>Declaración Jurada simple de su representante legal, con una antigüedad máxima de 3 meses a la fecha de su presentación, en la cual señale que </a:t>
            </a:r>
            <a:r>
              <a:rPr lang="es-ES" sz="2000" b="1" u="sng" dirty="0">
                <a:solidFill>
                  <a:schemeClr val="bg1"/>
                </a:solidFill>
              </a:rPr>
              <a:t>ninguno de sus gerentes, administradores, propietarios, socios, partícipes, representantes legales o directores, son gerentes, administradores, propietarios, socios, partícipes, representantes legales o directores de un OTEC, fundación o empresa dueña de OTEC</a:t>
            </a:r>
            <a:r>
              <a:rPr lang="es-ES" sz="2000" dirty="0">
                <a:solidFill>
                  <a:schemeClr val="bg1"/>
                </a:solidFill>
              </a:rPr>
              <a:t>. Esta declaración jurada deberá presentarse en el formato que Sence indique.</a:t>
            </a:r>
          </a:p>
          <a:p>
            <a:pPr marL="342900" indent="-342900" algn="just">
              <a:buFont typeface="Arial" panose="020B0604020202020204" pitchFamily="34" charset="0"/>
              <a:buChar char="•"/>
            </a:pPr>
            <a:endParaRPr lang="es-ES" sz="2000" dirty="0">
              <a:solidFill>
                <a:schemeClr val="bg1"/>
              </a:solidFill>
            </a:endParaRPr>
          </a:p>
          <a:p>
            <a:pPr marL="342900" indent="-342900" algn="just">
              <a:buFont typeface="Arial" panose="020B0604020202020204" pitchFamily="34" charset="0"/>
              <a:buChar char="•"/>
            </a:pPr>
            <a:r>
              <a:rPr lang="es-ES" sz="2000" dirty="0">
                <a:solidFill>
                  <a:schemeClr val="bg1"/>
                </a:solidFill>
              </a:rPr>
              <a:t>Las Municipalidades y otras instituciones públicas no deben presentar documentación legal.</a:t>
            </a:r>
          </a:p>
        </p:txBody>
      </p:sp>
      <p:sp>
        <p:nvSpPr>
          <p:cNvPr id="4" name="CuadroTexto 3">
            <a:extLst>
              <a:ext uri="{FF2B5EF4-FFF2-40B4-BE49-F238E27FC236}">
                <a16:creationId xmlns:a16="http://schemas.microsoft.com/office/drawing/2014/main" id="{5A91E4D0-13A9-B105-EB30-D6D13CAACDE9}"/>
              </a:ext>
            </a:extLst>
          </p:cNvPr>
          <p:cNvSpPr txBox="1"/>
          <p:nvPr/>
        </p:nvSpPr>
        <p:spPr>
          <a:xfrm flipH="1">
            <a:off x="675860" y="192282"/>
            <a:ext cx="907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rPr>
              <a:t>Normas de Postulación.</a:t>
            </a:r>
            <a:endParaRPr kumimoji="0" lang="es-CL" sz="3600" b="1" i="0" u="none" strike="noStrike" kern="1200" cap="none" spc="0" normalizeH="0" baseline="0" noProof="0" dirty="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31508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1580</Words>
  <Application>Microsoft Office PowerPoint</Application>
  <PresentationFormat>Panorámica</PresentationFormat>
  <Paragraphs>137</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Melissa Vicuña Piña</cp:lastModifiedBy>
  <cp:revision>49</cp:revision>
  <dcterms:created xsi:type="dcterms:W3CDTF">2022-04-14T17:42:17Z</dcterms:created>
  <dcterms:modified xsi:type="dcterms:W3CDTF">2024-01-04T11:30:50Z</dcterms:modified>
</cp:coreProperties>
</file>