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67"/>
  </p:notesMasterIdLst>
  <p:sldIdLst>
    <p:sldId id="294" r:id="rId2"/>
    <p:sldId id="342" r:id="rId3"/>
    <p:sldId id="287" r:id="rId4"/>
    <p:sldId id="280" r:id="rId5"/>
    <p:sldId id="284" r:id="rId6"/>
    <p:sldId id="283" r:id="rId7"/>
    <p:sldId id="302" r:id="rId8"/>
    <p:sldId id="335" r:id="rId9"/>
    <p:sldId id="343" r:id="rId10"/>
    <p:sldId id="303" r:id="rId11"/>
    <p:sldId id="352" r:id="rId12"/>
    <p:sldId id="299" r:id="rId13"/>
    <p:sldId id="296" r:id="rId14"/>
    <p:sldId id="298" r:id="rId15"/>
    <p:sldId id="354" r:id="rId16"/>
    <p:sldId id="353" r:id="rId17"/>
    <p:sldId id="300" r:id="rId18"/>
    <p:sldId id="355" r:id="rId19"/>
    <p:sldId id="333" r:id="rId20"/>
    <p:sldId id="339" r:id="rId21"/>
    <p:sldId id="345" r:id="rId22"/>
    <p:sldId id="334" r:id="rId23"/>
    <p:sldId id="304" r:id="rId24"/>
    <p:sldId id="305" r:id="rId25"/>
    <p:sldId id="306" r:id="rId26"/>
    <p:sldId id="271" r:id="rId27"/>
    <p:sldId id="282" r:id="rId28"/>
    <p:sldId id="308" r:id="rId29"/>
    <p:sldId id="310" r:id="rId30"/>
    <p:sldId id="311" r:id="rId31"/>
    <p:sldId id="290" r:id="rId32"/>
    <p:sldId id="346" r:id="rId33"/>
    <p:sldId id="312" r:id="rId34"/>
    <p:sldId id="313" r:id="rId35"/>
    <p:sldId id="314" r:id="rId36"/>
    <p:sldId id="340" r:id="rId37"/>
    <p:sldId id="315" r:id="rId38"/>
    <p:sldId id="316" r:id="rId39"/>
    <p:sldId id="318" r:id="rId40"/>
    <p:sldId id="319" r:id="rId41"/>
    <p:sldId id="321" r:id="rId42"/>
    <p:sldId id="317" r:id="rId43"/>
    <p:sldId id="322" r:id="rId44"/>
    <p:sldId id="323" r:id="rId45"/>
    <p:sldId id="324" r:id="rId46"/>
    <p:sldId id="325" r:id="rId47"/>
    <p:sldId id="326" r:id="rId48"/>
    <p:sldId id="327" r:id="rId49"/>
    <p:sldId id="328" r:id="rId50"/>
    <p:sldId id="291" r:id="rId51"/>
    <p:sldId id="329" r:id="rId52"/>
    <p:sldId id="330" r:id="rId53"/>
    <p:sldId id="332" r:id="rId54"/>
    <p:sldId id="297" r:id="rId55"/>
    <p:sldId id="349" r:id="rId56"/>
    <p:sldId id="347" r:id="rId57"/>
    <p:sldId id="356" r:id="rId58"/>
    <p:sldId id="357" r:id="rId59"/>
    <p:sldId id="350" r:id="rId60"/>
    <p:sldId id="358" r:id="rId61"/>
    <p:sldId id="360" r:id="rId62"/>
    <p:sldId id="361" r:id="rId63"/>
    <p:sldId id="359" r:id="rId64"/>
    <p:sldId id="293" r:id="rId65"/>
    <p:sldId id="258" r:id="rId66"/>
  </p:sldIdLst>
  <p:sldSz cx="12192000" cy="6858000"/>
  <p:notesSz cx="68580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7C6CA7-FB3B-CA2D-E529-F5C71DFD414A}" name="Melissa Vicuña Piña" initials="MV" userId="S::mvicuna@sence.cl::c694f9eb-a0e9-433a-9e2a-cae01bb0085e" providerId="AD"/>
  <p188:author id="{5F5E2FD1-FDA4-7D0B-D058-FD92A72430E7}" name="Carolina Tombolini Sanhueza" initials="CT" userId="S::xtombolini@sence.cl::c6d53d0c-11b2-4d1c-bb72-602f1efaa1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EFF3FA"/>
    <a:srgbClr val="F7F2EB"/>
    <a:srgbClr val="0099FF"/>
    <a:srgbClr val="F6EEE6"/>
    <a:srgbClr val="F1E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89239" autoAdjust="0"/>
  </p:normalViewPr>
  <p:slideViewPr>
    <p:cSldViewPr snapToGrid="0" snapToObjects="1">
      <p:cViewPr varScale="1">
        <p:scale>
          <a:sx n="61" d="100"/>
          <a:sy n="61" d="100"/>
        </p:scale>
        <p:origin x="82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08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77CE541-F67F-2F4B-B1A1-B6920160FEBE}" type="datetimeFigureOut">
              <a:rPr lang="es-CL" smtClean="0"/>
              <a:t>11-01-2024</a:t>
            </a:fld>
            <a:endParaRPr lang="es-CL" dirty="0"/>
          </a:p>
        </p:txBody>
      </p:sp>
      <p:sp>
        <p:nvSpPr>
          <p:cNvPr id="4" name="Marcador de imagen de diapositiva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521FD9B-0767-F343-8E73-06DF6033E6F3}" type="slidenum">
              <a:rPr lang="es-CL" smtClean="0"/>
              <a:t>‹Nº›</a:t>
            </a:fld>
            <a:endParaRPr lang="es-CL" dirty="0"/>
          </a:p>
        </p:txBody>
      </p:sp>
    </p:spTree>
    <p:extLst>
      <p:ext uri="{BB962C8B-B14F-4D97-AF65-F5344CB8AC3E}">
        <p14:creationId xmlns:p14="http://schemas.microsoft.com/office/powerpoint/2010/main" val="2842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521FD9B-0767-F343-8E73-06DF6033E6F3}" type="slidenum">
              <a:rPr lang="es-CL" smtClean="0"/>
              <a:t>7</a:t>
            </a:fld>
            <a:endParaRPr lang="es-CL" dirty="0"/>
          </a:p>
        </p:txBody>
      </p:sp>
    </p:spTree>
    <p:extLst>
      <p:ext uri="{BB962C8B-B14F-4D97-AF65-F5344CB8AC3E}">
        <p14:creationId xmlns:p14="http://schemas.microsoft.com/office/powerpoint/2010/main" val="294631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521FD9B-0767-F343-8E73-06DF6033E6F3}" type="slidenum">
              <a:rPr lang="es-CL" smtClean="0"/>
              <a:t>8</a:t>
            </a:fld>
            <a:endParaRPr lang="es-CL" dirty="0"/>
          </a:p>
        </p:txBody>
      </p:sp>
    </p:spTree>
    <p:extLst>
      <p:ext uri="{BB962C8B-B14F-4D97-AF65-F5344CB8AC3E}">
        <p14:creationId xmlns:p14="http://schemas.microsoft.com/office/powerpoint/2010/main" val="168669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521FD9B-0767-F343-8E73-06DF6033E6F3}" type="slidenum">
              <a:rPr lang="es-CL" smtClean="0"/>
              <a:t>65</a:t>
            </a:fld>
            <a:endParaRPr lang="es-CL" dirty="0"/>
          </a:p>
        </p:txBody>
      </p:sp>
    </p:spTree>
    <p:extLst>
      <p:ext uri="{BB962C8B-B14F-4D97-AF65-F5344CB8AC3E}">
        <p14:creationId xmlns:p14="http://schemas.microsoft.com/office/powerpoint/2010/main" val="389990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2A161-C4F1-3D44-8A81-A5BF236369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DC29D05-0138-8A45-92D0-DB568A0C6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B82BAF8-B2E8-F144-9819-B4E8CA5BD0B7}"/>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5" name="Marcador de pie de página 4">
            <a:extLst>
              <a:ext uri="{FF2B5EF4-FFF2-40B4-BE49-F238E27FC236}">
                <a16:creationId xmlns:a16="http://schemas.microsoft.com/office/drawing/2014/main" id="{B905065C-B7B7-1E4A-831C-7B586F15C923}"/>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8E4DB506-A91E-934C-9EEC-E0105CD23A86}"/>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256827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7CF20-44EF-E84C-B059-D117FCACB12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423F56A-389B-9046-9B09-BC3F05F4F076}"/>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CEEAE47-1881-A940-B3FE-BB91FF605E9D}"/>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5" name="Marcador de pie de página 4">
            <a:extLst>
              <a:ext uri="{FF2B5EF4-FFF2-40B4-BE49-F238E27FC236}">
                <a16:creationId xmlns:a16="http://schemas.microsoft.com/office/drawing/2014/main" id="{717E84C8-B1E6-1E49-91B2-D950327128F3}"/>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35EEFE21-6E31-3B48-B836-9AF310A452BE}"/>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47963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808086-01E8-4D43-A306-DA7ADAA8A14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4F9B480-8E59-6340-91A1-322496019D33}"/>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38AC823-AF05-D041-A1EA-69D72ABF6C25}"/>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5" name="Marcador de pie de página 4">
            <a:extLst>
              <a:ext uri="{FF2B5EF4-FFF2-40B4-BE49-F238E27FC236}">
                <a16:creationId xmlns:a16="http://schemas.microsoft.com/office/drawing/2014/main" id="{7FD4535E-9305-5042-B312-1BA100879E6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22C75FC0-7C2B-2D4F-9C1B-359D28AD4FFF}"/>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222532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FEA74-B62A-B143-B91E-22AA5614F24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13344BB-908C-0B4A-97CF-9E35586534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79C290E-5E88-474A-ADDD-2EBA0FD23700}"/>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5" name="Marcador de pie de página 4">
            <a:extLst>
              <a:ext uri="{FF2B5EF4-FFF2-40B4-BE49-F238E27FC236}">
                <a16:creationId xmlns:a16="http://schemas.microsoft.com/office/drawing/2014/main" id="{883A658E-A413-BC4B-BE59-BE2F719EBDFB}"/>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FE05F4D7-3458-4946-AEC7-2B19EB5587D7}"/>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144238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31122-3AD1-3D40-A350-D810D07106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F86BAFC-724A-6F4C-86ED-A7B59B32A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761AED1-B92B-6E4B-88E3-FF411A8AC70A}"/>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5" name="Marcador de pie de página 4">
            <a:extLst>
              <a:ext uri="{FF2B5EF4-FFF2-40B4-BE49-F238E27FC236}">
                <a16:creationId xmlns:a16="http://schemas.microsoft.com/office/drawing/2014/main" id="{35D56BC7-E78D-274C-8832-A9FDC9ACCA7F}"/>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FD3FBA9-5732-0D49-99C4-9EE6E3602829}"/>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31121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13ECE-256C-C044-B18A-17424D1DDD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BC8698B-9742-E04E-8E8E-A809B698E8F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92778ED0-B69D-CA4F-ADDF-6AEBF7BB3AA8}"/>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25F0C0D2-3B93-D944-BEE2-652516F3A3DC}"/>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6" name="Marcador de pie de página 5">
            <a:extLst>
              <a:ext uri="{FF2B5EF4-FFF2-40B4-BE49-F238E27FC236}">
                <a16:creationId xmlns:a16="http://schemas.microsoft.com/office/drawing/2014/main" id="{5232E5D3-CF12-FD45-A0AF-801E21B7C2AC}"/>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ABE0BA88-461D-874B-BFAA-5E874F08ED79}"/>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56143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AC945-780C-634D-96A5-F4E0A09894E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2F2F737-9345-CD40-8FB0-D8BF1A54AF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DB002929-88CF-5441-ABAA-143F815EB08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0BCBA2CD-22D9-5D42-8E6B-7C22598D7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2AAC623D-87AE-7241-8092-2D5C99DA105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12963534-0286-D845-99A9-A31E7ED7748A}"/>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8" name="Marcador de pie de página 7">
            <a:extLst>
              <a:ext uri="{FF2B5EF4-FFF2-40B4-BE49-F238E27FC236}">
                <a16:creationId xmlns:a16="http://schemas.microsoft.com/office/drawing/2014/main" id="{CF6F7B99-888F-2446-BB1F-8AC35D4D20A3}"/>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ABDE672B-6A63-4146-9186-DB1E75CF6911}"/>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35225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3CE6-0F00-0E45-AFA0-88C7B8FCAA4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3149A32-E966-FF4C-937F-79B5F9B958F9}"/>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4" name="Marcador de pie de página 3">
            <a:extLst>
              <a:ext uri="{FF2B5EF4-FFF2-40B4-BE49-F238E27FC236}">
                <a16:creationId xmlns:a16="http://schemas.microsoft.com/office/drawing/2014/main" id="{B122680A-80AB-EE4B-9705-E22B7FF996EA}"/>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3D9B6106-0401-A944-A70C-24DECCDB874C}"/>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198407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99B3AC-CD3C-BC40-8107-01A2919F41C9}"/>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3" name="Marcador de pie de página 2">
            <a:extLst>
              <a:ext uri="{FF2B5EF4-FFF2-40B4-BE49-F238E27FC236}">
                <a16:creationId xmlns:a16="http://schemas.microsoft.com/office/drawing/2014/main" id="{B4DFCED3-F550-564D-9074-D12773EF2491}"/>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BE899E08-E673-574B-86B1-DFB0AF2B37DE}"/>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310598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E04DC-36EF-B145-96F8-DF4C35CCAB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998C1EF-C3A9-BD4B-B4A9-AD70CC0D5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E1677A8E-A2F1-0342-9576-CC9407985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8CDDD616-DF02-5245-AA3C-009DD74FC2CE}"/>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6" name="Marcador de pie de página 5">
            <a:extLst>
              <a:ext uri="{FF2B5EF4-FFF2-40B4-BE49-F238E27FC236}">
                <a16:creationId xmlns:a16="http://schemas.microsoft.com/office/drawing/2014/main" id="{26FE3C0D-99E4-0948-A169-7878975FADB4}"/>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5CA948AD-ECF3-084E-BD7F-BC79B7305D04}"/>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111548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6506E-F451-F240-94AF-9EA401D551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DCD6A37-958C-7F45-B891-C5CB5CF85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347E8D2D-EB0C-E846-9ECA-059C69011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CDABA056-B5F4-ED42-B5FE-0C5DE0CD0BD7}"/>
              </a:ext>
            </a:extLst>
          </p:cNvPr>
          <p:cNvSpPr>
            <a:spLocks noGrp="1"/>
          </p:cNvSpPr>
          <p:nvPr>
            <p:ph type="dt" sz="half" idx="10"/>
          </p:nvPr>
        </p:nvSpPr>
        <p:spPr/>
        <p:txBody>
          <a:bodyPr/>
          <a:lstStyle/>
          <a:p>
            <a:fld id="{88868756-A832-6946-8293-694AA9BB0A1E}" type="datetimeFigureOut">
              <a:rPr lang="es-CL" smtClean="0"/>
              <a:t>11-01-2024</a:t>
            </a:fld>
            <a:endParaRPr lang="es-CL" dirty="0"/>
          </a:p>
        </p:txBody>
      </p:sp>
      <p:sp>
        <p:nvSpPr>
          <p:cNvPr id="6" name="Marcador de pie de página 5">
            <a:extLst>
              <a:ext uri="{FF2B5EF4-FFF2-40B4-BE49-F238E27FC236}">
                <a16:creationId xmlns:a16="http://schemas.microsoft.com/office/drawing/2014/main" id="{31CD8319-908C-1343-84E0-C92F8CBCEE7A}"/>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F5E96485-FC35-B74B-9066-140A47C7AB63}"/>
              </a:ext>
            </a:extLst>
          </p:cNvPr>
          <p:cNvSpPr>
            <a:spLocks noGrp="1"/>
          </p:cNvSpPr>
          <p:nvPr>
            <p:ph type="sldNum" sz="quarter" idx="12"/>
          </p:nvPr>
        </p:nvSpPr>
        <p:spPr/>
        <p:txBody>
          <a:bodyPr/>
          <a:lstStyle/>
          <a:p>
            <a:fld id="{8D65D76A-E84D-5246-AE81-49670E48EA76}" type="slidenum">
              <a:rPr lang="es-CL" smtClean="0"/>
              <a:t>‹Nº›</a:t>
            </a:fld>
            <a:endParaRPr lang="es-CL" dirty="0"/>
          </a:p>
        </p:txBody>
      </p:sp>
    </p:spTree>
    <p:extLst>
      <p:ext uri="{BB962C8B-B14F-4D97-AF65-F5344CB8AC3E}">
        <p14:creationId xmlns:p14="http://schemas.microsoft.com/office/powerpoint/2010/main" val="289516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188014-5831-7B43-972A-636BF05B3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6AA290D-D179-A849-937F-F0453C66C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6C25FFF-AF91-C14D-9807-0A44D51DF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68756-A832-6946-8293-694AA9BB0A1E}" type="datetimeFigureOut">
              <a:rPr lang="es-CL" smtClean="0"/>
              <a:t>11-01-2024</a:t>
            </a:fld>
            <a:endParaRPr lang="es-CL" dirty="0"/>
          </a:p>
        </p:txBody>
      </p:sp>
      <p:sp>
        <p:nvSpPr>
          <p:cNvPr id="5" name="Marcador de pie de página 4">
            <a:extLst>
              <a:ext uri="{FF2B5EF4-FFF2-40B4-BE49-F238E27FC236}">
                <a16:creationId xmlns:a16="http://schemas.microsoft.com/office/drawing/2014/main" id="{FCFE25BD-8CB2-ED40-8DC7-5B1CE4AD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D1112EE4-3193-F541-8679-F97C19758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5D76A-E84D-5246-AE81-49670E48EA76}" type="slidenum">
              <a:rPr lang="es-CL" smtClean="0"/>
              <a:t>‹Nº›</a:t>
            </a:fld>
            <a:endParaRPr lang="es-CL" dirty="0"/>
          </a:p>
        </p:txBody>
      </p:sp>
    </p:spTree>
    <p:extLst>
      <p:ext uri="{BB962C8B-B14F-4D97-AF65-F5344CB8AC3E}">
        <p14:creationId xmlns:p14="http://schemas.microsoft.com/office/powerpoint/2010/main" val="62645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fondobecaslab@sence.c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fondobecaslab@sence.c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istemas.sence.cl/fondosconcursabl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sistemas.sence.cl/fondosconcursabl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nam10.safelinks.protection.outlook.com/?url=https%3A%2F%2Fsistemas.sence.cl%2Fsipfor%2Fplanes%2Fcatalogo.aspx&amp;data=05%7C01%7Canegrete%40Sence.cl%7Cba6eb38258214a98a90008db3b57b724%7C2e44483d07e14c2ab3b95b99d019f80d%7C0%7C0%7C638169020141176431%7CUnknown%7CTWFpbGZsb3d8eyJWIjoiMC4wLjAwMDAiLCJQIjoiV2luMzIiLCJBTiI6Ik1haWwiLCJXVCI6Mn0%3D%7C3000%7C%7C%7C&amp;sdata=zRUIwZB5DRT40Y54BcLprYVtd3aGWxYTiUQ%2FOmSpQeo%3D&amp;reserved=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ence.gob.cl/organismos/programa-becas-laboral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4" name="CuadroTexto 3">
            <a:extLst>
              <a:ext uri="{FF2B5EF4-FFF2-40B4-BE49-F238E27FC236}">
                <a16:creationId xmlns:a16="http://schemas.microsoft.com/office/drawing/2014/main" id="{0C75F48D-4B7C-3A14-BB07-B8CF0E893F8A}"/>
              </a:ext>
            </a:extLst>
          </p:cNvPr>
          <p:cNvSpPr txBox="1"/>
          <p:nvPr/>
        </p:nvSpPr>
        <p:spPr>
          <a:xfrm>
            <a:off x="1403132" y="1696851"/>
            <a:ext cx="8730155" cy="1938992"/>
          </a:xfrm>
          <a:prstGeom prst="rect">
            <a:avLst/>
          </a:prstGeom>
          <a:noFill/>
        </p:spPr>
        <p:txBody>
          <a:bodyPr wrap="square">
            <a:spAutoFit/>
          </a:bodyPr>
          <a:lstStyle/>
          <a:p>
            <a:pPr algn="ctr">
              <a:defRPr/>
            </a:pPr>
            <a:r>
              <a:rPr lang="es-CL" sz="4000" b="1" dirty="0">
                <a:solidFill>
                  <a:srgbClr val="4472C4">
                    <a:lumMod val="50000"/>
                  </a:srgbClr>
                </a:solidFill>
                <a:latin typeface="Museo Sans 900" panose="02000000000000000000" pitchFamily="2" charset="77"/>
                <a:ea typeface="Verdana" panose="020B0604030504040204" pitchFamily="34" charset="0"/>
              </a:rPr>
              <a:t>FONDOS CONCURSABLES</a:t>
            </a:r>
          </a:p>
          <a:p>
            <a:pPr algn="ctr">
              <a:defRPr/>
            </a:pPr>
            <a:r>
              <a:rPr lang="es-CL" sz="4000" b="1" dirty="0">
                <a:solidFill>
                  <a:srgbClr val="4472C4">
                    <a:lumMod val="50000"/>
                  </a:srgbClr>
                </a:solidFill>
                <a:latin typeface="Museo Sans 900" panose="02000000000000000000" pitchFamily="2" charset="77"/>
                <a:ea typeface="Verdana" panose="020B0604030504040204" pitchFamily="34" charset="0"/>
              </a:rPr>
              <a:t>BECAS LABORALES</a:t>
            </a:r>
          </a:p>
          <a:p>
            <a:pPr algn="ctr">
              <a:defRPr/>
            </a:pPr>
            <a:r>
              <a:rPr lang="es-CL" sz="4000" b="1" dirty="0">
                <a:solidFill>
                  <a:srgbClr val="4472C4">
                    <a:lumMod val="50000"/>
                  </a:srgbClr>
                </a:solidFill>
                <a:latin typeface="Museo Sans 900" panose="02000000000000000000" pitchFamily="2" charset="77"/>
                <a:ea typeface="Verdana" panose="020B0604030504040204" pitchFamily="34" charset="0"/>
              </a:rPr>
              <a:t>Enero 2024</a:t>
            </a:r>
          </a:p>
        </p:txBody>
      </p:sp>
      <p:sp>
        <p:nvSpPr>
          <p:cNvPr id="7" name="CuadroTexto 6">
            <a:extLst>
              <a:ext uri="{FF2B5EF4-FFF2-40B4-BE49-F238E27FC236}">
                <a16:creationId xmlns:a16="http://schemas.microsoft.com/office/drawing/2014/main" id="{5028681A-393D-A01E-78EA-86F53DE1CA56}"/>
              </a:ext>
            </a:extLst>
          </p:cNvPr>
          <p:cNvSpPr txBox="1"/>
          <p:nvPr/>
        </p:nvSpPr>
        <p:spPr>
          <a:xfrm>
            <a:off x="1418897" y="3933496"/>
            <a:ext cx="8544910" cy="1384995"/>
          </a:xfrm>
          <a:prstGeom prst="rect">
            <a:avLst/>
          </a:prstGeom>
          <a:noFill/>
        </p:spPr>
        <p:txBody>
          <a:bodyPr wrap="square">
            <a:spAutoFit/>
          </a:bodyPr>
          <a:lstStyle/>
          <a:p>
            <a:pPr algn="ctr"/>
            <a:r>
              <a:rPr lang="es-CL" sz="2800" b="1" dirty="0">
                <a:solidFill>
                  <a:srgbClr val="5B9BD5">
                    <a:lumMod val="75000"/>
                  </a:srgbClr>
                </a:solidFill>
                <a:latin typeface="Museo Sans 700" panose="02000000000000000000" pitchFamily="2" charset="77"/>
                <a:ea typeface="Verdana" panose="020B0604030504040204" pitchFamily="34" charset="0"/>
              </a:rPr>
              <a:t>Unidad de Transferencias a Terceros y Becas Laborales</a:t>
            </a:r>
          </a:p>
          <a:p>
            <a:pPr algn="ctr"/>
            <a:r>
              <a:rPr lang="es-CL" sz="2800" b="1" dirty="0">
                <a:solidFill>
                  <a:srgbClr val="5B9BD5">
                    <a:lumMod val="75000"/>
                  </a:srgbClr>
                </a:solidFill>
                <a:latin typeface="Museo Sans 700" panose="02000000000000000000" pitchFamily="2" charset="77"/>
                <a:ea typeface="Verdana" panose="020B0604030504040204" pitchFamily="34" charset="0"/>
              </a:rPr>
              <a:t>Departamento de Capacitación a Personas</a:t>
            </a:r>
          </a:p>
          <a:p>
            <a:pPr algn="ctr"/>
            <a:r>
              <a:rPr lang="es-CL" sz="2800" b="1" dirty="0">
                <a:solidFill>
                  <a:srgbClr val="5B9BD5">
                    <a:lumMod val="75000"/>
                  </a:srgbClr>
                </a:solidFill>
                <a:latin typeface="Museo Sans 700" panose="02000000000000000000" pitchFamily="2" charset="77"/>
                <a:ea typeface="Verdana" panose="020B0604030504040204" pitchFamily="34" charset="0"/>
              </a:rPr>
              <a:t>SENCE</a:t>
            </a:r>
          </a:p>
        </p:txBody>
      </p:sp>
    </p:spTree>
    <p:extLst>
      <p:ext uri="{BB962C8B-B14F-4D97-AF65-F5344CB8AC3E}">
        <p14:creationId xmlns:p14="http://schemas.microsoft.com/office/powerpoint/2010/main" val="235228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801094" y="1190200"/>
            <a:ext cx="9077525" cy="523220"/>
          </a:xfrm>
          <a:prstGeom prst="rect">
            <a:avLst/>
          </a:prstGeom>
          <a:noFill/>
        </p:spPr>
        <p:txBody>
          <a:bodyPr wrap="square" rtlCol="0">
            <a:spAutoFit/>
          </a:bodyPr>
          <a:lstStyle/>
          <a:p>
            <a:pPr>
              <a:defRPr/>
            </a:pPr>
            <a:r>
              <a:rPr lang="es-CL" sz="2800" b="1" dirty="0">
                <a:solidFill>
                  <a:schemeClr val="accent1">
                    <a:lumMod val="75000"/>
                  </a:schemeClr>
                </a:solidFill>
                <a:latin typeface="Verdana" panose="020B0604030504040204" pitchFamily="34" charset="0"/>
                <a:ea typeface="Verdana" panose="020B0604030504040204" pitchFamily="34" charset="0"/>
              </a:rPr>
              <a:t>Ingrese sus datos</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4FBD9A6C-D617-0CE0-55D7-10982C2D8F5F}"/>
              </a:ext>
            </a:extLst>
          </p:cNvPr>
          <p:cNvPicPr>
            <a:picLocks noChangeAspect="1"/>
          </p:cNvPicPr>
          <p:nvPr/>
        </p:nvPicPr>
        <p:blipFill>
          <a:blip r:embed="rId3"/>
          <a:stretch>
            <a:fillRect/>
          </a:stretch>
        </p:blipFill>
        <p:spPr>
          <a:xfrm>
            <a:off x="432342" y="1713420"/>
            <a:ext cx="10335506" cy="5144580"/>
          </a:xfrm>
          <a:prstGeom prst="rect">
            <a:avLst/>
          </a:prstGeom>
        </p:spPr>
      </p:pic>
    </p:spTree>
    <p:extLst>
      <p:ext uri="{BB962C8B-B14F-4D97-AF65-F5344CB8AC3E}">
        <p14:creationId xmlns:p14="http://schemas.microsoft.com/office/powerpoint/2010/main" val="211708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588214" y="1310086"/>
            <a:ext cx="118071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accent1">
                    <a:lumMod val="75000"/>
                  </a:schemeClr>
                </a:solidFill>
                <a:latin typeface="Verdana" panose="020B0604030504040204" pitchFamily="34" charset="0"/>
                <a:ea typeface="Verdana" panose="020B0604030504040204" pitchFamily="34" charset="0"/>
              </a:rPr>
              <a:t>Pantalla Principal</a:t>
            </a:r>
            <a:endParaRPr lang="es-CL" sz="28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6146" name="Imagen 2">
            <a:extLst>
              <a:ext uri="{FF2B5EF4-FFF2-40B4-BE49-F238E27FC236}">
                <a16:creationId xmlns:a16="http://schemas.microsoft.com/office/drawing/2014/main" id="{89040ED4-73B5-5DE0-73A3-9FB6DB4E2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66" y="2004455"/>
            <a:ext cx="94202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B929FD78-130E-9F1D-D822-CA4092584B2E}"/>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0731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7170" name="Imagen 2">
            <a:extLst>
              <a:ext uri="{FF2B5EF4-FFF2-40B4-BE49-F238E27FC236}">
                <a16:creationId xmlns:a16="http://schemas.microsoft.com/office/drawing/2014/main" id="{1B8ACFCC-F0A0-8AEF-B078-820AAFC67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04" y="2264899"/>
            <a:ext cx="96583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9C5E5E2F-3EE4-6913-247C-F4E840B4EEA4}"/>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03393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75860" y="1502428"/>
            <a:ext cx="90775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800" b="1" dirty="0">
                <a:solidFill>
                  <a:schemeClr val="accent1">
                    <a:lumMod val="75000"/>
                  </a:schemeClr>
                </a:solidFill>
                <a:latin typeface="Verdana" panose="020B0604030504040204" pitchFamily="34" charset="0"/>
                <a:ea typeface="Verdana" panose="020B0604030504040204" pitchFamily="34" charset="0"/>
              </a:rPr>
              <a:t>Revise la Información de la ER</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7" name="Imagen 6">
            <a:extLst>
              <a:ext uri="{FF2B5EF4-FFF2-40B4-BE49-F238E27FC236}">
                <a16:creationId xmlns:a16="http://schemas.microsoft.com/office/drawing/2014/main" id="{A6CE8E16-FFEA-03AD-E77C-A92850A2CABA}"/>
              </a:ext>
            </a:extLst>
          </p:cNvPr>
          <p:cNvPicPr>
            <a:picLocks noChangeAspect="1"/>
          </p:cNvPicPr>
          <p:nvPr/>
        </p:nvPicPr>
        <p:blipFill>
          <a:blip r:embed="rId3"/>
          <a:stretch>
            <a:fillRect/>
          </a:stretch>
        </p:blipFill>
        <p:spPr>
          <a:xfrm>
            <a:off x="598366" y="2025648"/>
            <a:ext cx="9232512" cy="4709241"/>
          </a:xfrm>
          <a:prstGeom prst="rect">
            <a:avLst/>
          </a:prstGeom>
        </p:spPr>
      </p:pic>
      <p:sp>
        <p:nvSpPr>
          <p:cNvPr id="2" name="CuadroTexto 1">
            <a:extLst>
              <a:ext uri="{FF2B5EF4-FFF2-40B4-BE49-F238E27FC236}">
                <a16:creationId xmlns:a16="http://schemas.microsoft.com/office/drawing/2014/main" id="{FF0839E1-3206-CCEE-35C0-472DF5A32CB8}"/>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272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14159" y="304530"/>
            <a:ext cx="113084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3600" b="1" dirty="0">
                <a:solidFill>
                  <a:srgbClr val="FF0000"/>
                </a:solidFill>
                <a:latin typeface="Verdana" panose="020B0604030504040204" pitchFamily="34" charset="0"/>
                <a:ea typeface="Verdana" panose="020B0604030504040204" pitchFamily="34" charset="0"/>
              </a:rPr>
              <a:t>Si ER requiere actualizar datos</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13AFAA5A-6F0E-106D-EB21-8C595FCC08DD}"/>
              </a:ext>
            </a:extLst>
          </p:cNvPr>
          <p:cNvSpPr txBox="1"/>
          <p:nvPr/>
        </p:nvSpPr>
        <p:spPr>
          <a:xfrm>
            <a:off x="414159" y="845905"/>
            <a:ext cx="11574362" cy="561314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CL" b="1" dirty="0">
                <a:solidFill>
                  <a:srgbClr val="2F5496"/>
                </a:solidFill>
                <a:ea typeface="Verdana" panose="020B0604030504040204" pitchFamily="34" charset="0"/>
                <a:cs typeface="Times New Roman" panose="02020603050405020304" pitchFamily="18" charset="0"/>
              </a:rPr>
              <a:t>E</a:t>
            </a:r>
            <a:r>
              <a:rPr lang="es-CL" sz="1800" b="1" dirty="0">
                <a:solidFill>
                  <a:srgbClr val="2F5496"/>
                </a:solidFill>
                <a:effectLst/>
                <a:ea typeface="Verdana" panose="020B0604030504040204" pitchFamily="34" charset="0"/>
                <a:cs typeface="Times New Roman" panose="02020603050405020304" pitchFamily="18" charset="0"/>
              </a:rPr>
              <a:t>nviar un correo a </a:t>
            </a:r>
            <a:r>
              <a:rPr lang="es-CL" sz="1800" b="1" u="sng" dirty="0">
                <a:solidFill>
                  <a:srgbClr val="2F5496"/>
                </a:solidFill>
                <a:effectLst/>
                <a:ea typeface="Verdana" panose="020B0604030504040204" pitchFamily="34" charset="0"/>
                <a:cs typeface="Times New Roman" panose="02020603050405020304" pitchFamily="18" charset="0"/>
                <a:hlinkClick r:id="rId3"/>
              </a:rPr>
              <a:t>fondobecaslab@sence.cl</a:t>
            </a:r>
            <a:r>
              <a:rPr lang="es-CL" sz="1800" b="1" dirty="0">
                <a:solidFill>
                  <a:srgbClr val="2F5496"/>
                </a:solidFill>
                <a:effectLst/>
                <a:ea typeface="Verdana" panose="020B0604030504040204" pitchFamily="34" charset="0"/>
                <a:cs typeface="Times New Roman" panose="02020603050405020304" pitchFamily="18" charset="0"/>
              </a:rPr>
              <a:t> adjuntando el certificado de vigencia de la organización o el nombramiento alcaldicio si es municipalidad y la siguiente información:</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Rut de la entidad requirente sin puntos y con guion</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Nombre de la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Tipo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Representante Legal de la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Rut del representante Legal de la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Dirección de la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Región de la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Provincia de la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Comuna de la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Nombre del Encargado de la Entidad Requirente</a:t>
            </a:r>
          </a:p>
          <a:p>
            <a:pPr marL="342900" lvl="0" indent="-342900">
              <a:lnSpc>
                <a:spcPct val="107000"/>
              </a:lnSpc>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Teléfono del encargado de la Entidad Requirente</a:t>
            </a:r>
          </a:p>
          <a:p>
            <a:pPr marL="342900" lvl="0" indent="-342900">
              <a:lnSpc>
                <a:spcPct val="107000"/>
              </a:lnSpc>
              <a:spcAft>
                <a:spcPts val="800"/>
              </a:spcAft>
              <a:buFont typeface="Symbol" panose="05050102010706020507" pitchFamily="18" charset="2"/>
              <a:buChar char=""/>
            </a:pPr>
            <a:r>
              <a:rPr lang="es-CL" dirty="0">
                <a:solidFill>
                  <a:srgbClr val="2F5496"/>
                </a:solidFill>
                <a:ea typeface="Verdana" panose="020B0604030504040204" pitchFamily="34" charset="0"/>
                <a:cs typeface="Times New Roman" panose="02020603050405020304" pitchFamily="18" charset="0"/>
              </a:rPr>
              <a:t>Email del encargado de la Entidad Requirente</a:t>
            </a:r>
            <a:r>
              <a:rPr lang="es-ES" sz="2000" dirty="0">
                <a:solidFill>
                  <a:schemeClr val="bg1"/>
                </a:solidFill>
              </a:rPr>
              <a:t>o (</a:t>
            </a:r>
          </a:p>
          <a:p>
            <a:pPr algn="just">
              <a:lnSpc>
                <a:spcPct val="107000"/>
              </a:lnSpc>
              <a:spcAft>
                <a:spcPts val="800"/>
              </a:spcAft>
            </a:pPr>
            <a:r>
              <a:rPr lang="es-ES" b="1" dirty="0">
                <a:solidFill>
                  <a:srgbClr val="2F5496"/>
                </a:solidFill>
                <a:ea typeface="Verdana" panose="020B0604030504040204" pitchFamily="34" charset="0"/>
                <a:cs typeface="Times New Roman" panose="02020603050405020304" pitchFamily="18" charset="0"/>
              </a:rPr>
              <a:t>Este correo y la documentación adjunta solo se utilizará para agregar una ER o actualizar su información. Sin perjuicio de esto, toda ER debe ingresar su documentación legal directamente en el sistema, salvo instituciones públicas y Municipalidades.</a:t>
            </a:r>
            <a:r>
              <a:rPr lang="es-ES" sz="1800" b="1" dirty="0">
                <a:solidFill>
                  <a:srgbClr val="2F5496"/>
                </a:solidFill>
                <a:ea typeface="Verdana" panose="020B0604030504040204" pitchFamily="34" charset="0"/>
                <a:cs typeface="Times New Roman" panose="02020603050405020304" pitchFamily="18" charset="0"/>
              </a:rPr>
              <a:t> </a:t>
            </a:r>
          </a:p>
          <a:p>
            <a:pPr algn="just">
              <a:lnSpc>
                <a:spcPct val="107000"/>
              </a:lnSpc>
              <a:spcAft>
                <a:spcPts val="800"/>
              </a:spcAft>
            </a:pPr>
            <a:r>
              <a:rPr lang="es-ES" sz="1800" b="1" dirty="0">
                <a:solidFill>
                  <a:srgbClr val="2F5496"/>
                </a:solidFill>
                <a:ea typeface="Verdana" panose="020B0604030504040204" pitchFamily="34" charset="0"/>
                <a:cs typeface="Times New Roman" panose="02020603050405020304" pitchFamily="18" charset="0"/>
              </a:rPr>
              <a:t>SENCE le enviará correo avisando que los datos están actualizados.</a:t>
            </a:r>
            <a:endParaRPr lang="es-ES" b="1" dirty="0">
              <a:solidFill>
                <a:srgbClr val="2F5496"/>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9954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8194" name="Picture 2">
            <a:extLst>
              <a:ext uri="{FF2B5EF4-FFF2-40B4-BE49-F238E27FC236}">
                <a16:creationId xmlns:a16="http://schemas.microsoft.com/office/drawing/2014/main" id="{46F0096F-AC08-1873-9263-814DED4AC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376363"/>
            <a:ext cx="10306050" cy="410527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257BC1D-CA24-0477-9721-F046938D360B}"/>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8998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809604" y="1173626"/>
            <a:ext cx="10556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accent1">
                    <a:lumMod val="75000"/>
                  </a:schemeClr>
                </a:solidFill>
                <a:latin typeface="Verdana" panose="020B0604030504040204" pitchFamily="34" charset="0"/>
                <a:ea typeface="Verdana" panose="020B0604030504040204" pitchFamily="34" charset="0"/>
              </a:rPr>
              <a:t>Ingrese o valide sus datos</a:t>
            </a:r>
            <a:endParaRPr lang="es-CL" sz="28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6" name="Imagen 5">
            <a:extLst>
              <a:ext uri="{FF2B5EF4-FFF2-40B4-BE49-F238E27FC236}">
                <a16:creationId xmlns:a16="http://schemas.microsoft.com/office/drawing/2014/main" id="{17B55F8B-AC55-EBF8-7957-7F933F4DEFD0}"/>
              </a:ext>
            </a:extLst>
          </p:cNvPr>
          <p:cNvPicPr>
            <a:picLocks noChangeAspect="1"/>
          </p:cNvPicPr>
          <p:nvPr/>
        </p:nvPicPr>
        <p:blipFill>
          <a:blip r:embed="rId3"/>
          <a:stretch>
            <a:fillRect/>
          </a:stretch>
        </p:blipFill>
        <p:spPr>
          <a:xfrm>
            <a:off x="824421" y="1868990"/>
            <a:ext cx="8343679" cy="4356428"/>
          </a:xfrm>
          <a:prstGeom prst="rect">
            <a:avLst/>
          </a:prstGeom>
        </p:spPr>
      </p:pic>
      <p:sp>
        <p:nvSpPr>
          <p:cNvPr id="3" name="CuadroTexto 2">
            <a:extLst>
              <a:ext uri="{FF2B5EF4-FFF2-40B4-BE49-F238E27FC236}">
                <a16:creationId xmlns:a16="http://schemas.microsoft.com/office/drawing/2014/main" id="{7279DC2E-C4F7-2470-45E8-E6F8C97A540C}"/>
              </a:ext>
            </a:extLst>
          </p:cNvPr>
          <p:cNvSpPr txBox="1"/>
          <p:nvPr/>
        </p:nvSpPr>
        <p:spPr>
          <a:xfrm>
            <a:off x="1221826" y="6225418"/>
            <a:ext cx="6093372" cy="369332"/>
          </a:xfrm>
          <a:prstGeom prst="rect">
            <a:avLst/>
          </a:prstGeom>
          <a:noFill/>
        </p:spPr>
        <p:txBody>
          <a:bodyPr wrap="square">
            <a:spAutoFit/>
          </a:bodyPr>
          <a:lstStyle/>
          <a:p>
            <a:r>
              <a:rPr lang="es-ES" sz="1800" b="1" dirty="0">
                <a:solidFill>
                  <a:srgbClr val="2F5496"/>
                </a:solidFill>
                <a:ea typeface="Verdana" panose="020B0604030504040204" pitchFamily="34" charset="0"/>
                <a:cs typeface="Times New Roman" panose="02020603050405020304" pitchFamily="18" charset="0"/>
              </a:rPr>
              <a:t>SENCE le enviará correo con un código de validación</a:t>
            </a:r>
            <a:endParaRPr lang="es-CL" dirty="0"/>
          </a:p>
        </p:txBody>
      </p:sp>
      <p:sp>
        <p:nvSpPr>
          <p:cNvPr id="2" name="Elipse 1">
            <a:extLst>
              <a:ext uri="{FF2B5EF4-FFF2-40B4-BE49-F238E27FC236}">
                <a16:creationId xmlns:a16="http://schemas.microsoft.com/office/drawing/2014/main" id="{D835B004-3106-01AE-6B71-49128B807AF2}"/>
              </a:ext>
            </a:extLst>
          </p:cNvPr>
          <p:cNvSpPr/>
          <p:nvPr/>
        </p:nvSpPr>
        <p:spPr>
          <a:xfrm>
            <a:off x="3626069" y="5186855"/>
            <a:ext cx="1513490" cy="709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9BBDAB0A-31F1-1F6A-DEA9-656598DC023E}"/>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7664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872535" y="1009321"/>
            <a:ext cx="90775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accent1">
                    <a:lumMod val="75000"/>
                  </a:schemeClr>
                </a:solidFill>
                <a:latin typeface="Verdana" panose="020B0604030504040204" pitchFamily="34" charset="0"/>
                <a:ea typeface="Verdana" panose="020B0604030504040204" pitchFamily="34" charset="0"/>
              </a:rPr>
              <a:t>Valide su correo</a:t>
            </a:r>
            <a:endParaRPr lang="es-CL" sz="28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2" name="Imagen 1">
            <a:extLst>
              <a:ext uri="{FF2B5EF4-FFF2-40B4-BE49-F238E27FC236}">
                <a16:creationId xmlns:a16="http://schemas.microsoft.com/office/drawing/2014/main" id="{CE1F0638-221D-0656-9C38-CC8870C303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9995" y="1800843"/>
            <a:ext cx="7304690" cy="4047836"/>
          </a:xfrm>
          <a:prstGeom prst="rect">
            <a:avLst/>
          </a:prstGeom>
          <a:noFill/>
        </p:spPr>
      </p:pic>
      <p:sp>
        <p:nvSpPr>
          <p:cNvPr id="3" name="CuadroTexto 2">
            <a:extLst>
              <a:ext uri="{FF2B5EF4-FFF2-40B4-BE49-F238E27FC236}">
                <a16:creationId xmlns:a16="http://schemas.microsoft.com/office/drawing/2014/main" id="{DE22EAE5-B12F-0434-CDA8-0F7FE1EE0A90}"/>
              </a:ext>
            </a:extLst>
          </p:cNvPr>
          <p:cNvSpPr txBox="1"/>
          <p:nvPr/>
        </p:nvSpPr>
        <p:spPr>
          <a:xfrm>
            <a:off x="719698" y="5848679"/>
            <a:ext cx="10311172" cy="46166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Ingrese código y confirme </a:t>
            </a:r>
          </a:p>
        </p:txBody>
      </p:sp>
      <p:sp>
        <p:nvSpPr>
          <p:cNvPr id="9" name="Elipse 8">
            <a:extLst>
              <a:ext uri="{FF2B5EF4-FFF2-40B4-BE49-F238E27FC236}">
                <a16:creationId xmlns:a16="http://schemas.microsoft.com/office/drawing/2014/main" id="{DBD2E3EA-D7E6-DA43-44CA-A785BB1B2CC0}"/>
              </a:ext>
            </a:extLst>
          </p:cNvPr>
          <p:cNvSpPr/>
          <p:nvPr/>
        </p:nvSpPr>
        <p:spPr>
          <a:xfrm>
            <a:off x="3815261" y="5065306"/>
            <a:ext cx="1513490" cy="5150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BE3F1425-096F-D516-F8E8-7BDC547AA509}"/>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9688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10242" name="Imagen 2">
            <a:extLst>
              <a:ext uri="{FF2B5EF4-FFF2-40B4-BE49-F238E27FC236}">
                <a16:creationId xmlns:a16="http://schemas.microsoft.com/office/drawing/2014/main" id="{0A2F5018-AB45-2194-2418-2F7C40F8C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250" y="1319102"/>
            <a:ext cx="8057001" cy="310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C2242911-86D3-C308-9A93-37612875B479}"/>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0840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124482" y="1025145"/>
            <a:ext cx="90775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800" b="1" dirty="0">
                <a:solidFill>
                  <a:schemeClr val="accent1">
                    <a:lumMod val="75000"/>
                  </a:schemeClr>
                </a:solidFill>
                <a:latin typeface="Verdana" panose="020B0604030504040204" pitchFamily="34" charset="0"/>
                <a:ea typeface="Verdana" panose="020B0604030504040204" pitchFamily="34" charset="0"/>
              </a:rPr>
              <a:t>Subir documentación de la ER</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6" name="CuadroTexto 5">
            <a:extLst>
              <a:ext uri="{FF2B5EF4-FFF2-40B4-BE49-F238E27FC236}">
                <a16:creationId xmlns:a16="http://schemas.microsoft.com/office/drawing/2014/main" id="{BD492D7D-8244-18D7-AD93-1263D9FC0D73}"/>
              </a:ext>
            </a:extLst>
          </p:cNvPr>
          <p:cNvSpPr txBox="1"/>
          <p:nvPr/>
        </p:nvSpPr>
        <p:spPr>
          <a:xfrm>
            <a:off x="610902" y="6104682"/>
            <a:ext cx="10447410" cy="646331"/>
          </a:xfrm>
          <a:prstGeom prst="rect">
            <a:avLst/>
          </a:prstGeom>
          <a:noFill/>
        </p:spPr>
        <p:txBody>
          <a:bodyPr wrap="square">
            <a:spAutoFit/>
          </a:bodyPr>
          <a:lstStyle/>
          <a:p>
            <a:pPr marL="285750" indent="-285750">
              <a:buFont typeface="Arial" panose="020B0604020202020204" pitchFamily="34" charset="0"/>
              <a:buChar char="•"/>
            </a:pPr>
            <a:r>
              <a:rPr lang="es-ES" b="1" dirty="0">
                <a:solidFill>
                  <a:srgbClr val="2F5496"/>
                </a:solidFill>
                <a:ea typeface="Verdana" panose="020B0604030504040204" pitchFamily="34" charset="0"/>
                <a:cs typeface="Times New Roman" panose="02020603050405020304" pitchFamily="18" charset="0"/>
              </a:rPr>
              <a:t>Las postulaciones de ER que no suban esta documentación no serán evaluadas.</a:t>
            </a:r>
          </a:p>
          <a:p>
            <a:pPr marL="285750" indent="-285750">
              <a:buFont typeface="Arial" panose="020B0604020202020204" pitchFamily="34" charset="0"/>
              <a:buChar char="•"/>
            </a:pPr>
            <a:r>
              <a:rPr lang="es-ES" b="1" dirty="0">
                <a:solidFill>
                  <a:srgbClr val="2F5496"/>
                </a:solidFill>
                <a:ea typeface="Verdana" panose="020B0604030504040204" pitchFamily="34" charset="0"/>
                <a:cs typeface="Times New Roman" panose="02020603050405020304" pitchFamily="18" charset="0"/>
              </a:rPr>
              <a:t>Toda ER debe ingresar su documentación legal aquí, salvo instituciones públicas y Municipalidades. </a:t>
            </a:r>
          </a:p>
        </p:txBody>
      </p:sp>
      <p:pic>
        <p:nvPicPr>
          <p:cNvPr id="1026" name="Imagen 2">
            <a:extLst>
              <a:ext uri="{FF2B5EF4-FFF2-40B4-BE49-F238E27FC236}">
                <a16:creationId xmlns:a16="http://schemas.microsoft.com/office/drawing/2014/main" id="{00A32ECE-8CF7-83E4-A5AE-2B00F79D3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560" y="1694607"/>
            <a:ext cx="964882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BFDF347E-63A3-5011-EAC4-88FF3B99435E}"/>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1791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75860" y="287211"/>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Información General.</a:t>
            </a:r>
            <a:endParaRPr kumimoji="0" lang="es-CL"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1F3679B1-60D2-5BA2-64AF-731A1CDB490F}"/>
              </a:ext>
            </a:extLst>
          </p:cNvPr>
          <p:cNvSpPr txBox="1"/>
          <p:nvPr/>
        </p:nvSpPr>
        <p:spPr>
          <a:xfrm>
            <a:off x="986725" y="1305341"/>
            <a:ext cx="10321872" cy="5539978"/>
          </a:xfrm>
          <a:prstGeom prst="rect">
            <a:avLst/>
          </a:prstGeom>
          <a:noFill/>
        </p:spPr>
        <p:txBody>
          <a:bodyPr wrap="square" rtlCol="0">
            <a:spAutoFit/>
          </a:bodyPr>
          <a:lstStyle/>
          <a:p>
            <a:pPr marL="541338" marR="0" lvl="0" indent="-4572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ES" sz="28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Apertura de postulaciones:</a:t>
            </a:r>
            <a:r>
              <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viernes 5 de enero 2024.</a:t>
            </a:r>
          </a:p>
          <a:p>
            <a:pPr marL="541338" marR="0" lvl="0" indent="-457200" algn="l"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541338" marR="0" lvl="0" indent="-4572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ES" sz="28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Cierre de postulaciones:</a:t>
            </a:r>
            <a:r>
              <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4 de febrero 2024 (14:00 horas).</a:t>
            </a:r>
          </a:p>
          <a:p>
            <a:pPr marL="541338" marR="0" lvl="0" indent="-457200" algn="l"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541338" marR="0" lvl="0" indent="-457200" algn="just" defTabSz="914400" rtl="0" eaLnBrk="1" fontAlgn="auto" latinLnBrk="0" hangingPunct="1">
              <a:spcBef>
                <a:spcPts val="0"/>
              </a:spcBef>
              <a:spcAft>
                <a:spcPts val="0"/>
              </a:spcAft>
              <a:buClrTx/>
              <a:buSzTx/>
              <a:buFont typeface="Wingdings" panose="05000000000000000000" pitchFamily="2" charset="2"/>
              <a:buChar char="ü"/>
              <a:tabLst/>
              <a:defRPr/>
            </a:pPr>
            <a:r>
              <a:rPr kumimoji="0" lang="es-ES" sz="28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Inicio y Término de Consultas a las Bases : </a:t>
            </a:r>
            <a:r>
              <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entre el 5 y 15 de enero 2024 en el correo </a:t>
            </a:r>
            <a:r>
              <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fondobecaslab@sence.cl</a:t>
            </a:r>
            <a:endPar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541338" marR="0" lvl="0" indent="-457200" algn="just"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541338" marR="0" lvl="0" indent="-4572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ES" sz="28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Respuesta y aclaraciones: </a:t>
            </a:r>
            <a:r>
              <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se publicarán el 22 de enero en el sitio web de becas laborales.</a:t>
            </a:r>
          </a:p>
          <a:p>
            <a:pPr marL="541338" marR="0" lvl="0" indent="-457200" algn="l" defTabSz="914400" rtl="0" eaLnBrk="1" fontAlgn="auto" latinLnBrk="0" hangingPunct="1">
              <a:spcBef>
                <a:spcPts val="0"/>
              </a:spcBef>
              <a:spcAft>
                <a:spcPts val="0"/>
              </a:spcAft>
              <a:buClrTx/>
              <a:buSzTx/>
              <a:buFont typeface="Wingdings" panose="05000000000000000000" pitchFamily="2" charset="2"/>
              <a:buChar char="ü"/>
              <a:tabLst/>
              <a:defRPr/>
            </a:pPr>
            <a:endParaRPr lang="es-ES" sz="2800" dirty="0">
              <a:solidFill>
                <a:schemeClr val="accent1">
                  <a:lumMod val="75000"/>
                </a:schemeClr>
              </a:solidFill>
              <a:latin typeface="Calibri" panose="020F0502020204030204"/>
            </a:endParaRPr>
          </a:p>
          <a:p>
            <a:pPr marL="541338" indent="-457200">
              <a:buFont typeface="Wingdings" panose="05000000000000000000" pitchFamily="2" charset="2"/>
              <a:buChar char="ü"/>
              <a:defRPr/>
            </a:pPr>
            <a:r>
              <a:rPr lang="es-ES" sz="2800" b="1" dirty="0">
                <a:solidFill>
                  <a:schemeClr val="accent1">
                    <a:lumMod val="75000"/>
                  </a:schemeClr>
                </a:solidFill>
                <a:latin typeface="Calibri" panose="020F0502020204030204"/>
              </a:rPr>
              <a:t>Cupo máximo a postular</a:t>
            </a:r>
            <a:r>
              <a:rPr kumimoji="0" lang="es-ES" sz="28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es de 175 cupos por región y  350 a nivel nacional</a:t>
            </a:r>
            <a:r>
              <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endParaRPr kumimoji="0" lang="es-CL"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endParaRPr lang="es-CL" dirty="0"/>
          </a:p>
        </p:txBody>
      </p:sp>
    </p:spTree>
    <p:extLst>
      <p:ext uri="{BB962C8B-B14F-4D97-AF65-F5344CB8AC3E}">
        <p14:creationId xmlns:p14="http://schemas.microsoft.com/office/powerpoint/2010/main" val="249647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384313" y="940932"/>
            <a:ext cx="10939361" cy="184665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Ingresar </a:t>
            </a: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en </a:t>
            </a: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https://sistemas.sence.cl/fondosconcursables//</a:t>
            </a:r>
            <a:r>
              <a:rPr lang="es-ES" sz="2000" dirty="0">
                <a:solidFill>
                  <a:schemeClr val="bg1"/>
                </a:solidFill>
                <a:latin typeface="Calibri" panose="020F0502020204030204"/>
              </a:rPr>
              <a:t>, agregar </a:t>
            </a: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datos de contacto y antecedentes legales en PDF.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2000" dirty="0">
              <a:solidFill>
                <a:prstClr val="white"/>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solidFill>
                <a:prstClr val="white"/>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solidFill>
                <a:prstClr val="white"/>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lang="es-ES" dirty="0">
              <a:solidFill>
                <a:schemeClr val="bg1"/>
              </a:solidFill>
            </a:endParaRPr>
          </a:p>
        </p:txBody>
      </p:sp>
      <p:sp>
        <p:nvSpPr>
          <p:cNvPr id="2" name="CuadroTexto 1">
            <a:extLst>
              <a:ext uri="{FF2B5EF4-FFF2-40B4-BE49-F238E27FC236}">
                <a16:creationId xmlns:a16="http://schemas.microsoft.com/office/drawing/2014/main" id="{AC2CE265-03EB-4C1A-A76D-2A70C537A84F}"/>
              </a:ext>
            </a:extLst>
          </p:cNvPr>
          <p:cNvSpPr txBox="1"/>
          <p:nvPr/>
        </p:nvSpPr>
        <p:spPr>
          <a:xfrm>
            <a:off x="578203" y="823070"/>
            <a:ext cx="11035594" cy="5632311"/>
          </a:xfrm>
          <a:prstGeom prst="rect">
            <a:avLst/>
          </a:prstGeom>
          <a:noFill/>
        </p:spPr>
        <p:txBody>
          <a:bodyPr wrap="square">
            <a:spAutoFit/>
          </a:bodyPr>
          <a:lstStyle/>
          <a:p>
            <a:pPr marL="342900" indent="-342900" algn="just">
              <a:buFont typeface="Arial" panose="020B0604020202020204" pitchFamily="34" charset="0"/>
              <a:buChar char="•"/>
            </a:pPr>
            <a:r>
              <a:rPr lang="es-ES" sz="2400" dirty="0">
                <a:solidFill>
                  <a:schemeClr val="accent1">
                    <a:lumMod val="75000"/>
                  </a:schemeClr>
                </a:solidFill>
              </a:rPr>
              <a:t>Certificado de Vigencia de su personalidad jurídica con el Directorio  de la organización en su caso, con una antigüedad máxima de 3 meses a la fecha de su presentación. Las entidades que obtengan su certificado de vigencia en el Servicio de Registro Civil deberán solicitar el “Certificado de Directorio de Persona Jurídica sin fines de lucro”.</a:t>
            </a:r>
          </a:p>
          <a:p>
            <a:pPr marL="342900" indent="-342900" algn="just">
              <a:buFont typeface="Arial" panose="020B0604020202020204" pitchFamily="34" charset="0"/>
              <a:buChar char="•"/>
            </a:pPr>
            <a:endParaRPr lang="es-ES" sz="2400" dirty="0">
              <a:solidFill>
                <a:schemeClr val="accent1">
                  <a:lumMod val="75000"/>
                </a:schemeClr>
              </a:solidFill>
            </a:endParaRPr>
          </a:p>
          <a:p>
            <a:pPr marL="342900" indent="-342900" algn="just">
              <a:buFont typeface="Arial" panose="020B0604020202020204" pitchFamily="34" charset="0"/>
              <a:buChar char="•"/>
            </a:pPr>
            <a:r>
              <a:rPr lang="es-ES" sz="2400" dirty="0">
                <a:solidFill>
                  <a:schemeClr val="accent1">
                    <a:lumMod val="75000"/>
                  </a:schemeClr>
                </a:solidFill>
              </a:rPr>
              <a:t>Declaración Jurada simple de su representante legal, con una antigüedad máxima de 3 meses a la fecha de su presentación, en la cual señale que </a:t>
            </a:r>
            <a:r>
              <a:rPr lang="es-ES" sz="2400" b="1" u="sng" dirty="0">
                <a:solidFill>
                  <a:schemeClr val="accent1">
                    <a:lumMod val="75000"/>
                  </a:schemeClr>
                </a:solidFill>
              </a:rPr>
              <a:t>ninguno de sus gerentes, administradores, propietarios, socios, partícipes, representantes legales o directores, son gerentes, administradores, propietarios, socios, partícipes, representantes legales o directores de un OTEC, fundación o empresa dueña de OTEC</a:t>
            </a:r>
            <a:r>
              <a:rPr lang="es-ES" sz="2400" dirty="0">
                <a:solidFill>
                  <a:schemeClr val="accent1">
                    <a:lumMod val="75000"/>
                  </a:schemeClr>
                </a:solidFill>
              </a:rPr>
              <a:t>. Esta declaración jurada deberá presentarse en el formato que Sence indique.</a:t>
            </a:r>
          </a:p>
          <a:p>
            <a:pPr marL="342900" indent="-342900" algn="just">
              <a:buFont typeface="Arial" panose="020B0604020202020204" pitchFamily="34" charset="0"/>
              <a:buChar char="•"/>
            </a:pPr>
            <a:endParaRPr lang="es-ES" sz="2400" dirty="0">
              <a:solidFill>
                <a:schemeClr val="accent1">
                  <a:lumMod val="75000"/>
                </a:schemeClr>
              </a:solidFill>
            </a:endParaRPr>
          </a:p>
          <a:p>
            <a:pPr marL="342900" indent="-342900" algn="just">
              <a:buFont typeface="Arial" panose="020B0604020202020204" pitchFamily="34" charset="0"/>
              <a:buChar char="•"/>
            </a:pPr>
            <a:r>
              <a:rPr lang="es-ES" sz="2400" dirty="0">
                <a:solidFill>
                  <a:schemeClr val="accent1">
                    <a:lumMod val="75000"/>
                  </a:schemeClr>
                </a:solidFill>
              </a:rPr>
              <a:t>Las Municipalidades y otras instituciones públicas no deben presentar documentación legal.</a:t>
            </a:r>
          </a:p>
        </p:txBody>
      </p:sp>
      <p:sp>
        <p:nvSpPr>
          <p:cNvPr id="5" name="CuadroTexto 4">
            <a:extLst>
              <a:ext uri="{FF2B5EF4-FFF2-40B4-BE49-F238E27FC236}">
                <a16:creationId xmlns:a16="http://schemas.microsoft.com/office/drawing/2014/main" id="{C4D7AF5A-315B-2AB1-E81A-33F3BE59241E}"/>
              </a:ext>
            </a:extLst>
          </p:cNvPr>
          <p:cNvSpPr txBox="1"/>
          <p:nvPr/>
        </p:nvSpPr>
        <p:spPr>
          <a:xfrm flipH="1">
            <a:off x="935296" y="155955"/>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3600" b="1" dirty="0">
                <a:solidFill>
                  <a:schemeClr val="accent1">
                    <a:lumMod val="75000"/>
                  </a:schemeClr>
                </a:solidFill>
                <a:latin typeface="Verdana" panose="020B0604030504040204" pitchFamily="34" charset="0"/>
                <a:ea typeface="Verdana" panose="020B0604030504040204" pitchFamily="34" charset="0"/>
              </a:rPr>
              <a:t>Documentación Legal</a:t>
            </a:r>
          </a:p>
        </p:txBody>
      </p:sp>
    </p:spTree>
    <p:extLst>
      <p:ext uri="{BB962C8B-B14F-4D97-AF65-F5344CB8AC3E}">
        <p14:creationId xmlns:p14="http://schemas.microsoft.com/office/powerpoint/2010/main" val="286828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384313" y="940932"/>
            <a:ext cx="10939361" cy="184665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Ingresar </a:t>
            </a: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en </a:t>
            </a: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https://sistemas.sence.cl/fondosconcursables//</a:t>
            </a:r>
            <a:r>
              <a:rPr lang="es-ES" sz="2000" dirty="0">
                <a:solidFill>
                  <a:schemeClr val="bg1"/>
                </a:solidFill>
                <a:latin typeface="Calibri" panose="020F0502020204030204"/>
              </a:rPr>
              <a:t>, agregar </a:t>
            </a: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datos de contacto y antecedentes legales en PDF.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2000" dirty="0">
              <a:solidFill>
                <a:prstClr val="white"/>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solidFill>
                <a:prstClr val="white"/>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solidFill>
                <a:prstClr val="white"/>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lang="es-ES" dirty="0">
              <a:solidFill>
                <a:schemeClr val="bg1"/>
              </a:solidFill>
            </a:endParaRPr>
          </a:p>
        </p:txBody>
      </p:sp>
      <p:sp>
        <p:nvSpPr>
          <p:cNvPr id="5" name="CuadroTexto 4">
            <a:extLst>
              <a:ext uri="{FF2B5EF4-FFF2-40B4-BE49-F238E27FC236}">
                <a16:creationId xmlns:a16="http://schemas.microsoft.com/office/drawing/2014/main" id="{C4D7AF5A-315B-2AB1-E81A-33F3BE59241E}"/>
              </a:ext>
            </a:extLst>
          </p:cNvPr>
          <p:cNvSpPr txBox="1"/>
          <p:nvPr/>
        </p:nvSpPr>
        <p:spPr>
          <a:xfrm flipH="1">
            <a:off x="935296" y="155955"/>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3600" b="1" dirty="0">
                <a:solidFill>
                  <a:schemeClr val="accent1">
                    <a:lumMod val="75000"/>
                  </a:schemeClr>
                </a:solidFill>
                <a:latin typeface="Verdana" panose="020B0604030504040204" pitchFamily="34" charset="0"/>
                <a:ea typeface="Verdana" panose="020B0604030504040204" pitchFamily="34" charset="0"/>
              </a:rPr>
              <a:t>Declaración Jurada</a:t>
            </a:r>
          </a:p>
        </p:txBody>
      </p:sp>
      <p:pic>
        <p:nvPicPr>
          <p:cNvPr id="6" name="Imagen 5">
            <a:extLst>
              <a:ext uri="{FF2B5EF4-FFF2-40B4-BE49-F238E27FC236}">
                <a16:creationId xmlns:a16="http://schemas.microsoft.com/office/drawing/2014/main" id="{A12F51E6-92E6-C60F-9014-FC38BEBC7EFE}"/>
              </a:ext>
            </a:extLst>
          </p:cNvPr>
          <p:cNvPicPr>
            <a:picLocks noChangeAspect="1"/>
          </p:cNvPicPr>
          <p:nvPr/>
        </p:nvPicPr>
        <p:blipFill rotWithShape="1">
          <a:blip r:embed="rId4"/>
          <a:srcRect l="9760" t="24500" r="59554" b="8267"/>
          <a:stretch/>
        </p:blipFill>
        <p:spPr>
          <a:xfrm>
            <a:off x="1844567" y="1127020"/>
            <a:ext cx="6511158" cy="5575025"/>
          </a:xfrm>
          <a:prstGeom prst="rect">
            <a:avLst/>
          </a:prstGeom>
        </p:spPr>
      </p:pic>
    </p:spTree>
    <p:extLst>
      <p:ext uri="{BB962C8B-B14F-4D97-AF65-F5344CB8AC3E}">
        <p14:creationId xmlns:p14="http://schemas.microsoft.com/office/powerpoint/2010/main" val="419729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303033" y="1073721"/>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Ingrese en postulaciones o cursos</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876624AD-FD07-FB5F-F8A5-FF3A2D4BB35F}"/>
              </a:ext>
            </a:extLst>
          </p:cNvPr>
          <p:cNvPicPr>
            <a:picLocks noChangeAspect="1"/>
          </p:cNvPicPr>
          <p:nvPr/>
        </p:nvPicPr>
        <p:blipFill>
          <a:blip r:embed="rId3"/>
          <a:stretch>
            <a:fillRect/>
          </a:stretch>
        </p:blipFill>
        <p:spPr>
          <a:xfrm>
            <a:off x="675860" y="2033854"/>
            <a:ext cx="11014811" cy="4641895"/>
          </a:xfrm>
          <a:prstGeom prst="rect">
            <a:avLst/>
          </a:prstGeom>
        </p:spPr>
      </p:pic>
      <p:sp>
        <p:nvSpPr>
          <p:cNvPr id="2" name="CuadroTexto 1">
            <a:extLst>
              <a:ext uri="{FF2B5EF4-FFF2-40B4-BE49-F238E27FC236}">
                <a16:creationId xmlns:a16="http://schemas.microsoft.com/office/drawing/2014/main" id="{5469F666-2C4D-8C00-BE45-A146339094CB}"/>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8828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045654" y="1463800"/>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Marque nueva postulación</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034753F6-7B0A-F539-95BE-68D36FA75666}"/>
              </a:ext>
            </a:extLst>
          </p:cNvPr>
          <p:cNvPicPr>
            <a:picLocks noChangeAspect="1"/>
          </p:cNvPicPr>
          <p:nvPr/>
        </p:nvPicPr>
        <p:blipFill>
          <a:blip r:embed="rId3"/>
          <a:stretch>
            <a:fillRect/>
          </a:stretch>
        </p:blipFill>
        <p:spPr>
          <a:xfrm>
            <a:off x="486674" y="2444237"/>
            <a:ext cx="10509758" cy="2949963"/>
          </a:xfrm>
          <a:prstGeom prst="rect">
            <a:avLst/>
          </a:prstGeom>
        </p:spPr>
      </p:pic>
      <p:sp>
        <p:nvSpPr>
          <p:cNvPr id="2" name="CuadroTexto 1">
            <a:extLst>
              <a:ext uri="{FF2B5EF4-FFF2-40B4-BE49-F238E27FC236}">
                <a16:creationId xmlns:a16="http://schemas.microsoft.com/office/drawing/2014/main" id="{1437E392-BA5A-ED18-8A01-6A04C15CCEC5}"/>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1928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75860" y="1814755"/>
            <a:ext cx="95130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Seleccione Fondo Concursable 2024</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B3E891C6-D958-F886-1990-BF7E3D82D059}"/>
              </a:ext>
            </a:extLst>
          </p:cNvPr>
          <p:cNvPicPr>
            <a:picLocks noChangeAspect="1"/>
          </p:cNvPicPr>
          <p:nvPr/>
        </p:nvPicPr>
        <p:blipFill>
          <a:blip r:embed="rId3"/>
          <a:stretch>
            <a:fillRect/>
          </a:stretch>
        </p:blipFill>
        <p:spPr>
          <a:xfrm>
            <a:off x="675859" y="3161703"/>
            <a:ext cx="10150818" cy="2658548"/>
          </a:xfrm>
          <a:prstGeom prst="rect">
            <a:avLst/>
          </a:prstGeom>
        </p:spPr>
      </p:pic>
      <p:sp>
        <p:nvSpPr>
          <p:cNvPr id="2" name="CuadroTexto 1">
            <a:extLst>
              <a:ext uri="{FF2B5EF4-FFF2-40B4-BE49-F238E27FC236}">
                <a16:creationId xmlns:a16="http://schemas.microsoft.com/office/drawing/2014/main" id="{709452D4-F86E-E584-A212-7F1056B69355}"/>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533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077184" y="1073721"/>
            <a:ext cx="95130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Seleccione una población objetivo</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DB73F27F-5E85-63E4-E7D3-86DC81415477}"/>
              </a:ext>
            </a:extLst>
          </p:cNvPr>
          <p:cNvPicPr>
            <a:picLocks noChangeAspect="1"/>
          </p:cNvPicPr>
          <p:nvPr/>
        </p:nvPicPr>
        <p:blipFill>
          <a:blip r:embed="rId3"/>
          <a:stretch>
            <a:fillRect/>
          </a:stretch>
        </p:blipFill>
        <p:spPr>
          <a:xfrm>
            <a:off x="346860" y="2172341"/>
            <a:ext cx="11498280" cy="4258269"/>
          </a:xfrm>
          <a:prstGeom prst="rect">
            <a:avLst/>
          </a:prstGeom>
        </p:spPr>
      </p:pic>
      <p:sp>
        <p:nvSpPr>
          <p:cNvPr id="2" name="CuadroTexto 1">
            <a:extLst>
              <a:ext uri="{FF2B5EF4-FFF2-40B4-BE49-F238E27FC236}">
                <a16:creationId xmlns:a16="http://schemas.microsoft.com/office/drawing/2014/main" id="{6C25E075-2298-54C9-11C7-98FA764DAB24}"/>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5472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r>
              <a:rPr lang="es-CL" sz="3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Población Objetivo</a:t>
            </a:r>
          </a:p>
        </p:txBody>
      </p:sp>
      <p:sp>
        <p:nvSpPr>
          <p:cNvPr id="6" name="CuadroTexto 5">
            <a:extLst>
              <a:ext uri="{FF2B5EF4-FFF2-40B4-BE49-F238E27FC236}">
                <a16:creationId xmlns:a16="http://schemas.microsoft.com/office/drawing/2014/main" id="{17692665-7B69-B878-18F6-2584F1E5D05E}"/>
              </a:ext>
            </a:extLst>
          </p:cNvPr>
          <p:cNvSpPr txBox="1"/>
          <p:nvPr/>
        </p:nvSpPr>
        <p:spPr>
          <a:xfrm>
            <a:off x="530942" y="1095595"/>
            <a:ext cx="11385755" cy="5478423"/>
          </a:xfrm>
          <a:prstGeom prst="rect">
            <a:avLst/>
          </a:prstGeom>
          <a:noFill/>
        </p:spPr>
        <p:txBody>
          <a:bodyPr wrap="square">
            <a:spAutoFit/>
          </a:bodyPr>
          <a:lstStyle/>
          <a:p>
            <a:pPr marL="342900" indent="-342900" algn="just">
              <a:spcAft>
                <a:spcPts val="1200"/>
              </a:spcAft>
              <a:buFont typeface="Arial" panose="020B0604020202020204" pitchFamily="34" charset="0"/>
              <a:buChar char="•"/>
            </a:pPr>
            <a:r>
              <a:rPr lang="es-ES" sz="2000" dirty="0">
                <a:solidFill>
                  <a:schemeClr val="accent1">
                    <a:lumMod val="75000"/>
                  </a:schemeClr>
                </a:solidFill>
              </a:rPr>
              <a:t>Emprendedores informales, pertenecientes al 80% de más vulnerable, según RSH. </a:t>
            </a:r>
          </a:p>
          <a:p>
            <a:pPr marL="342900" indent="-342900" algn="just">
              <a:spcAft>
                <a:spcPts val="1200"/>
              </a:spcAft>
              <a:buFont typeface="Arial" panose="020B0604020202020204" pitchFamily="34" charset="0"/>
              <a:buChar char="•"/>
            </a:pPr>
            <a:r>
              <a:rPr lang="es-ES" sz="2000" dirty="0">
                <a:solidFill>
                  <a:schemeClr val="accent1">
                    <a:lumMod val="75000"/>
                  </a:schemeClr>
                </a:solidFill>
              </a:rPr>
              <a:t>Trabajadores por Cuenta Propia con iniciación de actividades y con renta promedio mensual que no supere los 3 ingresos mínimos mensuales</a:t>
            </a:r>
          </a:p>
          <a:p>
            <a:pPr marL="342900" indent="-342900" algn="just">
              <a:spcAft>
                <a:spcPts val="1200"/>
              </a:spcAft>
              <a:buFont typeface="Arial" panose="020B0604020202020204" pitchFamily="34" charset="0"/>
              <a:buChar char="•"/>
            </a:pPr>
            <a:r>
              <a:rPr lang="es-ES" sz="2000" dirty="0">
                <a:solidFill>
                  <a:schemeClr val="accent1">
                    <a:lumMod val="75000"/>
                  </a:schemeClr>
                </a:solidFill>
              </a:rPr>
              <a:t>Dueños, socios, administradores o trabajadores de micro y pequeñas empresas con iniciación de actividades y renta anual de hasta 10.000 UF.</a:t>
            </a:r>
          </a:p>
          <a:p>
            <a:pPr marL="342900" indent="-342900" algn="just">
              <a:spcAft>
                <a:spcPts val="1200"/>
              </a:spcAft>
              <a:buFont typeface="Arial" panose="020B0604020202020204" pitchFamily="34" charset="0"/>
              <a:buChar char="•"/>
            </a:pPr>
            <a:r>
              <a:rPr lang="es-ES" sz="2000" dirty="0">
                <a:solidFill>
                  <a:schemeClr val="accent1">
                    <a:lumMod val="75000"/>
                  </a:schemeClr>
                </a:solidFill>
              </a:rPr>
              <a:t>Socios, administradores o trabajadores de cooperativas, grupos pre asociativos u otros de la economía social con iniciación de actividades y ventas hasta 5.000 UF anuales.</a:t>
            </a:r>
          </a:p>
          <a:p>
            <a:pPr marL="342900" indent="-342900" algn="just">
              <a:spcAft>
                <a:spcPts val="1200"/>
              </a:spcAft>
              <a:buFont typeface="Arial" panose="020B0604020202020204" pitchFamily="34" charset="0"/>
              <a:buChar char="•"/>
            </a:pPr>
            <a:r>
              <a:rPr lang="es-ES" sz="2000" dirty="0">
                <a:solidFill>
                  <a:schemeClr val="accent1">
                    <a:lumMod val="75000"/>
                  </a:schemeClr>
                </a:solidFill>
              </a:rPr>
              <a:t>Trabajadores inscritos en Registros Especiales (Pescadores, Feriantes, Taxis y u otros análogos).</a:t>
            </a:r>
          </a:p>
          <a:p>
            <a:pPr marL="342900" indent="-342900" algn="just">
              <a:spcAft>
                <a:spcPts val="1200"/>
              </a:spcAft>
              <a:buFont typeface="Arial" panose="020B0604020202020204" pitchFamily="34" charset="0"/>
              <a:buChar char="•"/>
            </a:pPr>
            <a:r>
              <a:rPr lang="es-ES" sz="2000" dirty="0">
                <a:solidFill>
                  <a:schemeClr val="accent1">
                    <a:lumMod val="75000"/>
                  </a:schemeClr>
                </a:solidFill>
              </a:rPr>
              <a:t>Pequeños Agricultores de 18 años o más, definidos en la ley N°18.910. </a:t>
            </a:r>
          </a:p>
          <a:p>
            <a:pPr marL="342900" indent="-342900" algn="just">
              <a:spcAft>
                <a:spcPts val="1200"/>
              </a:spcAft>
              <a:buFont typeface="Arial" panose="020B0604020202020204" pitchFamily="34" charset="0"/>
              <a:buChar char="•"/>
            </a:pPr>
            <a:r>
              <a:rPr lang="es-ES" sz="2000" dirty="0">
                <a:solidFill>
                  <a:schemeClr val="accent1">
                    <a:lumMod val="75000"/>
                  </a:schemeClr>
                </a:solidFill>
              </a:rPr>
              <a:t>Trabajadores activos o en proceso de reconversión laboral</a:t>
            </a:r>
          </a:p>
          <a:p>
            <a:pPr marL="342900" indent="-342900" algn="just">
              <a:spcAft>
                <a:spcPts val="1200"/>
              </a:spcAft>
              <a:buFont typeface="Arial" panose="020B0604020202020204" pitchFamily="34" charset="0"/>
              <a:buChar char="•"/>
            </a:pPr>
            <a:r>
              <a:rPr lang="es-ES" sz="2000" dirty="0">
                <a:solidFill>
                  <a:schemeClr val="accent1">
                    <a:lumMod val="75000"/>
                  </a:schemeClr>
                </a:solidFill>
              </a:rPr>
              <a:t>Personas pertenecientes al 80% de la población más vulnerable, según RSH.</a:t>
            </a:r>
          </a:p>
          <a:p>
            <a:pPr marL="342900" indent="-342900" algn="just">
              <a:spcAft>
                <a:spcPts val="1200"/>
              </a:spcAft>
              <a:buFont typeface="Arial" panose="020B0604020202020204" pitchFamily="34" charset="0"/>
              <a:buChar char="•"/>
            </a:pPr>
            <a:r>
              <a:rPr lang="es-ES" sz="2000" dirty="0">
                <a:solidFill>
                  <a:schemeClr val="accent1">
                    <a:lumMod val="75000"/>
                  </a:schemeClr>
                </a:solidFill>
              </a:rPr>
              <a:t>Personas desocupadas (cesantes y personas que buscan trabajo por primera vez).</a:t>
            </a:r>
          </a:p>
          <a:p>
            <a:pPr algn="just">
              <a:spcAft>
                <a:spcPts val="1200"/>
              </a:spcAft>
            </a:pPr>
            <a:endParaRPr lang="es-CL" sz="2000" dirty="0">
              <a:solidFill>
                <a:schemeClr val="accent1">
                  <a:lumMod val="75000"/>
                </a:schemeClr>
              </a:solidFill>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Tree>
    <p:extLst>
      <p:ext uri="{BB962C8B-B14F-4D97-AF65-F5344CB8AC3E}">
        <p14:creationId xmlns:p14="http://schemas.microsoft.com/office/powerpoint/2010/main" val="2187981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Población Objetivo</a:t>
            </a:r>
          </a:p>
        </p:txBody>
      </p:sp>
      <p:sp>
        <p:nvSpPr>
          <p:cNvPr id="6" name="CuadroTexto 5">
            <a:extLst>
              <a:ext uri="{FF2B5EF4-FFF2-40B4-BE49-F238E27FC236}">
                <a16:creationId xmlns:a16="http://schemas.microsoft.com/office/drawing/2014/main" id="{17692665-7B69-B878-18F6-2584F1E5D05E}"/>
              </a:ext>
            </a:extLst>
          </p:cNvPr>
          <p:cNvSpPr txBox="1"/>
          <p:nvPr/>
        </p:nvSpPr>
        <p:spPr>
          <a:xfrm>
            <a:off x="530942" y="1095595"/>
            <a:ext cx="11385755" cy="547842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 sz="2000" dirty="0">
                <a:solidFill>
                  <a:schemeClr val="accent1">
                    <a:lumMod val="75000"/>
                  </a:schemeClr>
                </a:solidFill>
              </a:rPr>
              <a:t>Personas en situación de discapacidad.</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 sz="2000" dirty="0">
                <a:solidFill>
                  <a:schemeClr val="accent1">
                    <a:lumMod val="75000"/>
                  </a:schemeClr>
                </a:solidFill>
              </a:rPr>
              <a:t>Personas que sean cuidadoras informales de personas con discapacidad y/o dependencia.</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 sz="2000" dirty="0">
                <a:solidFill>
                  <a:schemeClr val="accent1">
                    <a:lumMod val="75000"/>
                  </a:schemeClr>
                </a:solidFill>
              </a:rPr>
              <a:t>Personas con adicciones a algún tipo de droga, alcohol o fármacos. </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 sz="2000" dirty="0">
                <a:solidFill>
                  <a:schemeClr val="accent1">
                    <a:lumMod val="75000"/>
                  </a:schemeClr>
                </a:solidFill>
              </a:rPr>
              <a:t>Personas pertenecientes a los pueblos originarios reconocidos en la ley N°19.253.</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Estudiantes de cuarto año de enseñanza media científico-humanista o de liceos técnicos profesionales</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Personas con menos de un año de egreso de cuarto año de enseñanza media científica humanista o LTP</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Personas Migrantes desocupadas</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Personas derivadas por Gendarmería</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Personas derivadas por Sename</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Mujeres derivadas por Sernameg o Prodemu</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Personas afectadas por el cierre de centrales a carbón</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s-CL"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Tree>
    <p:extLst>
      <p:ext uri="{BB962C8B-B14F-4D97-AF65-F5344CB8AC3E}">
        <p14:creationId xmlns:p14="http://schemas.microsoft.com/office/powerpoint/2010/main" val="2035409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313667" y="427390"/>
            <a:ext cx="95130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Carta de autorización solo en PDF</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7" name="Imagen 6">
            <a:extLst>
              <a:ext uri="{FF2B5EF4-FFF2-40B4-BE49-F238E27FC236}">
                <a16:creationId xmlns:a16="http://schemas.microsoft.com/office/drawing/2014/main" id="{1725BBEE-6811-DDA7-9EA4-21A4B737A55C}"/>
              </a:ext>
            </a:extLst>
          </p:cNvPr>
          <p:cNvPicPr>
            <a:picLocks noChangeAspect="1"/>
          </p:cNvPicPr>
          <p:nvPr/>
        </p:nvPicPr>
        <p:blipFill>
          <a:blip r:embed="rId3"/>
          <a:stretch>
            <a:fillRect/>
          </a:stretch>
        </p:blipFill>
        <p:spPr>
          <a:xfrm>
            <a:off x="2523280" y="1073721"/>
            <a:ext cx="6891537" cy="4602772"/>
          </a:xfrm>
          <a:prstGeom prst="rect">
            <a:avLst/>
          </a:prstGeom>
        </p:spPr>
      </p:pic>
      <p:sp>
        <p:nvSpPr>
          <p:cNvPr id="9" name="CuadroTexto 8">
            <a:extLst>
              <a:ext uri="{FF2B5EF4-FFF2-40B4-BE49-F238E27FC236}">
                <a16:creationId xmlns:a16="http://schemas.microsoft.com/office/drawing/2014/main" id="{C3EADF8D-79CF-A6AE-4725-84422F33E5E0}"/>
              </a:ext>
            </a:extLst>
          </p:cNvPr>
          <p:cNvSpPr txBox="1"/>
          <p:nvPr/>
        </p:nvSpPr>
        <p:spPr>
          <a:xfrm>
            <a:off x="675860" y="5690612"/>
            <a:ext cx="11389489" cy="461665"/>
          </a:xfrm>
          <a:prstGeom prst="rect">
            <a:avLst/>
          </a:prstGeom>
          <a:noFill/>
        </p:spPr>
        <p:txBody>
          <a:bodyPr wrap="square">
            <a:spAutoFit/>
          </a:bodyPr>
          <a:lstStyle/>
          <a:p>
            <a:pPr algn="just">
              <a:defRPr/>
            </a:pPr>
            <a:r>
              <a:rPr lang="es-ES" sz="2400" b="1" dirty="0">
                <a:solidFill>
                  <a:srgbClr val="2F5496"/>
                </a:solidFill>
                <a:ea typeface="Verdana" panose="020B0604030504040204" pitchFamily="34" charset="0"/>
                <a:cs typeface="Times New Roman" panose="02020603050405020304" pitchFamily="18" charset="0"/>
              </a:rPr>
              <a:t>Solo aparece </a:t>
            </a:r>
            <a:r>
              <a:rPr lang="es-CL" sz="2400" b="1" dirty="0">
                <a:solidFill>
                  <a:srgbClr val="2F5496"/>
                </a:solidFill>
                <a:ea typeface="Verdana" panose="020B0604030504040204" pitchFamily="34" charset="0"/>
                <a:cs typeface="Times New Roman" panose="02020603050405020304" pitchFamily="18" charset="0"/>
              </a:rPr>
              <a:t>al seleccionar población derivada por Sename o Gendarmería</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3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061419" y="1154931"/>
            <a:ext cx="95130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Trayectoria</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16590EB8-4A67-49C6-58DD-AF35FC5B4264}"/>
              </a:ext>
            </a:extLst>
          </p:cNvPr>
          <p:cNvPicPr>
            <a:picLocks noChangeAspect="1"/>
          </p:cNvPicPr>
          <p:nvPr/>
        </p:nvPicPr>
        <p:blipFill>
          <a:blip r:embed="rId3"/>
          <a:stretch>
            <a:fillRect/>
          </a:stretch>
        </p:blipFill>
        <p:spPr>
          <a:xfrm>
            <a:off x="1633531" y="2164012"/>
            <a:ext cx="7300621" cy="3982157"/>
          </a:xfrm>
          <a:prstGeom prst="rect">
            <a:avLst/>
          </a:prstGeom>
        </p:spPr>
      </p:pic>
      <p:sp>
        <p:nvSpPr>
          <p:cNvPr id="6" name="CuadroTexto 5">
            <a:extLst>
              <a:ext uri="{FF2B5EF4-FFF2-40B4-BE49-F238E27FC236}">
                <a16:creationId xmlns:a16="http://schemas.microsoft.com/office/drawing/2014/main" id="{B1511691-7062-F823-835B-D7D6CF3E554A}"/>
              </a:ext>
            </a:extLst>
          </p:cNvPr>
          <p:cNvSpPr txBox="1"/>
          <p:nvPr/>
        </p:nvSpPr>
        <p:spPr>
          <a:xfrm>
            <a:off x="1959995" y="6146169"/>
            <a:ext cx="6007261" cy="46166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Opciones: Dependiente o Independiente</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757DD6D6-81F0-9F06-6F23-805AC9B4A081}"/>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588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3600" b="1" dirty="0">
                <a:solidFill>
                  <a:schemeClr val="accent1">
                    <a:lumMod val="75000"/>
                  </a:schemeClr>
                </a:solidFill>
                <a:latin typeface="Verdana" panose="020B0604030504040204" pitchFamily="34" charset="0"/>
                <a:ea typeface="Verdana" panose="020B0604030504040204" pitchFamily="34" charset="0"/>
              </a:rPr>
              <a:t>Presupuesto</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graphicFrame>
        <p:nvGraphicFramePr>
          <p:cNvPr id="4" name="Tabla 3">
            <a:extLst>
              <a:ext uri="{FF2B5EF4-FFF2-40B4-BE49-F238E27FC236}">
                <a16:creationId xmlns:a16="http://schemas.microsoft.com/office/drawing/2014/main" id="{FFF69F9A-9686-EDEF-4A7F-67376602B007}"/>
              </a:ext>
            </a:extLst>
          </p:cNvPr>
          <p:cNvGraphicFramePr>
            <a:graphicFrameLocks noGrp="1"/>
          </p:cNvGraphicFramePr>
          <p:nvPr>
            <p:extLst>
              <p:ext uri="{D42A27DB-BD31-4B8C-83A1-F6EECF244321}">
                <p14:modId xmlns:p14="http://schemas.microsoft.com/office/powerpoint/2010/main" val="1127402061"/>
              </p:ext>
            </p:extLst>
          </p:nvPr>
        </p:nvGraphicFramePr>
        <p:xfrm>
          <a:off x="1056290" y="1095594"/>
          <a:ext cx="8222795" cy="5470182"/>
        </p:xfrm>
        <a:graphic>
          <a:graphicData uri="http://schemas.openxmlformats.org/drawingml/2006/table">
            <a:tbl>
              <a:tblPr firstRow="1" firstCol="1" bandRow="1"/>
              <a:tblGrid>
                <a:gridCol w="6006835">
                  <a:extLst>
                    <a:ext uri="{9D8B030D-6E8A-4147-A177-3AD203B41FA5}">
                      <a16:colId xmlns:a16="http://schemas.microsoft.com/office/drawing/2014/main" val="292290205"/>
                    </a:ext>
                  </a:extLst>
                </a:gridCol>
                <a:gridCol w="2215960">
                  <a:extLst>
                    <a:ext uri="{9D8B030D-6E8A-4147-A177-3AD203B41FA5}">
                      <a16:colId xmlns:a16="http://schemas.microsoft.com/office/drawing/2014/main" val="37714943"/>
                    </a:ext>
                  </a:extLst>
                </a:gridCol>
              </a:tblGrid>
              <a:tr h="303899">
                <a:tc>
                  <a:txBody>
                    <a:bodyPr/>
                    <a:lstStyle/>
                    <a:p>
                      <a:pPr marL="626745" indent="-446405" algn="l">
                        <a:lnSpc>
                          <a:spcPct val="115000"/>
                        </a:lnSpc>
                        <a:spcAft>
                          <a:spcPts val="1200"/>
                        </a:spcAft>
                      </a:pPr>
                      <a:r>
                        <a:rPr lang="es-CL" sz="1100" b="1"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l">
                        <a:lnSpc>
                          <a:spcPct val="115000"/>
                        </a:lnSpc>
                        <a:spcAft>
                          <a:spcPts val="1200"/>
                        </a:spcAft>
                      </a:pPr>
                      <a:r>
                        <a:rPr lang="es-CL" sz="1100" b="1"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Recursos</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532767975"/>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Arica y Parinacota</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230.691.404</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1186930522"/>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Tarapacá</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268.599.275</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39897100"/>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Antofagasta</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206.098.562</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2414851242"/>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Atacama</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250.821.647</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620083260"/>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Coquimbo</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266.238.793</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2609721608"/>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Valparaíso</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244.484.357</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3483643256"/>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Metropolitana</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291.503.571</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1585449726"/>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del Libertador Gral. Bernardo O'Higgins</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238.642.365</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776154579"/>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del Maule</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262.096.740</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1121565678"/>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Ñuble</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284.356.848</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2646189464"/>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del Biobío</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228.421.420</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2320134191"/>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La Araucanía</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310.483.292</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3623610641"/>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Los Ríos</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270.401.781</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3253733515"/>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Los Lagos</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271.175.583</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1422441600"/>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Aysén del Gral. Carlos Ibáñez del Campo</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224.439.546</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4219149878"/>
                  </a:ext>
                </a:extLst>
              </a:tr>
              <a:tr h="303899">
                <a:tc>
                  <a:txBody>
                    <a:bodyPr/>
                    <a:lstStyle/>
                    <a:p>
                      <a:pPr marL="626745" indent="-446405" algn="l">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Región de Magallanes y Antártica Chilena</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151.544.816</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583117723"/>
                  </a:ext>
                </a:extLst>
              </a:tr>
              <a:tr h="303899">
                <a:tc>
                  <a:txBody>
                    <a:bodyPr/>
                    <a:lstStyle/>
                    <a:p>
                      <a:pPr marL="626745" indent="-446405" algn="l">
                        <a:lnSpc>
                          <a:spcPct val="115000"/>
                        </a:lnSpc>
                        <a:spcAft>
                          <a:spcPts val="1200"/>
                        </a:spcAft>
                      </a:pPr>
                      <a:r>
                        <a:rPr lang="es-CL" sz="1100" b="1"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tc>
                  <a:txBody>
                    <a:bodyPr/>
                    <a:lstStyle/>
                    <a:p>
                      <a:pPr marL="626745" indent="-446405" algn="r">
                        <a:lnSpc>
                          <a:spcPct val="115000"/>
                        </a:lnSpc>
                        <a:spcAft>
                          <a:spcPts val="1200"/>
                        </a:spcAft>
                      </a:pPr>
                      <a:r>
                        <a:rPr lang="es-CL" sz="1100" b="1" dirty="0">
                          <a:solidFill>
                            <a:srgbClr val="376092"/>
                          </a:solidFill>
                          <a:effectLst/>
                          <a:latin typeface="Calibri" panose="020F0502020204030204" pitchFamily="34" charset="0"/>
                          <a:ea typeface="Times New Roman" panose="02020603050405020304" pitchFamily="18" charset="0"/>
                          <a:cs typeface="Times New Roman" panose="02020603050405020304" pitchFamily="18" charset="0"/>
                        </a:rPr>
                        <a:t>4.000.000.000</a:t>
                      </a:r>
                      <a:endParaRPr lang="es-CL"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17365D"/>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17365D"/>
                      </a:solidFill>
                      <a:prstDash val="solid"/>
                      <a:round/>
                      <a:headEnd type="none" w="med" len="med"/>
                      <a:tailEnd type="none" w="med" len="med"/>
                    </a:lnT>
                    <a:lnB w="12700" cap="flat" cmpd="sng" algn="ctr">
                      <a:solidFill>
                        <a:srgbClr val="17365D"/>
                      </a:solidFill>
                      <a:prstDash val="solid"/>
                      <a:round/>
                      <a:headEnd type="none" w="med" len="med"/>
                      <a:tailEnd type="none" w="med" len="med"/>
                    </a:lnB>
                    <a:noFill/>
                  </a:tcPr>
                </a:tc>
                <a:extLst>
                  <a:ext uri="{0D108BD9-81ED-4DB2-BD59-A6C34878D82A}">
                    <a16:rowId xmlns:a16="http://schemas.microsoft.com/office/drawing/2014/main" val="3971081059"/>
                  </a:ext>
                </a:extLst>
              </a:tr>
            </a:tbl>
          </a:graphicData>
        </a:graphic>
      </p:graphicFrame>
    </p:spTree>
    <p:extLst>
      <p:ext uri="{BB962C8B-B14F-4D97-AF65-F5344CB8AC3E}">
        <p14:creationId xmlns:p14="http://schemas.microsoft.com/office/powerpoint/2010/main" val="3636958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313667" y="1278728"/>
            <a:ext cx="95130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Modalidad Presencial</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6" name="Imagen 5">
            <a:extLst>
              <a:ext uri="{FF2B5EF4-FFF2-40B4-BE49-F238E27FC236}">
                <a16:creationId xmlns:a16="http://schemas.microsoft.com/office/drawing/2014/main" id="{6251432D-9451-0FE8-BC17-250CF003A5B3}"/>
              </a:ext>
            </a:extLst>
          </p:cNvPr>
          <p:cNvPicPr>
            <a:picLocks noChangeAspect="1"/>
          </p:cNvPicPr>
          <p:nvPr/>
        </p:nvPicPr>
        <p:blipFill>
          <a:blip r:embed="rId3"/>
          <a:stretch>
            <a:fillRect/>
          </a:stretch>
        </p:blipFill>
        <p:spPr>
          <a:xfrm>
            <a:off x="1930659" y="2536120"/>
            <a:ext cx="7272707" cy="3894490"/>
          </a:xfrm>
          <a:prstGeom prst="rect">
            <a:avLst/>
          </a:prstGeom>
        </p:spPr>
      </p:pic>
      <p:sp>
        <p:nvSpPr>
          <p:cNvPr id="2" name="CuadroTexto 1">
            <a:extLst>
              <a:ext uri="{FF2B5EF4-FFF2-40B4-BE49-F238E27FC236}">
                <a16:creationId xmlns:a16="http://schemas.microsoft.com/office/drawing/2014/main" id="{DC543A9B-E692-453C-4AFC-C9164FA71071}"/>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5949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397298" y="2028964"/>
            <a:ext cx="10816017" cy="5416868"/>
          </a:xfrm>
          <a:prstGeom prst="rect">
            <a:avLst/>
          </a:prstGeom>
          <a:noFill/>
        </p:spPr>
        <p:txBody>
          <a:bodyPr wrap="square">
            <a:spAutoFit/>
          </a:bodyPr>
          <a:lstStyle/>
          <a:p>
            <a:r>
              <a:rPr lang="es-CL" sz="2000" b="1" dirty="0">
                <a:solidFill>
                  <a:schemeClr val="bg1"/>
                </a:solidFill>
                <a:effectLst/>
                <a:latin typeface="Verdana" panose="020B0604030504040204" pitchFamily="34" charset="0"/>
                <a:ea typeface="Verdana" panose="020B0604030504040204" pitchFamily="34" charset="0"/>
              </a:rPr>
              <a:t>Existen dos vías para solicitar planes formativos</a:t>
            </a:r>
            <a:r>
              <a:rPr lang="es-CL" sz="2000" dirty="0">
                <a:solidFill>
                  <a:schemeClr val="bg1"/>
                </a:solidFill>
                <a:effectLst/>
                <a:latin typeface="Verdana" panose="020B0604030504040204" pitchFamily="34" charset="0"/>
                <a:ea typeface="Verdana" panose="020B0604030504040204" pitchFamily="34" charset="0"/>
              </a:rPr>
              <a:t>: </a:t>
            </a:r>
          </a:p>
          <a:p>
            <a:pPr marL="800100" lvl="1" indent="-342900" algn="just">
              <a:lnSpc>
                <a:spcPct val="200000"/>
              </a:lnSpc>
              <a:buFont typeface="Wingdings" panose="05000000000000000000" pitchFamily="2" charset="2"/>
              <a:buChar char="ü"/>
              <a:defRPr/>
            </a:pPr>
            <a:r>
              <a:rPr lang="es-ES" sz="2800" dirty="0">
                <a:solidFill>
                  <a:schemeClr val="accent1">
                    <a:lumMod val="75000"/>
                  </a:schemeClr>
                </a:solidFill>
                <a:cs typeface="Calibri" panose="020F0502020204030204" pitchFamily="34" charset="0"/>
              </a:rPr>
              <a:t>Un solo plan formativo técnico (PF SENCE o del OTEC) o, </a:t>
            </a:r>
          </a:p>
          <a:p>
            <a:pPr marL="800100" lvl="1" indent="-342900" algn="just">
              <a:lnSpc>
                <a:spcPct val="200000"/>
              </a:lnSpc>
              <a:buFont typeface="Wingdings" panose="05000000000000000000" pitchFamily="2" charset="2"/>
              <a:buChar char="ü"/>
              <a:defRPr/>
            </a:pPr>
            <a:r>
              <a:rPr lang="es-ES" sz="2800" dirty="0">
                <a:solidFill>
                  <a:schemeClr val="accent1">
                    <a:lumMod val="75000"/>
                  </a:schemeClr>
                </a:solidFill>
                <a:cs typeface="Calibri" panose="020F0502020204030204" pitchFamily="34" charset="0"/>
              </a:rPr>
              <a:t>Uno o más planes formativos transversales de SENCE o,</a:t>
            </a:r>
          </a:p>
          <a:p>
            <a:pPr marL="800100" lvl="1" indent="-342900" algn="just">
              <a:spcBef>
                <a:spcPts val="1200"/>
              </a:spcBef>
              <a:buFont typeface="Wingdings" panose="05000000000000000000" pitchFamily="2" charset="2"/>
              <a:buChar char="ü"/>
              <a:defRPr/>
            </a:pPr>
            <a:r>
              <a:rPr lang="es-ES" sz="2800" dirty="0">
                <a:solidFill>
                  <a:schemeClr val="accent1">
                    <a:lumMod val="75000"/>
                  </a:schemeClr>
                </a:solidFill>
                <a:cs typeface="Calibri" panose="020F0502020204030204" pitchFamily="34" charset="0"/>
              </a:rPr>
              <a:t>Máximo dos planes formativos siempre que uno sea técnico y otro transversal  que sumen máximo 480 horas. </a:t>
            </a:r>
          </a:p>
          <a:p>
            <a:pPr marL="285750" indent="-285750" algn="just">
              <a:lnSpc>
                <a:spcPct val="200000"/>
              </a:lnSpc>
              <a:buFont typeface="Arial" panose="020B0604020202020204" pitchFamily="34" charset="0"/>
              <a:buChar char="•"/>
            </a:pPr>
            <a:endParaRPr lang="es-CL" sz="2800" dirty="0">
              <a:solidFill>
                <a:schemeClr val="accent1">
                  <a:lumMod val="75000"/>
                </a:schemeClr>
              </a:solidFill>
              <a:cs typeface="Calibri" panose="020F0502020204030204" pitchFamily="34" charset="0"/>
            </a:endParaRPr>
          </a:p>
          <a:p>
            <a:pPr marL="285750" indent="-285750" algn="just">
              <a:buFont typeface="Arial" panose="020B0604020202020204" pitchFamily="34" charset="0"/>
              <a:buChar char="•"/>
            </a:pPr>
            <a:endParaRPr lang="es-CL" sz="2000" dirty="0">
              <a:solidFill>
                <a:schemeClr val="accent1">
                  <a:lumMod val="75000"/>
                </a:schemeClr>
              </a:solidFill>
              <a:latin typeface="Calibri" panose="020F0502020204030204" pitchFamily="34" charset="0"/>
              <a:ea typeface="SimSun" panose="02010600030101010101" pitchFamily="2" charset="-122"/>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800100" lvl="1" indent="-342900" algn="just">
              <a:buFont typeface="Wingdings" panose="05000000000000000000" pitchFamily="2" charset="2"/>
              <a:buChar char="ü"/>
              <a:defRPr/>
            </a:pPr>
            <a:endParaRPr lang="es-ES" dirty="0">
              <a:solidFill>
                <a:prstClr val="white"/>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lang="es-ES" dirty="0">
              <a:solidFill>
                <a:schemeClr val="bg1"/>
              </a:solidFill>
            </a:endParaRPr>
          </a:p>
        </p:txBody>
      </p:sp>
      <p:sp>
        <p:nvSpPr>
          <p:cNvPr id="2" name="CuadroTexto 1">
            <a:extLst>
              <a:ext uri="{FF2B5EF4-FFF2-40B4-BE49-F238E27FC236}">
                <a16:creationId xmlns:a16="http://schemas.microsoft.com/office/drawing/2014/main" id="{AFADD384-07AD-7A1C-7D78-5CE197A229D2}"/>
              </a:ext>
            </a:extLst>
          </p:cNvPr>
          <p:cNvSpPr txBox="1"/>
          <p:nvPr/>
        </p:nvSpPr>
        <p:spPr>
          <a:xfrm flipH="1">
            <a:off x="507658" y="1062177"/>
            <a:ext cx="9077525" cy="1019062"/>
          </a:xfrm>
          <a:prstGeom prst="rect">
            <a:avLst/>
          </a:prstGeom>
          <a:noFill/>
        </p:spPr>
        <p:txBody>
          <a:bodyPr wrap="square" rtlCol="0">
            <a:spAutoFit/>
          </a:bodyPr>
          <a:lstStyle/>
          <a:p>
            <a:pPr marR="0" lvl="0" algn="just" defTabSz="914400" rtl="0" eaLnBrk="1" fontAlgn="auto" latinLnBrk="0" hangingPunct="1">
              <a:lnSpc>
                <a:spcPct val="200000"/>
              </a:lnSpc>
              <a:spcBef>
                <a:spcPts val="0"/>
              </a:spcBef>
              <a:spcAft>
                <a:spcPts val="0"/>
              </a:spcAft>
              <a:buClrTx/>
              <a:buSzTx/>
              <a:tabLst/>
              <a:defRPr/>
            </a:pPr>
            <a:r>
              <a:rPr kumimoji="0" lang="es-ES"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rPr>
              <a:t>Podrán postular a:</a:t>
            </a:r>
          </a:p>
        </p:txBody>
      </p:sp>
      <p:sp>
        <p:nvSpPr>
          <p:cNvPr id="4" name="CuadroTexto 3">
            <a:extLst>
              <a:ext uri="{FF2B5EF4-FFF2-40B4-BE49-F238E27FC236}">
                <a16:creationId xmlns:a16="http://schemas.microsoft.com/office/drawing/2014/main" id="{D30415BE-5978-EF41-EE6D-141C4EBF2146}"/>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0916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AFADD384-07AD-7A1C-7D78-5CE197A229D2}"/>
              </a:ext>
            </a:extLst>
          </p:cNvPr>
          <p:cNvSpPr txBox="1"/>
          <p:nvPr/>
        </p:nvSpPr>
        <p:spPr>
          <a:xfrm flipH="1">
            <a:off x="675860" y="360920"/>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Planes formativos (PF)</a:t>
            </a:r>
            <a:endParaRPr kumimoji="0" lang="es-CL"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ectangle 2">
            <a:extLst>
              <a:ext uri="{FF2B5EF4-FFF2-40B4-BE49-F238E27FC236}">
                <a16:creationId xmlns:a16="http://schemas.microsoft.com/office/drawing/2014/main" id="{16DD70B1-2EE9-1797-4B3A-34FB08A81B23}"/>
              </a:ext>
            </a:extLst>
          </p:cNvPr>
          <p:cNvSpPr>
            <a:spLocks noChangeArrowheads="1"/>
          </p:cNvSpPr>
          <p:nvPr/>
        </p:nvSpPr>
        <p:spPr bwMode="auto">
          <a:xfrm>
            <a:off x="334236" y="1007251"/>
            <a:ext cx="11526687"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L" altLang="es-CL" sz="2800" b="1" i="0" u="none" strike="noStrike" cap="none" normalizeH="0" baseline="0" dirty="0">
                <a:ln>
                  <a:noFill/>
                </a:ln>
                <a:solidFill>
                  <a:schemeClr val="accent1">
                    <a:lumMod val="75000"/>
                  </a:schemeClr>
                </a:solidFill>
                <a:effectLst/>
                <a:latin typeface="+mn-lt"/>
                <a:ea typeface="Calibri" panose="020F0502020204030204" pitchFamily="34" charset="0"/>
                <a:cs typeface="Times New Roman" panose="02020603050405020304" pitchFamily="18" charset="0"/>
              </a:rPr>
              <a:t>Planes Formativos Técnicos</a:t>
            </a:r>
            <a:r>
              <a:rPr kumimoji="0" lang="es-ES" altLang="es-CL" sz="2800" b="1" i="0" u="none" strike="noStrike" cap="none" normalizeH="0" baseline="0" dirty="0">
                <a:ln>
                  <a:noFill/>
                </a:ln>
                <a:solidFill>
                  <a:schemeClr val="accent1">
                    <a:lumMod val="75000"/>
                  </a:schemeClr>
                </a:solidFill>
                <a:effectLst/>
                <a:latin typeface="+mn-lt"/>
                <a:ea typeface="Calibri" panose="020F0502020204030204" pitchFamily="34" charset="0"/>
                <a:cs typeface="Times New Roman" panose="02020603050405020304" pitchFamily="18" charset="0"/>
              </a:rPr>
              <a:t>.</a:t>
            </a:r>
            <a:endParaRPr kumimoji="0" lang="es-CL" altLang="es-CL" sz="2800" b="0" i="0" u="none" strike="noStrike" cap="none" normalizeH="0" baseline="0" dirty="0">
              <a:ln>
                <a:noFill/>
              </a:ln>
              <a:solidFill>
                <a:schemeClr val="accent1">
                  <a:lumMod val="75000"/>
                </a:schemeClr>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CL" sz="2800" b="0" i="0" u="none" strike="noStrike" cap="none" normalizeH="0" baseline="0" dirty="0">
                <a:ln>
                  <a:noFill/>
                </a:ln>
                <a:solidFill>
                  <a:schemeClr val="accent1">
                    <a:lumMod val="75000"/>
                  </a:schemeClr>
                </a:solidFill>
                <a:effectLst/>
                <a:latin typeface="+mn-lt"/>
                <a:ea typeface="Times New Roman" panose="02020603050405020304" pitchFamily="18" charset="0"/>
                <a:cs typeface="Calibri" panose="020F0502020204030204" pitchFamily="34" charset="0"/>
              </a:rPr>
              <a:t>Sus módulos tienen como objetivo entregar a los participantes los conocimientos propios de una ocupación, con el objeto de que desarrollen competencias que les permitan desempeñarse laboralmente en ésta, mejorando su empleabilidad o la productividad de su negocio.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2800" b="0" i="0" u="none" strike="noStrike" cap="none" normalizeH="0" baseline="0" dirty="0">
              <a:ln>
                <a:noFill/>
              </a:ln>
              <a:solidFill>
                <a:schemeClr val="accent1">
                  <a:lumMod val="75000"/>
                </a:schemeClr>
              </a:solidFill>
              <a:effectLst/>
              <a:latin typeface="+mn-lt"/>
            </a:endParaRP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ES" altLang="es-CL" sz="2800" b="1" i="0" u="none" strike="noStrike" cap="none" normalizeH="0" baseline="0" dirty="0">
                <a:ln>
                  <a:noFill/>
                </a:ln>
                <a:solidFill>
                  <a:schemeClr val="accent1">
                    <a:lumMod val="75000"/>
                  </a:schemeClr>
                </a:solidFill>
                <a:effectLst/>
                <a:latin typeface="+mn-lt"/>
                <a:ea typeface="Calibri" panose="020F0502020204030204" pitchFamily="34" charset="0"/>
                <a:cs typeface="Times New Roman" panose="02020603050405020304" pitchFamily="18" charset="0"/>
              </a:rPr>
              <a:t>Planes Formativos Transversales.</a:t>
            </a:r>
            <a:endParaRPr kumimoji="0" lang="es-CL" altLang="es-CL" sz="2800" b="0" i="0" u="none" strike="noStrike" cap="none" normalizeH="0" baseline="0" dirty="0">
              <a:ln>
                <a:noFill/>
              </a:ln>
              <a:solidFill>
                <a:schemeClr val="accent1">
                  <a:lumMod val="75000"/>
                </a:schemeClr>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CL" sz="2800" b="0" i="0" u="none" strike="noStrike" cap="none" normalizeH="0" baseline="0" dirty="0">
                <a:ln>
                  <a:noFill/>
                </a:ln>
                <a:solidFill>
                  <a:schemeClr val="accent1">
                    <a:lumMod val="75000"/>
                  </a:schemeClr>
                </a:solidFill>
                <a:effectLst/>
                <a:latin typeface="+mn-lt"/>
                <a:ea typeface="Times New Roman" panose="02020603050405020304" pitchFamily="18" charset="0"/>
                <a:cs typeface="Calibri" panose="020F0502020204030204" pitchFamily="34" charset="0"/>
              </a:rPr>
              <a:t>Sus módulos tienen como objetivo entregar a los participantes conocimientos en otras áreas consideradas necesarias para que una persona formada en un oficio pueda enfrentarse al mercado laboral, buscar un trabajo, enfrentar una entrevista, mantenerse en un cargo o moverse entre empleos y/o cargos. Estos módulos son de carácter optativo para cursos orientados, tanto a una trayectoria laboral de trabajo dependiente como independiente.</a:t>
            </a:r>
            <a:endParaRPr kumimoji="0" lang="es-ES_tradnl" altLang="es-CL" sz="2800" b="0" i="0" u="none" strike="noStrike" cap="none" normalizeH="0" baseline="0" dirty="0">
              <a:ln>
                <a:noFill/>
              </a:ln>
              <a:solidFill>
                <a:schemeClr val="accent1">
                  <a:lumMod val="75000"/>
                </a:schemeClr>
              </a:solidFill>
              <a:effectLst/>
              <a:latin typeface="+mn-lt"/>
            </a:endParaRPr>
          </a:p>
        </p:txBody>
      </p:sp>
    </p:spTree>
    <p:extLst>
      <p:ext uri="{BB962C8B-B14F-4D97-AF65-F5344CB8AC3E}">
        <p14:creationId xmlns:p14="http://schemas.microsoft.com/office/powerpoint/2010/main" val="88031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171777" y="1018691"/>
            <a:ext cx="95130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Plan Técnico</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7" name="Imagen 6">
            <a:extLst>
              <a:ext uri="{FF2B5EF4-FFF2-40B4-BE49-F238E27FC236}">
                <a16:creationId xmlns:a16="http://schemas.microsoft.com/office/drawing/2014/main" id="{84D0F1E4-6B27-242A-E9A3-D6AAB1F563FB}"/>
              </a:ext>
            </a:extLst>
          </p:cNvPr>
          <p:cNvPicPr>
            <a:picLocks noChangeAspect="1"/>
          </p:cNvPicPr>
          <p:nvPr/>
        </p:nvPicPr>
        <p:blipFill>
          <a:blip r:embed="rId3"/>
          <a:stretch>
            <a:fillRect/>
          </a:stretch>
        </p:blipFill>
        <p:spPr>
          <a:xfrm>
            <a:off x="2144910" y="2114504"/>
            <a:ext cx="6982674" cy="3800833"/>
          </a:xfrm>
          <a:prstGeom prst="rect">
            <a:avLst/>
          </a:prstGeom>
        </p:spPr>
      </p:pic>
      <p:sp>
        <p:nvSpPr>
          <p:cNvPr id="9" name="CuadroTexto 8">
            <a:extLst>
              <a:ext uri="{FF2B5EF4-FFF2-40B4-BE49-F238E27FC236}">
                <a16:creationId xmlns:a16="http://schemas.microsoft.com/office/drawing/2014/main" id="{230F0F70-A4F4-B23C-E4D4-EB4938B82987}"/>
              </a:ext>
            </a:extLst>
          </p:cNvPr>
          <p:cNvSpPr txBox="1"/>
          <p:nvPr/>
        </p:nvSpPr>
        <p:spPr>
          <a:xfrm>
            <a:off x="2280212" y="5915337"/>
            <a:ext cx="6007261" cy="46166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Opciones: Con plan técnico, sin plan técnico</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BB56CDA9-B8BD-E45A-9908-FF34AF9B31F5}"/>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25375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129221" y="973454"/>
            <a:ext cx="95130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Plan Transversal</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9" name="CuadroTexto 8">
            <a:extLst>
              <a:ext uri="{FF2B5EF4-FFF2-40B4-BE49-F238E27FC236}">
                <a16:creationId xmlns:a16="http://schemas.microsoft.com/office/drawing/2014/main" id="{230F0F70-A4F4-B23C-E4D4-EB4938B82987}"/>
              </a:ext>
            </a:extLst>
          </p:cNvPr>
          <p:cNvSpPr txBox="1"/>
          <p:nvPr/>
        </p:nvSpPr>
        <p:spPr>
          <a:xfrm>
            <a:off x="2280212" y="5915337"/>
            <a:ext cx="8546465" cy="46166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Opciones: Con planes transversales, sin planes transversales</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DD5E8BB2-0EE1-15D7-189A-CEA8C2365383}"/>
              </a:ext>
            </a:extLst>
          </p:cNvPr>
          <p:cNvPicPr>
            <a:picLocks noChangeAspect="1"/>
          </p:cNvPicPr>
          <p:nvPr/>
        </p:nvPicPr>
        <p:blipFill>
          <a:blip r:embed="rId3"/>
          <a:stretch>
            <a:fillRect/>
          </a:stretch>
        </p:blipFill>
        <p:spPr>
          <a:xfrm>
            <a:off x="2280212" y="1780945"/>
            <a:ext cx="7211029" cy="3296110"/>
          </a:xfrm>
          <a:prstGeom prst="rect">
            <a:avLst/>
          </a:prstGeom>
        </p:spPr>
      </p:pic>
      <p:sp>
        <p:nvSpPr>
          <p:cNvPr id="2" name="CuadroTexto 1">
            <a:extLst>
              <a:ext uri="{FF2B5EF4-FFF2-40B4-BE49-F238E27FC236}">
                <a16:creationId xmlns:a16="http://schemas.microsoft.com/office/drawing/2014/main" id="{2776BB15-FA28-2491-3B12-016D5D7290F3}"/>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23794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04181" y="1203820"/>
            <a:ext cx="113779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¿Plan Técnico pertenece a catalogo SENCE?</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9" name="CuadroTexto 8">
            <a:extLst>
              <a:ext uri="{FF2B5EF4-FFF2-40B4-BE49-F238E27FC236}">
                <a16:creationId xmlns:a16="http://schemas.microsoft.com/office/drawing/2014/main" id="{230F0F70-A4F4-B23C-E4D4-EB4938B82987}"/>
              </a:ext>
            </a:extLst>
          </p:cNvPr>
          <p:cNvSpPr txBox="1"/>
          <p:nvPr/>
        </p:nvSpPr>
        <p:spPr>
          <a:xfrm>
            <a:off x="2280212" y="5915337"/>
            <a:ext cx="8546465" cy="46166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Opciones: Con plan formativo SENCE, sin plan formativo SENCE</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E5328E65-82F2-0C50-23C7-C269496FE8AA}"/>
              </a:ext>
            </a:extLst>
          </p:cNvPr>
          <p:cNvPicPr>
            <a:picLocks noChangeAspect="1"/>
          </p:cNvPicPr>
          <p:nvPr/>
        </p:nvPicPr>
        <p:blipFill>
          <a:blip r:embed="rId3"/>
          <a:stretch>
            <a:fillRect/>
          </a:stretch>
        </p:blipFill>
        <p:spPr>
          <a:xfrm>
            <a:off x="2762320" y="2389561"/>
            <a:ext cx="6068272" cy="3277057"/>
          </a:xfrm>
          <a:prstGeom prst="rect">
            <a:avLst/>
          </a:prstGeom>
        </p:spPr>
      </p:pic>
      <p:sp>
        <p:nvSpPr>
          <p:cNvPr id="2" name="CuadroTexto 1">
            <a:extLst>
              <a:ext uri="{FF2B5EF4-FFF2-40B4-BE49-F238E27FC236}">
                <a16:creationId xmlns:a16="http://schemas.microsoft.com/office/drawing/2014/main" id="{3316A897-DF91-7B3B-940B-F22C91A84090}"/>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46979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201561" y="1143600"/>
            <a:ext cx="11122114" cy="6586418"/>
          </a:xfrm>
          <a:prstGeom prst="rect">
            <a:avLst/>
          </a:prstGeom>
          <a:noFill/>
        </p:spPr>
        <p:txBody>
          <a:bodyPr wrap="square">
            <a:spAutoFit/>
          </a:bodyPr>
          <a:lstStyle/>
          <a:p>
            <a:r>
              <a:rPr lang="es-CL" sz="2000" b="1" dirty="0">
                <a:solidFill>
                  <a:schemeClr val="bg1"/>
                </a:solidFill>
                <a:effectLst/>
                <a:latin typeface="Verdana" panose="020B0604030504040204" pitchFamily="34" charset="0"/>
                <a:ea typeface="Verdana" panose="020B0604030504040204" pitchFamily="34" charset="0"/>
              </a:rPr>
              <a:t>Existen dos vías para solicitar planes formativos</a:t>
            </a:r>
            <a:r>
              <a:rPr lang="es-CL" sz="2000" dirty="0">
                <a:solidFill>
                  <a:schemeClr val="bg1"/>
                </a:solidFill>
                <a:effectLst/>
                <a:latin typeface="Verdana" panose="020B0604030504040204" pitchFamily="34" charset="0"/>
                <a:ea typeface="Verdana" panose="020B0604030504040204" pitchFamily="34" charset="0"/>
              </a:rPr>
              <a:t>: </a:t>
            </a:r>
          </a:p>
          <a:p>
            <a:pPr marL="285750" indent="-285750" algn="just">
              <a:buFont typeface="Arial" panose="020B0604020202020204" pitchFamily="34" charset="0"/>
              <a:buChar char="•"/>
            </a:pPr>
            <a:endParaRPr lang="es-CL" sz="2000" dirty="0">
              <a:solidFill>
                <a:schemeClr val="accent1">
                  <a:lumMod val="75000"/>
                </a:schemeClr>
              </a:solidFill>
              <a:latin typeface="Calibri" panose="020F0502020204030204" pitchFamily="34" charset="0"/>
              <a:ea typeface="SimSun" panose="02010600030101010101" pitchFamily="2" charset="-122"/>
            </a:endParaRPr>
          </a:p>
          <a:p>
            <a:pPr marL="285750" indent="-285750" algn="just">
              <a:buFont typeface="Arial" panose="020B0604020202020204" pitchFamily="34" charset="0"/>
              <a:buChar char="•"/>
            </a:pPr>
            <a:r>
              <a:rPr lang="es-CL" sz="2800" dirty="0">
                <a:solidFill>
                  <a:schemeClr val="accent1">
                    <a:lumMod val="75000"/>
                  </a:schemeClr>
                </a:solidFill>
                <a:effectLst/>
                <a:latin typeface="Calibri" panose="020F0502020204030204" pitchFamily="34" charset="0"/>
                <a:ea typeface="SimSun" panose="02010600030101010101" pitchFamily="2" charset="-122"/>
              </a:rPr>
              <a:t>Planes formativos SENCE: a través del link </a:t>
            </a:r>
            <a:r>
              <a:rPr lang="es-CL" sz="2800" u="sng" dirty="0">
                <a:solidFill>
                  <a:schemeClr val="accent1">
                    <a:lumMod val="75000"/>
                  </a:schemeClr>
                </a:solidFill>
                <a:effectLst/>
                <a:latin typeface="Calibri" panose="020F0502020204030204" pitchFamily="34" charset="0"/>
                <a:ea typeface="SimSun" panose="02010600030101010101" pitchFamily="2" charset="-122"/>
                <a:hlinkClick r:id="rId3">
                  <a:extLst>
                    <a:ext uri="{A12FA001-AC4F-418D-AE19-62706E023703}">
                      <ahyp:hlinkClr xmlns:ahyp="http://schemas.microsoft.com/office/drawing/2018/hyperlinkcolor" val="tx"/>
                    </a:ext>
                  </a:extLst>
                </a:hlinkClick>
              </a:rPr>
              <a:t>https://sistemas.sence.cl/sipfor/planes/catalogo.aspx</a:t>
            </a:r>
            <a:r>
              <a:rPr lang="es-CL" sz="2800" dirty="0">
                <a:solidFill>
                  <a:schemeClr val="accent1">
                    <a:lumMod val="75000"/>
                  </a:schemeClr>
                </a:solidFill>
                <a:effectLst/>
                <a:latin typeface="Calibri" panose="020F0502020204030204" pitchFamily="34" charset="0"/>
                <a:ea typeface="SimSun" panose="02010600030101010101" pitchFamily="2" charset="-122"/>
              </a:rPr>
              <a:t> las entidades podrán consultar todo el catálogo de planes formativos SENCE, sobre los cuales podrán realizar sus solicitudes de cursos, estos también estarán cargados en el sistema de postulación de los fondos concursales.</a:t>
            </a:r>
          </a:p>
          <a:p>
            <a:pPr marL="285750" indent="-285750" algn="just">
              <a:buFont typeface="Arial" panose="020B0604020202020204" pitchFamily="34" charset="0"/>
              <a:buChar char="•"/>
            </a:pPr>
            <a:endParaRPr lang="es-CL" sz="2800" dirty="0">
              <a:solidFill>
                <a:schemeClr val="accent1">
                  <a:lumMod val="75000"/>
                </a:schemeClr>
              </a:solidFill>
              <a:effectLst/>
              <a:latin typeface="Calibri" panose="020F0502020204030204" pitchFamily="34" charset="0"/>
              <a:ea typeface="SimSun" panose="02010600030101010101" pitchFamily="2" charset="-122"/>
            </a:endParaRPr>
          </a:p>
          <a:p>
            <a:pPr marL="285750" indent="-285750" algn="just">
              <a:buFont typeface="Arial" panose="020B0604020202020204" pitchFamily="34" charset="0"/>
              <a:buChar char="•"/>
            </a:pPr>
            <a:r>
              <a:rPr lang="es-CL" sz="2800" dirty="0">
                <a:solidFill>
                  <a:schemeClr val="accent1">
                    <a:lumMod val="75000"/>
                  </a:schemeClr>
                </a:solidFill>
                <a:effectLst/>
                <a:latin typeface="Calibri" panose="020F0502020204030204" pitchFamily="34" charset="0"/>
                <a:ea typeface="SimSun" panose="02010600030101010101" pitchFamily="2" charset="-122"/>
              </a:rPr>
              <a:t>Planes formativos generados por la entidad requirente: En el caso de que no exista un plan formativo SENCE para dicho curso, la entidad podrá desarrollar el curso colocando el nombre, horas del curso y los aprendizajes esperados que debe tener.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800100" lvl="1" indent="-342900" algn="just">
              <a:buFont typeface="Wingdings" panose="05000000000000000000" pitchFamily="2" charset="2"/>
              <a:buChar char="ü"/>
              <a:defRPr/>
            </a:pPr>
            <a:endParaRPr lang="es-ES" sz="2800" dirty="0">
              <a:solidFill>
                <a:prstClr val="white"/>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lang="es-ES" dirty="0">
              <a:solidFill>
                <a:schemeClr val="bg1"/>
              </a:solidFill>
            </a:endParaRPr>
          </a:p>
        </p:txBody>
      </p:sp>
      <p:sp>
        <p:nvSpPr>
          <p:cNvPr id="2" name="CuadroTexto 1">
            <a:extLst>
              <a:ext uri="{FF2B5EF4-FFF2-40B4-BE49-F238E27FC236}">
                <a16:creationId xmlns:a16="http://schemas.microsoft.com/office/drawing/2014/main" id="{AFADD384-07AD-7A1C-7D78-5CE197A229D2}"/>
              </a:ext>
            </a:extLst>
          </p:cNvPr>
          <p:cNvSpPr txBox="1"/>
          <p:nvPr/>
        </p:nvSpPr>
        <p:spPr>
          <a:xfrm flipH="1">
            <a:off x="507658" y="316220"/>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Planes formativos</a:t>
            </a:r>
            <a:r>
              <a:rPr kumimoji="0" lang="es-ES"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(PF)</a:t>
            </a:r>
            <a:endParaRPr kumimoji="0" lang="es-CL"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3234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36244" y="917992"/>
            <a:ext cx="111001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Seleccione PF SENCE</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9" name="CuadroTexto 8">
            <a:extLst>
              <a:ext uri="{FF2B5EF4-FFF2-40B4-BE49-F238E27FC236}">
                <a16:creationId xmlns:a16="http://schemas.microsoft.com/office/drawing/2014/main" id="{230F0F70-A4F4-B23C-E4D4-EB4938B82987}"/>
              </a:ext>
            </a:extLst>
          </p:cNvPr>
          <p:cNvSpPr txBox="1"/>
          <p:nvPr/>
        </p:nvSpPr>
        <p:spPr>
          <a:xfrm>
            <a:off x="1305764" y="6065544"/>
            <a:ext cx="9460864" cy="830997"/>
          </a:xfrm>
          <a:prstGeom prst="rect">
            <a:avLst/>
          </a:prstGeom>
          <a:noFill/>
        </p:spPr>
        <p:txBody>
          <a:bodyPr wrap="square">
            <a:spAutoFit/>
          </a:bodyPr>
          <a:lstStyle/>
          <a:p>
            <a:pPr algn="just">
              <a:defRPr/>
            </a:pPr>
            <a:r>
              <a:rPr lang="es-ES" sz="2400" b="1" dirty="0">
                <a:solidFill>
                  <a:srgbClr val="2F5496"/>
                </a:solidFill>
                <a:ea typeface="Verdana" panose="020B0604030504040204" pitchFamily="34" charset="0"/>
                <a:cs typeface="Times New Roman" panose="02020603050405020304" pitchFamily="18" charset="0"/>
              </a:rPr>
              <a:t>Solo aparece si en ventana ¿Plan Técnico pertenece a catalogo SENCE?</a:t>
            </a:r>
            <a:endParaRPr lang="es-CL" sz="2400" b="1" dirty="0">
              <a:solidFill>
                <a:srgbClr val="2F5496"/>
              </a:solidFill>
              <a:ea typeface="Verdana" panose="020B060403050404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seleccionó opción “Con plan formativo SENCE”</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60113C58-E9E3-8729-AAA8-D9193655718A}"/>
              </a:ext>
            </a:extLst>
          </p:cNvPr>
          <p:cNvPicPr>
            <a:picLocks noChangeAspect="1"/>
          </p:cNvPicPr>
          <p:nvPr/>
        </p:nvPicPr>
        <p:blipFill>
          <a:blip r:embed="rId3"/>
          <a:stretch>
            <a:fillRect/>
          </a:stretch>
        </p:blipFill>
        <p:spPr>
          <a:xfrm>
            <a:off x="2280212" y="1639427"/>
            <a:ext cx="6642525" cy="4275910"/>
          </a:xfrm>
          <a:prstGeom prst="rect">
            <a:avLst/>
          </a:prstGeom>
        </p:spPr>
      </p:pic>
      <p:sp>
        <p:nvSpPr>
          <p:cNvPr id="2" name="CuadroTexto 1">
            <a:extLst>
              <a:ext uri="{FF2B5EF4-FFF2-40B4-BE49-F238E27FC236}">
                <a16:creationId xmlns:a16="http://schemas.microsoft.com/office/drawing/2014/main" id="{A0293DDC-F7FE-C1CB-B29F-E944CE755D4D}"/>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76181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67775" y="1091080"/>
            <a:ext cx="111001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Indique el nombre del Plan formativo</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9B58BCF1-3D4A-ABC2-8EBA-A2DDA8B93CDD}"/>
              </a:ext>
            </a:extLst>
          </p:cNvPr>
          <p:cNvPicPr>
            <a:picLocks noChangeAspect="1"/>
          </p:cNvPicPr>
          <p:nvPr/>
        </p:nvPicPr>
        <p:blipFill>
          <a:blip r:embed="rId3"/>
          <a:stretch>
            <a:fillRect/>
          </a:stretch>
        </p:blipFill>
        <p:spPr>
          <a:xfrm>
            <a:off x="2488556" y="1737411"/>
            <a:ext cx="5550473" cy="4334041"/>
          </a:xfrm>
          <a:prstGeom prst="rect">
            <a:avLst/>
          </a:prstGeom>
        </p:spPr>
      </p:pic>
      <p:sp>
        <p:nvSpPr>
          <p:cNvPr id="6" name="CuadroTexto 5">
            <a:extLst>
              <a:ext uri="{FF2B5EF4-FFF2-40B4-BE49-F238E27FC236}">
                <a16:creationId xmlns:a16="http://schemas.microsoft.com/office/drawing/2014/main" id="{63FD78D5-9EED-5F5F-66BE-82CA484C664A}"/>
              </a:ext>
            </a:extLst>
          </p:cNvPr>
          <p:cNvSpPr txBox="1"/>
          <p:nvPr/>
        </p:nvSpPr>
        <p:spPr>
          <a:xfrm>
            <a:off x="675860" y="6015111"/>
            <a:ext cx="9460864" cy="830997"/>
          </a:xfrm>
          <a:prstGeom prst="rect">
            <a:avLst/>
          </a:prstGeom>
          <a:noFill/>
        </p:spPr>
        <p:txBody>
          <a:bodyPr wrap="square">
            <a:spAutoFit/>
          </a:bodyPr>
          <a:lstStyle/>
          <a:p>
            <a:pPr algn="just">
              <a:defRPr/>
            </a:pPr>
            <a:r>
              <a:rPr lang="es-ES" sz="2400" b="1" dirty="0">
                <a:solidFill>
                  <a:srgbClr val="2F5496"/>
                </a:solidFill>
                <a:ea typeface="Verdana" panose="020B0604030504040204" pitchFamily="34" charset="0"/>
                <a:cs typeface="Times New Roman" panose="02020603050405020304" pitchFamily="18" charset="0"/>
              </a:rPr>
              <a:t>Solo aparece si en ventana ¿Plan Técnico pertenece a catalogo SENCE?</a:t>
            </a:r>
            <a:endParaRPr lang="es-CL" sz="2400" b="1" dirty="0">
              <a:solidFill>
                <a:srgbClr val="2F5496"/>
              </a:solidFill>
              <a:ea typeface="Verdana" panose="020B060403050404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seleccionó opción “Sin plan formativo SENCE”</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317A024D-BBFF-4C20-0806-1495B470431C}"/>
              </a:ext>
            </a:extLst>
          </p:cNvPr>
          <p:cNvSpPr txBox="1"/>
          <p:nvPr/>
        </p:nvSpPr>
        <p:spPr>
          <a:xfrm flipH="1">
            <a:off x="945397" y="427390"/>
            <a:ext cx="10616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rgbClr val="FF0000"/>
                </a:solidFill>
                <a:latin typeface="Verdana" panose="020B0604030504040204" pitchFamily="34" charset="0"/>
                <a:ea typeface="Verdana" panose="020B0604030504040204" pitchFamily="34" charset="0"/>
              </a:rPr>
              <a:t>Institución Registrada en el Sistema</a:t>
            </a:r>
            <a:endParaRPr lang="es-CL" sz="36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39795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6" y="282292"/>
            <a:ext cx="111001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Indique los aprendizajes esperados</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6" name="CuadroTexto 5">
            <a:extLst>
              <a:ext uri="{FF2B5EF4-FFF2-40B4-BE49-F238E27FC236}">
                <a16:creationId xmlns:a16="http://schemas.microsoft.com/office/drawing/2014/main" id="{63FD78D5-9EED-5F5F-66BE-82CA484C664A}"/>
              </a:ext>
            </a:extLst>
          </p:cNvPr>
          <p:cNvSpPr txBox="1"/>
          <p:nvPr/>
        </p:nvSpPr>
        <p:spPr>
          <a:xfrm>
            <a:off x="675860" y="5784404"/>
            <a:ext cx="9590883" cy="830997"/>
          </a:xfrm>
          <a:prstGeom prst="rect">
            <a:avLst/>
          </a:prstGeom>
          <a:noFill/>
        </p:spPr>
        <p:txBody>
          <a:bodyPr wrap="square">
            <a:spAutoFit/>
          </a:bodyPr>
          <a:lstStyle/>
          <a:p>
            <a:pPr algn="just">
              <a:defRPr/>
            </a:pPr>
            <a:r>
              <a:rPr lang="es-ES" sz="2400" b="1" dirty="0">
                <a:solidFill>
                  <a:srgbClr val="2F5496"/>
                </a:solidFill>
                <a:ea typeface="Verdana" panose="020B0604030504040204" pitchFamily="34" charset="0"/>
                <a:cs typeface="Times New Roman" panose="02020603050405020304" pitchFamily="18" charset="0"/>
              </a:rPr>
              <a:t>Solo aparece si en ventana ¿Plan Técnico pertenece a catalogo SENCE?</a:t>
            </a:r>
            <a:endParaRPr lang="es-CL" sz="2400" b="1" dirty="0">
              <a:solidFill>
                <a:srgbClr val="2F5496"/>
              </a:solidFill>
              <a:ea typeface="Verdana" panose="020B060403050404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seleccionó opción “Sin plan formativo SENCE”</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7DBACECA-B9BD-F2C6-9B2F-EF99C8CF6CF1}"/>
              </a:ext>
            </a:extLst>
          </p:cNvPr>
          <p:cNvPicPr>
            <a:picLocks noChangeAspect="1"/>
          </p:cNvPicPr>
          <p:nvPr/>
        </p:nvPicPr>
        <p:blipFill>
          <a:blip r:embed="rId3"/>
          <a:stretch>
            <a:fillRect/>
          </a:stretch>
        </p:blipFill>
        <p:spPr>
          <a:xfrm>
            <a:off x="1178298" y="2147564"/>
            <a:ext cx="7806679" cy="3766042"/>
          </a:xfrm>
          <a:prstGeom prst="rect">
            <a:avLst/>
          </a:prstGeom>
        </p:spPr>
      </p:pic>
      <p:sp>
        <p:nvSpPr>
          <p:cNvPr id="2" name="CuadroTexto 1">
            <a:extLst>
              <a:ext uri="{FF2B5EF4-FFF2-40B4-BE49-F238E27FC236}">
                <a16:creationId xmlns:a16="http://schemas.microsoft.com/office/drawing/2014/main" id="{8EC986B8-6139-1B39-2B73-7162B3178D3C}"/>
              </a:ext>
            </a:extLst>
          </p:cNvPr>
          <p:cNvSpPr txBox="1"/>
          <p:nvPr/>
        </p:nvSpPr>
        <p:spPr>
          <a:xfrm>
            <a:off x="605743" y="1057994"/>
            <a:ext cx="10980514" cy="830997"/>
          </a:xfrm>
          <a:prstGeom prst="rect">
            <a:avLst/>
          </a:prstGeom>
          <a:noFill/>
        </p:spPr>
        <p:txBody>
          <a:bodyPr wrap="square">
            <a:spAutoFit/>
          </a:bodyPr>
          <a:lstStyle/>
          <a:p>
            <a:pPr algn="just">
              <a:defRPr/>
            </a:pPr>
            <a:r>
              <a:rPr lang="es-ES" sz="2400" b="1" dirty="0">
                <a:solidFill>
                  <a:srgbClr val="2F5496"/>
                </a:solidFill>
                <a:ea typeface="Verdana" panose="020B0604030504040204" pitchFamily="34" charset="0"/>
                <a:cs typeface="Times New Roman" panose="02020603050405020304" pitchFamily="18" charset="0"/>
              </a:rPr>
              <a:t>Son los objetivos de aprendizaje, es  lo que se espera que una persona logre saber al finalizar el curso.</a:t>
            </a:r>
          </a:p>
        </p:txBody>
      </p:sp>
    </p:spTree>
    <p:extLst>
      <p:ext uri="{BB962C8B-B14F-4D97-AF65-F5344CB8AC3E}">
        <p14:creationId xmlns:p14="http://schemas.microsoft.com/office/powerpoint/2010/main" val="15058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08408" y="362434"/>
            <a:ext cx="105675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Objetivo del Programa Becas Laborales</a:t>
            </a:r>
          </a:p>
        </p:txBody>
      </p:sp>
      <p:pic>
        <p:nvPicPr>
          <p:cNvPr id="8" name="Imagen 7">
            <a:extLst>
              <a:ext uri="{FF2B5EF4-FFF2-40B4-BE49-F238E27FC236}">
                <a16:creationId xmlns:a16="http://schemas.microsoft.com/office/drawing/2014/main" id="{C9FA1A2D-58E3-F9AA-EB92-3937B38DF6FA}"/>
              </a:ext>
            </a:extLst>
          </p:cNvPr>
          <p:cNvPicPr>
            <a:picLocks noChangeAspect="1"/>
          </p:cNvPicPr>
          <p:nvPr/>
        </p:nvPicPr>
        <p:blipFill>
          <a:blip r:embed="rId2"/>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2A13B2D5-ED1B-8C5B-678B-D553BF78F000}"/>
              </a:ext>
            </a:extLst>
          </p:cNvPr>
          <p:cNvSpPr txBox="1"/>
          <p:nvPr/>
        </p:nvSpPr>
        <p:spPr>
          <a:xfrm>
            <a:off x="608408" y="1454755"/>
            <a:ext cx="10797382" cy="4678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El programa se propone aumentar la empleabilidad de personas que se encuentren en condición de vulnerabilidad a través de la capacitación en oficios o acciones de formación continua.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L"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Se financia con recursos del “Fondo de Becas Laborales”, creado con los remanentes de las cuentas de aportes denominado, para estos efectos, “cuentas de excedentes de las empresas adherentes al OTIC”.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L"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Para su cumplimiento, anualmente se realizan licitaciones públicas a través de los OTIC, que adjudican a OTEC para ejecutar la capacitación.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4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Indique la duración del curso sin PF SENCE</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447DF5BC-640F-60ED-4C4E-1A082EACA11C}"/>
              </a:ext>
            </a:extLst>
          </p:cNvPr>
          <p:cNvPicPr>
            <a:picLocks noChangeAspect="1"/>
          </p:cNvPicPr>
          <p:nvPr/>
        </p:nvPicPr>
        <p:blipFill>
          <a:blip r:embed="rId3"/>
          <a:stretch>
            <a:fillRect/>
          </a:stretch>
        </p:blipFill>
        <p:spPr>
          <a:xfrm>
            <a:off x="842229" y="1719024"/>
            <a:ext cx="10507541" cy="3419952"/>
          </a:xfrm>
          <a:prstGeom prst="rect">
            <a:avLst/>
          </a:prstGeom>
        </p:spPr>
      </p:pic>
      <p:sp>
        <p:nvSpPr>
          <p:cNvPr id="9" name="CuadroTexto 8">
            <a:extLst>
              <a:ext uri="{FF2B5EF4-FFF2-40B4-BE49-F238E27FC236}">
                <a16:creationId xmlns:a16="http://schemas.microsoft.com/office/drawing/2014/main" id="{EF19A50C-5FBA-972F-B836-43877601F851}"/>
              </a:ext>
            </a:extLst>
          </p:cNvPr>
          <p:cNvSpPr txBox="1"/>
          <p:nvPr/>
        </p:nvSpPr>
        <p:spPr>
          <a:xfrm>
            <a:off x="675860" y="5507280"/>
            <a:ext cx="10673910" cy="830997"/>
          </a:xfrm>
          <a:prstGeom prst="rect">
            <a:avLst/>
          </a:prstGeom>
          <a:noFill/>
        </p:spPr>
        <p:txBody>
          <a:bodyPr wrap="square">
            <a:spAutoFit/>
          </a:bodyPr>
          <a:lstStyle/>
          <a:p>
            <a:pPr marL="342900" indent="-342900" algn="just">
              <a:buFont typeface="Wingdings" panose="05000000000000000000" pitchFamily="2" charset="2"/>
              <a:buChar char="ü"/>
              <a:defRPr/>
            </a:pPr>
            <a:r>
              <a:rPr lang="es-ES" sz="2400" b="1" dirty="0">
                <a:solidFill>
                  <a:srgbClr val="2F5496"/>
                </a:solidFill>
                <a:ea typeface="Verdana" panose="020B0604030504040204" pitchFamily="34" charset="0"/>
                <a:cs typeface="Times New Roman" panose="02020603050405020304" pitchFamily="18" charset="0"/>
              </a:rPr>
              <a:t>Solo aparece si en ventana ¿Plan Técnico pertenece a catalogo SENCE?</a:t>
            </a:r>
            <a:endParaRPr lang="es-CL" sz="2400" b="1" dirty="0">
              <a:solidFill>
                <a:srgbClr val="2F5496"/>
              </a:solidFill>
              <a:ea typeface="Verdana" panose="020B060403050404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2400" b="1" dirty="0">
                <a:solidFill>
                  <a:srgbClr val="2F5496"/>
                </a:solidFill>
                <a:ea typeface="Verdana" panose="020B0604030504040204" pitchFamily="34" charset="0"/>
                <a:cs typeface="Times New Roman" panose="02020603050405020304" pitchFamily="18" charset="0"/>
              </a:rPr>
              <a:t>seleccionó opción “Sin plan formativo SENCE”</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667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135172"/>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Seleccione Plan Transversal</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6" name="CuadroTexto 5">
            <a:extLst>
              <a:ext uri="{FF2B5EF4-FFF2-40B4-BE49-F238E27FC236}">
                <a16:creationId xmlns:a16="http://schemas.microsoft.com/office/drawing/2014/main" id="{63FD78D5-9EED-5F5F-66BE-82CA484C664A}"/>
              </a:ext>
            </a:extLst>
          </p:cNvPr>
          <p:cNvSpPr txBox="1"/>
          <p:nvPr/>
        </p:nvSpPr>
        <p:spPr>
          <a:xfrm>
            <a:off x="646167" y="4876167"/>
            <a:ext cx="9460864" cy="1569660"/>
          </a:xfrm>
          <a:prstGeom prst="rect">
            <a:avLst/>
          </a:prstGeom>
          <a:noFill/>
        </p:spPr>
        <p:txBody>
          <a:bodyPr wrap="square">
            <a:spAutoFit/>
          </a:bodyPr>
          <a:lstStyle/>
          <a:p>
            <a:pPr marL="342900" indent="-342900" algn="just">
              <a:buFont typeface="Wingdings" panose="05000000000000000000" pitchFamily="2" charset="2"/>
              <a:buChar char="ü"/>
              <a:defRPr/>
            </a:pPr>
            <a:r>
              <a:rPr lang="es-ES" sz="2400" b="1" dirty="0">
                <a:solidFill>
                  <a:srgbClr val="2F5496"/>
                </a:solidFill>
                <a:ea typeface="Verdana" panose="020B0604030504040204" pitchFamily="34" charset="0"/>
                <a:cs typeface="Times New Roman" panose="02020603050405020304" pitchFamily="18" charset="0"/>
              </a:rPr>
              <a:t>Solo aparece si en ventana ¿el curso contempla planes transversales? seleccionó opción “Con planes transversales”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2400" b="1" dirty="0">
                <a:solidFill>
                  <a:srgbClr val="2F5496"/>
                </a:solidFill>
                <a:ea typeface="Verdana" panose="020B0604030504040204" pitchFamily="34" charset="0"/>
                <a:cs typeface="Times New Roman" panose="02020603050405020304" pitchFamily="18" charset="0"/>
              </a:rPr>
              <a:t>Para población migrante, deberá incluir transversal “derechos y deberes en el mundo laboral” </a:t>
            </a:r>
            <a:r>
              <a:rPr lang="es-CL" sz="2400" b="1" dirty="0">
                <a:solidFill>
                  <a:srgbClr val="2F5496"/>
                </a:solidFill>
                <a:ea typeface="Verdana" panose="020B0604030504040204" pitchFamily="34" charset="0"/>
                <a:cs typeface="Times New Roman" panose="02020603050405020304" pitchFamily="18" charset="0"/>
              </a:rPr>
              <a:t>identificado con el código PF0917 </a:t>
            </a:r>
            <a:r>
              <a:rPr kumimoji="0" lang="es-ES" sz="24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41D0394B-7381-AA6C-9D7B-093E6004B264}"/>
              </a:ext>
            </a:extLst>
          </p:cNvPr>
          <p:cNvPicPr>
            <a:picLocks noChangeAspect="1"/>
          </p:cNvPicPr>
          <p:nvPr/>
        </p:nvPicPr>
        <p:blipFill>
          <a:blip r:embed="rId3"/>
          <a:stretch>
            <a:fillRect/>
          </a:stretch>
        </p:blipFill>
        <p:spPr>
          <a:xfrm>
            <a:off x="2614406" y="916675"/>
            <a:ext cx="4510273" cy="3818448"/>
          </a:xfrm>
          <a:prstGeom prst="rect">
            <a:avLst/>
          </a:prstGeom>
        </p:spPr>
      </p:pic>
    </p:spTree>
    <p:extLst>
      <p:ext uri="{BB962C8B-B14F-4D97-AF65-F5344CB8AC3E}">
        <p14:creationId xmlns:p14="http://schemas.microsoft.com/office/powerpoint/2010/main" val="1842492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6" y="427390"/>
            <a:ext cx="111001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Duración diaria</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8396CB44-633F-D0F3-06D8-CD81E8EEE8E7}"/>
              </a:ext>
            </a:extLst>
          </p:cNvPr>
          <p:cNvPicPr>
            <a:picLocks noChangeAspect="1"/>
          </p:cNvPicPr>
          <p:nvPr/>
        </p:nvPicPr>
        <p:blipFill>
          <a:blip r:embed="rId3"/>
          <a:stretch>
            <a:fillRect/>
          </a:stretch>
        </p:blipFill>
        <p:spPr>
          <a:xfrm>
            <a:off x="2639147" y="1256497"/>
            <a:ext cx="6125430" cy="3324689"/>
          </a:xfrm>
          <a:prstGeom prst="rect">
            <a:avLst/>
          </a:prstGeom>
        </p:spPr>
      </p:pic>
    </p:spTree>
    <p:extLst>
      <p:ext uri="{BB962C8B-B14F-4D97-AF65-F5344CB8AC3E}">
        <p14:creationId xmlns:p14="http://schemas.microsoft.com/office/powerpoint/2010/main" val="1843344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Horario </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EE9B7D87-4327-5313-506F-450709BA52F8}"/>
              </a:ext>
            </a:extLst>
          </p:cNvPr>
          <p:cNvPicPr>
            <a:picLocks noChangeAspect="1"/>
          </p:cNvPicPr>
          <p:nvPr/>
        </p:nvPicPr>
        <p:blipFill>
          <a:blip r:embed="rId3"/>
          <a:stretch>
            <a:fillRect/>
          </a:stretch>
        </p:blipFill>
        <p:spPr>
          <a:xfrm>
            <a:off x="1632031" y="1073721"/>
            <a:ext cx="6369294" cy="5330172"/>
          </a:xfrm>
          <a:prstGeom prst="rect">
            <a:avLst/>
          </a:prstGeom>
        </p:spPr>
      </p:pic>
    </p:spTree>
    <p:extLst>
      <p:ext uri="{BB962C8B-B14F-4D97-AF65-F5344CB8AC3E}">
        <p14:creationId xmlns:p14="http://schemas.microsoft.com/office/powerpoint/2010/main" val="4216031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Subsidio Diario </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3208408A-3679-D6E4-366F-A39B78F906C7}"/>
              </a:ext>
            </a:extLst>
          </p:cNvPr>
          <p:cNvPicPr>
            <a:picLocks noChangeAspect="1"/>
          </p:cNvPicPr>
          <p:nvPr/>
        </p:nvPicPr>
        <p:blipFill>
          <a:blip r:embed="rId3"/>
          <a:stretch>
            <a:fillRect/>
          </a:stretch>
        </p:blipFill>
        <p:spPr>
          <a:xfrm>
            <a:off x="3009469" y="1752366"/>
            <a:ext cx="6173061" cy="3353268"/>
          </a:xfrm>
          <a:prstGeom prst="rect">
            <a:avLst/>
          </a:prstGeom>
        </p:spPr>
      </p:pic>
      <p:sp>
        <p:nvSpPr>
          <p:cNvPr id="7" name="CuadroTexto 6">
            <a:extLst>
              <a:ext uri="{FF2B5EF4-FFF2-40B4-BE49-F238E27FC236}">
                <a16:creationId xmlns:a16="http://schemas.microsoft.com/office/drawing/2014/main" id="{0A91CC12-E8AF-A931-EDA3-5D01BDA35904}"/>
              </a:ext>
            </a:extLst>
          </p:cNvPr>
          <p:cNvSpPr txBox="1"/>
          <p:nvPr/>
        </p:nvSpPr>
        <p:spPr>
          <a:xfrm>
            <a:off x="1198180" y="5231289"/>
            <a:ext cx="9869214" cy="1200329"/>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Opciones: SI o NO</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2400" b="1" i="0" u="none" strike="noStrike" kern="1200" cap="none" spc="0" normalizeH="0" baseline="0" noProof="0" dirty="0">
                <a:ln>
                  <a:noFill/>
                </a:ln>
                <a:solidFill>
                  <a:srgbClr val="2F5496"/>
                </a:solidFill>
                <a:effectLst/>
                <a:uLnTx/>
                <a:uFillTx/>
                <a:latin typeface="Calibri" panose="020F0502020204030204"/>
                <a:ea typeface="Verdana" panose="020B0604030504040204" pitchFamily="34" charset="0"/>
                <a:cs typeface="Times New Roman" panose="02020603050405020304" pitchFamily="18" charset="0"/>
              </a:rPr>
              <a:t>Consiste en la entrega de $4.000 diarios para los participantes por día asistido.</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41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130175"/>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Subsidio de cuidados</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31005736-7719-0C52-5973-A18EE4FF10F3}"/>
              </a:ext>
            </a:extLst>
          </p:cNvPr>
          <p:cNvPicPr>
            <a:picLocks noChangeAspect="1"/>
          </p:cNvPicPr>
          <p:nvPr/>
        </p:nvPicPr>
        <p:blipFill>
          <a:blip r:embed="rId3"/>
          <a:stretch>
            <a:fillRect/>
          </a:stretch>
        </p:blipFill>
        <p:spPr>
          <a:xfrm>
            <a:off x="1758510" y="776506"/>
            <a:ext cx="7988849" cy="3905648"/>
          </a:xfrm>
          <a:prstGeom prst="rect">
            <a:avLst/>
          </a:prstGeom>
        </p:spPr>
      </p:pic>
      <p:sp>
        <p:nvSpPr>
          <p:cNvPr id="7" name="CuadroTexto 6">
            <a:extLst>
              <a:ext uri="{FF2B5EF4-FFF2-40B4-BE49-F238E27FC236}">
                <a16:creationId xmlns:a16="http://schemas.microsoft.com/office/drawing/2014/main" id="{5D97A7B5-7F6F-805A-3719-491098DB38AD}"/>
              </a:ext>
            </a:extLst>
          </p:cNvPr>
          <p:cNvSpPr txBox="1"/>
          <p:nvPr/>
        </p:nvSpPr>
        <p:spPr>
          <a:xfrm>
            <a:off x="750461" y="4682154"/>
            <a:ext cx="10691077" cy="2015936"/>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b="1" dirty="0">
                <a:solidFill>
                  <a:srgbClr val="2F5496"/>
                </a:solidFill>
                <a:ea typeface="Verdana" panose="020B0604030504040204" pitchFamily="34" charset="0"/>
                <a:cs typeface="Times New Roman" panose="02020603050405020304" pitchFamily="18" charset="0"/>
              </a:rPr>
              <a:t>Opciones: SI o NO</a:t>
            </a:r>
          </a:p>
          <a:p>
            <a:pPr marL="342900" indent="-342900" algn="just">
              <a:spcBef>
                <a:spcPts val="600"/>
              </a:spcBef>
              <a:spcAft>
                <a:spcPts val="600"/>
              </a:spcAft>
              <a:buFont typeface="Wingdings" panose="05000000000000000000" pitchFamily="2" charset="2"/>
              <a:buChar char="ü"/>
            </a:pPr>
            <a:r>
              <a:rPr lang="es-ES_tradnl" sz="2400" b="1" dirty="0">
                <a:solidFill>
                  <a:srgbClr val="2F5496"/>
                </a:solidFill>
                <a:ea typeface="Verdana" panose="020B0604030504040204" pitchFamily="34" charset="0"/>
                <a:cs typeface="Times New Roman" panose="02020603050405020304" pitchFamily="18" charset="0"/>
              </a:rPr>
              <a:t>Consiste en la entrega de $5.000 por participante por día asistido para participantes que tienen a su cargo el cuidado de niños o niñas de hasta 6 años y/o personas mayores de 6 años que se encuentren en situación de dependencia severa y/o funcional.</a:t>
            </a:r>
          </a:p>
        </p:txBody>
      </p:sp>
    </p:spTree>
    <p:extLst>
      <p:ext uri="{BB962C8B-B14F-4D97-AF65-F5344CB8AC3E}">
        <p14:creationId xmlns:p14="http://schemas.microsoft.com/office/powerpoint/2010/main" val="1739517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Subsidio de Herramientas</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6" name="CuadroTexto 5">
            <a:extLst>
              <a:ext uri="{FF2B5EF4-FFF2-40B4-BE49-F238E27FC236}">
                <a16:creationId xmlns:a16="http://schemas.microsoft.com/office/drawing/2014/main" id="{63FD78D5-9EED-5F5F-66BE-82CA484C664A}"/>
              </a:ext>
            </a:extLst>
          </p:cNvPr>
          <p:cNvSpPr txBox="1"/>
          <p:nvPr/>
        </p:nvSpPr>
        <p:spPr>
          <a:xfrm>
            <a:off x="675860" y="4707231"/>
            <a:ext cx="11092895" cy="1569660"/>
          </a:xfrm>
          <a:prstGeom prst="rect">
            <a:avLst/>
          </a:prstGeom>
          <a:noFill/>
        </p:spPr>
        <p:txBody>
          <a:bodyPr wrap="square">
            <a:spAutoFit/>
          </a:bodyPr>
          <a:lstStyle/>
          <a:p>
            <a:pPr algn="just">
              <a:defRPr/>
            </a:pPr>
            <a:r>
              <a:rPr lang="es-ES" sz="2400" b="1" dirty="0">
                <a:solidFill>
                  <a:srgbClr val="2F5496"/>
                </a:solidFill>
                <a:ea typeface="Verdana" panose="020B0604030504040204" pitchFamily="34" charset="0"/>
                <a:cs typeface="Times New Roman" panose="02020603050405020304" pitchFamily="18" charset="0"/>
              </a:rPr>
              <a:t>Solo aparece si:</a:t>
            </a:r>
          </a:p>
          <a:p>
            <a:pPr marL="342900" indent="-342900" algn="just">
              <a:buFont typeface="Wingdings" panose="05000000000000000000" pitchFamily="2" charset="2"/>
              <a:buChar char="ü"/>
              <a:defRPr/>
            </a:pPr>
            <a:r>
              <a:rPr lang="es-ES" sz="2400" b="1" dirty="0">
                <a:solidFill>
                  <a:srgbClr val="2F5496"/>
                </a:solidFill>
                <a:ea typeface="Verdana" panose="020B0604030504040204" pitchFamily="34" charset="0"/>
                <a:cs typeface="Times New Roman" panose="02020603050405020304" pitchFamily="18" charset="0"/>
              </a:rPr>
              <a:t>En la ventana “</a:t>
            </a:r>
            <a:r>
              <a:rPr lang="es-CL" sz="2400" b="1" dirty="0">
                <a:solidFill>
                  <a:srgbClr val="2F5496"/>
                </a:solidFill>
                <a:ea typeface="Verdana" panose="020B0604030504040204" pitchFamily="34" charset="0"/>
                <a:cs typeface="Times New Roman" panose="02020603050405020304" pitchFamily="18" charset="0"/>
              </a:rPr>
              <a:t>Trayectoria” </a:t>
            </a:r>
            <a:r>
              <a:rPr lang="es-ES" sz="2400" b="1" dirty="0">
                <a:solidFill>
                  <a:srgbClr val="2F5496"/>
                </a:solidFill>
                <a:ea typeface="Verdana" panose="020B0604030504040204" pitchFamily="34" charset="0"/>
                <a:cs typeface="Times New Roman" panose="02020603050405020304" pitchFamily="18" charset="0"/>
              </a:rPr>
              <a:t>seleccionó opción “Independiente”</a:t>
            </a:r>
          </a:p>
          <a:p>
            <a:pPr marL="342900" indent="-342900" algn="just">
              <a:buFont typeface="Wingdings" panose="05000000000000000000" pitchFamily="2" charset="2"/>
              <a:buChar char="ü"/>
              <a:defRPr/>
            </a:pPr>
            <a:r>
              <a:rPr lang="es-ES" sz="2400" b="1" dirty="0">
                <a:solidFill>
                  <a:srgbClr val="2F5496"/>
                </a:solidFill>
                <a:ea typeface="Verdana" panose="020B0604030504040204" pitchFamily="34" charset="0"/>
                <a:cs typeface="Times New Roman" panose="02020603050405020304" pitchFamily="18" charset="0"/>
              </a:rPr>
              <a:t>La suma de horas entre el plan técnico y trasversal es de a lo menos 92 horas.</a:t>
            </a:r>
          </a:p>
          <a:p>
            <a:pPr marL="342900" indent="-342900" algn="just">
              <a:buFont typeface="Wingdings" panose="05000000000000000000" pitchFamily="2" charset="2"/>
              <a:buChar char="ü"/>
              <a:defRPr/>
            </a:pPr>
            <a:r>
              <a:rPr lang="es-ES" sz="2400" b="1" dirty="0">
                <a:solidFill>
                  <a:srgbClr val="2F5496"/>
                </a:solidFill>
                <a:ea typeface="Verdana" panose="020B0604030504040204" pitchFamily="34" charset="0"/>
                <a:cs typeface="Times New Roman" panose="02020603050405020304" pitchFamily="18" charset="0"/>
              </a:rPr>
              <a:t>Incluye el plan transversal PF921 “Técnicas de emprendimiento” </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F2792E05-131B-AB73-806E-C4A6DE264D37}"/>
              </a:ext>
            </a:extLst>
          </p:cNvPr>
          <p:cNvPicPr>
            <a:picLocks noChangeAspect="1"/>
          </p:cNvPicPr>
          <p:nvPr/>
        </p:nvPicPr>
        <p:blipFill>
          <a:blip r:embed="rId3"/>
          <a:stretch>
            <a:fillRect/>
          </a:stretch>
        </p:blipFill>
        <p:spPr>
          <a:xfrm>
            <a:off x="2961835" y="1365939"/>
            <a:ext cx="6268325" cy="3324689"/>
          </a:xfrm>
          <a:prstGeom prst="rect">
            <a:avLst/>
          </a:prstGeom>
        </p:spPr>
      </p:pic>
    </p:spTree>
    <p:extLst>
      <p:ext uri="{BB962C8B-B14F-4D97-AF65-F5344CB8AC3E}">
        <p14:creationId xmlns:p14="http://schemas.microsoft.com/office/powerpoint/2010/main" val="1576464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Región, Provincia y Comuna del curso</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3F38F6A1-9896-3B96-2DD5-8BAD7577FEAC}"/>
              </a:ext>
            </a:extLst>
          </p:cNvPr>
          <p:cNvPicPr>
            <a:picLocks noChangeAspect="1"/>
          </p:cNvPicPr>
          <p:nvPr/>
        </p:nvPicPr>
        <p:blipFill>
          <a:blip r:embed="rId3"/>
          <a:stretch>
            <a:fillRect/>
          </a:stretch>
        </p:blipFill>
        <p:spPr>
          <a:xfrm>
            <a:off x="1909823" y="1490392"/>
            <a:ext cx="7258418" cy="4580118"/>
          </a:xfrm>
          <a:prstGeom prst="rect">
            <a:avLst/>
          </a:prstGeom>
        </p:spPr>
      </p:pic>
    </p:spTree>
    <p:extLst>
      <p:ext uri="{BB962C8B-B14F-4D97-AF65-F5344CB8AC3E}">
        <p14:creationId xmlns:p14="http://schemas.microsoft.com/office/powerpoint/2010/main" val="2412252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Número de participantes del curso</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7" name="Imagen 6">
            <a:extLst>
              <a:ext uri="{FF2B5EF4-FFF2-40B4-BE49-F238E27FC236}">
                <a16:creationId xmlns:a16="http://schemas.microsoft.com/office/drawing/2014/main" id="{89B968CB-7B7E-0B8C-FB78-2322DC129082}"/>
              </a:ext>
            </a:extLst>
          </p:cNvPr>
          <p:cNvPicPr>
            <a:picLocks noChangeAspect="1"/>
          </p:cNvPicPr>
          <p:nvPr/>
        </p:nvPicPr>
        <p:blipFill>
          <a:blip r:embed="rId3"/>
          <a:stretch>
            <a:fillRect/>
          </a:stretch>
        </p:blipFill>
        <p:spPr>
          <a:xfrm>
            <a:off x="3004706" y="1609471"/>
            <a:ext cx="6182588" cy="3639058"/>
          </a:xfrm>
          <a:prstGeom prst="rect">
            <a:avLst/>
          </a:prstGeom>
        </p:spPr>
      </p:pic>
    </p:spTree>
    <p:extLst>
      <p:ext uri="{BB962C8B-B14F-4D97-AF65-F5344CB8AC3E}">
        <p14:creationId xmlns:p14="http://schemas.microsoft.com/office/powerpoint/2010/main" val="472926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Descripción de la población objetivo</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9C228176-09B1-6B0D-3796-84EA304CFF36}"/>
              </a:ext>
            </a:extLst>
          </p:cNvPr>
          <p:cNvPicPr>
            <a:picLocks noChangeAspect="1"/>
          </p:cNvPicPr>
          <p:nvPr/>
        </p:nvPicPr>
        <p:blipFill>
          <a:blip r:embed="rId3"/>
          <a:stretch>
            <a:fillRect/>
          </a:stretch>
        </p:blipFill>
        <p:spPr>
          <a:xfrm>
            <a:off x="898634" y="1365940"/>
            <a:ext cx="9333187" cy="5176750"/>
          </a:xfrm>
          <a:prstGeom prst="rect">
            <a:avLst/>
          </a:prstGeom>
        </p:spPr>
      </p:pic>
    </p:spTree>
    <p:extLst>
      <p:ext uri="{BB962C8B-B14F-4D97-AF65-F5344CB8AC3E}">
        <p14:creationId xmlns:p14="http://schemas.microsoft.com/office/powerpoint/2010/main" val="196181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08408" y="292218"/>
            <a:ext cx="10567591" cy="646331"/>
          </a:xfrm>
          <a:prstGeom prst="rect">
            <a:avLst/>
          </a:prstGeom>
          <a:noFill/>
        </p:spPr>
        <p:txBody>
          <a:bodyPr wrap="square" rtlCol="0">
            <a:spAutoFit/>
          </a:bodyPr>
          <a:lstStyle/>
          <a:p>
            <a:pPr>
              <a:defRPr/>
            </a:pPr>
            <a:r>
              <a:rPr lang="es-CL" sz="3600" b="1" dirty="0">
                <a:solidFill>
                  <a:schemeClr val="accent1">
                    <a:lumMod val="75000"/>
                  </a:schemeClr>
                </a:solidFill>
                <a:latin typeface="Verdana" panose="020B0604030504040204" pitchFamily="34" charset="0"/>
                <a:ea typeface="Verdana" panose="020B0604030504040204" pitchFamily="34" charset="0"/>
              </a:rPr>
              <a:t>Fondo Concursable</a:t>
            </a:r>
          </a:p>
        </p:txBody>
      </p:sp>
      <p:pic>
        <p:nvPicPr>
          <p:cNvPr id="8" name="Imagen 7">
            <a:extLst>
              <a:ext uri="{FF2B5EF4-FFF2-40B4-BE49-F238E27FC236}">
                <a16:creationId xmlns:a16="http://schemas.microsoft.com/office/drawing/2014/main" id="{C9FA1A2D-58E3-F9AA-EB92-3937B38DF6FA}"/>
              </a:ext>
            </a:extLst>
          </p:cNvPr>
          <p:cNvPicPr>
            <a:picLocks noChangeAspect="1"/>
          </p:cNvPicPr>
          <p:nvPr/>
        </p:nvPicPr>
        <p:blipFill>
          <a:blip r:embed="rId2"/>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2A13B2D5-ED1B-8C5B-678B-D553BF78F000}"/>
              </a:ext>
            </a:extLst>
          </p:cNvPr>
          <p:cNvSpPr txBox="1"/>
          <p:nvPr/>
        </p:nvSpPr>
        <p:spPr>
          <a:xfrm>
            <a:off x="675860" y="1059706"/>
            <a:ext cx="10567590" cy="56938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chemeClr val="accent1">
                    <a:lumMod val="75000"/>
                  </a:schemeClr>
                </a:solidFill>
                <a:effectLst/>
                <a:uLnTx/>
                <a:uFillTx/>
                <a:ea typeface="+mn-ea"/>
                <a:cs typeface="+mn-cs"/>
              </a:rPr>
              <a:t>Su objetivo es seleccionar cursos de capacitación presentados por las Entidades Requirentes para ser licitados por los OTIC, de conformidad al artículo 16 del Decreto N°122, de 1999, del Ministerio del Trabajo y Previsión Social.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800" dirty="0">
              <a:solidFill>
                <a:schemeClr val="accent1">
                  <a:lumMod val="75000"/>
                </a:schemeClr>
              </a:solidFill>
            </a:endParaRPr>
          </a:p>
          <a:p>
            <a:pPr lvl="0" algn="just"/>
            <a:r>
              <a:rPr lang="es-ES" sz="2800" dirty="0">
                <a:solidFill>
                  <a:schemeClr val="accent1">
                    <a:lumMod val="75000"/>
                  </a:schemeClr>
                </a:solidFill>
              </a:rPr>
              <a:t>Normativa: </a:t>
            </a:r>
          </a:p>
          <a:p>
            <a:pPr lvl="0" algn="just"/>
            <a:r>
              <a:rPr lang="es-ES" sz="2800" dirty="0">
                <a:solidFill>
                  <a:schemeClr val="accent1">
                    <a:lumMod val="75000"/>
                  </a:schemeClr>
                </a:solidFill>
              </a:rPr>
              <a:t>“</a:t>
            </a:r>
            <a:r>
              <a:rPr kumimoji="0" lang="es-ES" sz="2800" b="0" i="0" u="none" strike="noStrike" kern="1200" cap="none" spc="0" normalizeH="0" baseline="0" noProof="0" dirty="0">
                <a:ln>
                  <a:noFill/>
                </a:ln>
                <a:solidFill>
                  <a:schemeClr val="accent1">
                    <a:lumMod val="75000"/>
                  </a:schemeClr>
                </a:solidFill>
                <a:effectLst/>
                <a:uLnTx/>
                <a:uFillTx/>
                <a:ea typeface="+mn-ea"/>
                <a:cs typeface="+mn-cs"/>
              </a:rPr>
              <a:t>Instrucciones Generales para el Programa Becas Laborales y define grupos vulnerables de beneficiarios para el año 2023”, aprobadas por Resolución Exenta N°397, del 8 de febrero 2023.</a:t>
            </a:r>
          </a:p>
          <a:p>
            <a:pPr lvl="0" algn="just"/>
            <a:endParaRPr lang="es-ES" sz="2800" dirty="0">
              <a:solidFill>
                <a:schemeClr val="accent1">
                  <a:lumMod val="75000"/>
                </a:schemeClr>
              </a:solidFill>
            </a:endParaRPr>
          </a:p>
          <a:p>
            <a:pPr lvl="0" algn="just"/>
            <a:r>
              <a:rPr kumimoji="0" lang="es-ES" sz="2800" b="0" i="0" u="none" strike="noStrike" kern="1200" cap="none" spc="0" normalizeH="0" baseline="0" noProof="0" dirty="0">
                <a:ln>
                  <a:noFill/>
                </a:ln>
                <a:solidFill>
                  <a:schemeClr val="accent1">
                    <a:lumMod val="75000"/>
                  </a:schemeClr>
                </a:solidFill>
                <a:effectLst/>
                <a:uLnTx/>
                <a:uFillTx/>
                <a:ea typeface="+mn-ea"/>
                <a:cs typeface="+mn-cs"/>
              </a:rPr>
              <a:t>“Procedimiento de postulación de las Entidades Requirentes al segundo llamado de Fondos Concursables 2023 del Programa Becas Laborales” Resolución Exenta N° 4619 del 28 de diciembre 2023.</a:t>
            </a:r>
            <a:endParaRPr kumimoji="0" lang="es-CL" sz="2800" b="0" i="0" u="none" strike="noStrike" kern="1200" cap="none" spc="0" normalizeH="0" baseline="0" noProof="0" dirty="0">
              <a:ln>
                <a:noFill/>
              </a:ln>
              <a:solidFill>
                <a:schemeClr val="accent1">
                  <a:lumMod val="75000"/>
                </a:schemeClr>
              </a:solidFill>
              <a:effectLst/>
              <a:uLnTx/>
              <a:uFillTx/>
              <a:ea typeface="+mn-ea"/>
              <a:cs typeface="+mn-cs"/>
            </a:endParaRPr>
          </a:p>
        </p:txBody>
      </p:sp>
    </p:spTree>
    <p:extLst>
      <p:ext uri="{BB962C8B-B14F-4D97-AF65-F5344CB8AC3E}">
        <p14:creationId xmlns:p14="http://schemas.microsoft.com/office/powerpoint/2010/main" val="1067974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507658" y="1585034"/>
            <a:ext cx="10816016" cy="393954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CL" sz="2000" dirty="0">
                <a:solidFill>
                  <a:schemeClr val="bg1"/>
                </a:solidFill>
                <a:latin typeface="Verdana" panose="020B0604030504040204" pitchFamily="34" charset="0"/>
                <a:ea typeface="Verdana" panose="020B0604030504040204" pitchFamily="34" charset="0"/>
              </a:rPr>
              <a:t>Características del curso.</a:t>
            </a:r>
          </a:p>
          <a:p>
            <a:pPr marL="342900" marR="0" lvl="0" indent="-342900" algn="just" defTabSz="914400" rtl="0" eaLnBrk="1" fontAlgn="auto" latinLnBrk="0" hangingPunct="1">
              <a:spcBef>
                <a:spcPts val="0"/>
              </a:spcBef>
              <a:spcAft>
                <a:spcPts val="0"/>
              </a:spcAft>
              <a:buClrTx/>
              <a:buSzTx/>
              <a:buFont typeface="Arial" panose="020B0604020202020204" pitchFamily="34" charset="0"/>
              <a:buChar char="•"/>
              <a:tabLst/>
              <a:defRPr/>
            </a:pPr>
            <a:r>
              <a:rPr lang="es-ES" sz="2400" dirty="0">
                <a:solidFill>
                  <a:schemeClr val="accent1">
                    <a:lumMod val="75000"/>
                  </a:schemeClr>
                </a:solidFill>
              </a:rPr>
              <a:t>Para este Servicio las poblaciones de especial interés son: mujeres, cuidadores, transición socio-ecológica justa (TSEJ), trabajadores en reconversión laboral, poblaciones rurales, de campamento o pueblos originarios.</a:t>
            </a:r>
          </a:p>
          <a:p>
            <a:pPr marL="342900" marR="0" lvl="0" indent="-342900" algn="just" defTabSz="914400" rtl="0" eaLnBrk="1" fontAlgn="auto" latinLnBrk="0" hangingPunct="1">
              <a:spcBef>
                <a:spcPts val="0"/>
              </a:spcBef>
              <a:spcAft>
                <a:spcPts val="0"/>
              </a:spcAft>
              <a:buClrTx/>
              <a:buSzTx/>
              <a:buFont typeface="Arial" panose="020B0604020202020204" pitchFamily="34" charset="0"/>
              <a:buChar char="•"/>
              <a:tabLst/>
              <a:defRPr/>
            </a:pPr>
            <a:endParaRPr lang="es-ES" sz="2400" dirty="0">
              <a:solidFill>
                <a:schemeClr val="accent1">
                  <a:lumMod val="75000"/>
                </a:schemeClr>
              </a:solidFill>
            </a:endParaRPr>
          </a:p>
          <a:p>
            <a:pPr marL="342900" marR="0" lvl="0" indent="-342900" algn="just" defTabSz="914400" rtl="0" eaLnBrk="1" fontAlgn="auto" latinLnBrk="0" hangingPunct="1">
              <a:spcBef>
                <a:spcPts val="0"/>
              </a:spcBef>
              <a:spcAft>
                <a:spcPts val="0"/>
              </a:spcAft>
              <a:buClrTx/>
              <a:buSzTx/>
              <a:buFont typeface="Arial" panose="020B0604020202020204" pitchFamily="34" charset="0"/>
              <a:buChar char="•"/>
              <a:tabLst/>
              <a:defRPr/>
            </a:pPr>
            <a:r>
              <a:rPr lang="es-ES" sz="2400" dirty="0">
                <a:solidFill>
                  <a:schemeClr val="accent1">
                    <a:lumMod val="75000"/>
                  </a:schemeClr>
                </a:solidFill>
              </a:rPr>
              <a:t>El curso será rechazado en caso de que la Entidad Requirente solo se limite a reproducir el texto del nombre de la población objetivo señalado en las Instrucciones Generales que regulan el Programa y en caso de que presente exactamente la misma descripción de la población objetivo en sus requerimientos.</a:t>
            </a:r>
          </a:p>
          <a:p>
            <a:pPr marL="342900" indent="-342900" algn="just">
              <a:buFont typeface="Arial" panose="020B0604020202020204" pitchFamily="34" charset="0"/>
              <a:buChar char="•"/>
            </a:pPr>
            <a:endParaRPr lang="es-ES" dirty="0">
              <a:solidFill>
                <a:schemeClr val="accent1">
                  <a:lumMod val="75000"/>
                </a:schemeClr>
              </a:solidFil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8F588E7F-7FE2-30AA-AD5F-9C828924E21B}"/>
              </a:ext>
            </a:extLst>
          </p:cNvPr>
          <p:cNvSpPr txBox="1"/>
          <p:nvPr/>
        </p:nvSpPr>
        <p:spPr>
          <a:xfrm flipH="1">
            <a:off x="507657" y="687095"/>
            <a:ext cx="11176684" cy="646331"/>
          </a:xfrm>
          <a:prstGeom prst="rect">
            <a:avLst/>
          </a:prstGeom>
          <a:noFill/>
        </p:spPr>
        <p:txBody>
          <a:bodyPr wrap="square" rtlCol="0">
            <a:spAutoFit/>
          </a:bodyPr>
          <a:lstStyle/>
          <a:p>
            <a:pPr>
              <a:defRPr/>
            </a:pPr>
            <a:r>
              <a:rPr lang="es-ES" sz="3600" b="1" dirty="0">
                <a:solidFill>
                  <a:schemeClr val="accent1">
                    <a:lumMod val="75000"/>
                  </a:schemeClr>
                </a:solidFill>
                <a:latin typeface="Verdana" panose="020B0604030504040204" pitchFamily="34" charset="0"/>
                <a:ea typeface="Verdana" panose="020B0604030504040204" pitchFamily="34" charset="0"/>
              </a:rPr>
              <a:t>Descripción de la población objetivo</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51402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Justificación del requerimiento</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69ABC7DE-6BE2-4271-5397-086A71B155D7}"/>
              </a:ext>
            </a:extLst>
          </p:cNvPr>
          <p:cNvPicPr>
            <a:picLocks noChangeAspect="1"/>
          </p:cNvPicPr>
          <p:nvPr/>
        </p:nvPicPr>
        <p:blipFill>
          <a:blip r:embed="rId3"/>
          <a:stretch>
            <a:fillRect/>
          </a:stretch>
        </p:blipFill>
        <p:spPr>
          <a:xfrm>
            <a:off x="2257063" y="1201710"/>
            <a:ext cx="5355099" cy="5027713"/>
          </a:xfrm>
          <a:prstGeom prst="rect">
            <a:avLst/>
          </a:prstGeom>
        </p:spPr>
      </p:pic>
    </p:spTree>
    <p:extLst>
      <p:ext uri="{BB962C8B-B14F-4D97-AF65-F5344CB8AC3E}">
        <p14:creationId xmlns:p14="http://schemas.microsoft.com/office/powerpoint/2010/main" val="3530780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Terminar</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7" name="Imagen 6">
            <a:extLst>
              <a:ext uri="{FF2B5EF4-FFF2-40B4-BE49-F238E27FC236}">
                <a16:creationId xmlns:a16="http://schemas.microsoft.com/office/drawing/2014/main" id="{E8D08B3B-97D1-1735-2781-2D6C352558F8}"/>
              </a:ext>
            </a:extLst>
          </p:cNvPr>
          <p:cNvPicPr>
            <a:picLocks noChangeAspect="1"/>
          </p:cNvPicPr>
          <p:nvPr/>
        </p:nvPicPr>
        <p:blipFill>
          <a:blip r:embed="rId3"/>
          <a:stretch>
            <a:fillRect/>
          </a:stretch>
        </p:blipFill>
        <p:spPr>
          <a:xfrm>
            <a:off x="3244131" y="1274812"/>
            <a:ext cx="4213186" cy="3822964"/>
          </a:xfrm>
          <a:prstGeom prst="rect">
            <a:avLst/>
          </a:prstGeom>
        </p:spPr>
      </p:pic>
      <p:sp>
        <p:nvSpPr>
          <p:cNvPr id="2" name="CuadroTexto 1">
            <a:extLst>
              <a:ext uri="{FF2B5EF4-FFF2-40B4-BE49-F238E27FC236}">
                <a16:creationId xmlns:a16="http://schemas.microsoft.com/office/drawing/2014/main" id="{15223047-B092-6A9B-E83E-348C4C828343}"/>
              </a:ext>
            </a:extLst>
          </p:cNvPr>
          <p:cNvSpPr txBox="1"/>
          <p:nvPr/>
        </p:nvSpPr>
        <p:spPr>
          <a:xfrm>
            <a:off x="549551" y="5326900"/>
            <a:ext cx="11092895" cy="830997"/>
          </a:xfrm>
          <a:prstGeom prst="rect">
            <a:avLst/>
          </a:prstGeom>
          <a:noFill/>
        </p:spPr>
        <p:txBody>
          <a:bodyPr wrap="square">
            <a:spAutoFit/>
          </a:bodyPr>
          <a:lstStyle/>
          <a:p>
            <a:pPr algn="just">
              <a:defRPr/>
            </a:pPr>
            <a:r>
              <a:rPr lang="es-CL" sz="2400" b="1" dirty="0">
                <a:solidFill>
                  <a:srgbClr val="2F5496"/>
                </a:solidFill>
                <a:ea typeface="Verdana" panose="020B0604030504040204" pitchFamily="34" charset="0"/>
                <a:cs typeface="Times New Roman" panose="02020603050405020304" pitchFamily="18" charset="0"/>
              </a:rPr>
              <a:t>Al completar la justificación, debe marcar terminar y aparecerá un mensaje que le consultará si quiere enviar su postulación, debe marcar Si o No. </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201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86135" y="427390"/>
            <a:ext cx="114126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600" b="1" dirty="0">
                <a:solidFill>
                  <a:schemeClr val="accent1">
                    <a:lumMod val="75000"/>
                  </a:schemeClr>
                </a:solidFill>
                <a:latin typeface="Verdana" panose="020B0604030504040204" pitchFamily="34" charset="0"/>
                <a:ea typeface="Verdana" panose="020B0604030504040204" pitchFamily="34" charset="0"/>
              </a:rPr>
              <a:t>Editar Postulaciones</a:t>
            </a:r>
            <a:endParaRPr lang="es-CL"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15223047-B092-6A9B-E83E-348C4C828343}"/>
              </a:ext>
            </a:extLst>
          </p:cNvPr>
          <p:cNvSpPr txBox="1"/>
          <p:nvPr/>
        </p:nvSpPr>
        <p:spPr>
          <a:xfrm>
            <a:off x="486135" y="5326900"/>
            <a:ext cx="11092895" cy="1200329"/>
          </a:xfrm>
          <a:prstGeom prst="rect">
            <a:avLst/>
          </a:prstGeom>
          <a:noFill/>
        </p:spPr>
        <p:txBody>
          <a:bodyPr wrap="square">
            <a:spAutoFit/>
          </a:bodyPr>
          <a:lstStyle/>
          <a:p>
            <a:pPr marL="342900" indent="-342900" algn="just">
              <a:buFont typeface="Arial" panose="020B0604020202020204" pitchFamily="34" charset="0"/>
              <a:buChar char="•"/>
              <a:defRPr/>
            </a:pPr>
            <a:r>
              <a:rPr lang="es-CL" sz="2400" b="1" dirty="0">
                <a:solidFill>
                  <a:srgbClr val="2F5496"/>
                </a:solidFill>
                <a:ea typeface="Verdana" panose="020B0604030504040204" pitchFamily="34" charset="0"/>
                <a:cs typeface="Times New Roman" panose="02020603050405020304" pitchFamily="18" charset="0"/>
              </a:rPr>
              <a:t>Podrá editar solo las postulaciones en estado pendiente pinchando el lápiz. </a:t>
            </a:r>
          </a:p>
          <a:p>
            <a:pPr marL="342900" indent="-342900" algn="just">
              <a:buFont typeface="Arial" panose="020B0604020202020204" pitchFamily="34" charset="0"/>
              <a:buChar char="•"/>
              <a:defRPr/>
            </a:pPr>
            <a:r>
              <a:rPr lang="es-CL" sz="2400" b="1" dirty="0">
                <a:solidFill>
                  <a:srgbClr val="2F5496"/>
                </a:solidFill>
                <a:ea typeface="Verdana" panose="020B0604030504040204" pitchFamily="34" charset="0"/>
                <a:cs typeface="Times New Roman" panose="02020603050405020304" pitchFamily="18" charset="0"/>
              </a:rPr>
              <a:t>Las postulaciones en estado pendiente no han sido enviadas para evaluación. </a:t>
            </a:r>
          </a:p>
          <a:p>
            <a:pPr marL="342900" indent="-342900" algn="just">
              <a:buFont typeface="Arial" panose="020B0604020202020204" pitchFamily="34" charset="0"/>
              <a:buChar char="•"/>
              <a:defRPr/>
            </a:pPr>
            <a:r>
              <a:rPr lang="es-CL" sz="2400" b="1" dirty="0">
                <a:solidFill>
                  <a:srgbClr val="2F5496"/>
                </a:solidFill>
                <a:ea typeface="Verdana" panose="020B0604030504040204" pitchFamily="34" charset="0"/>
                <a:cs typeface="Times New Roman" panose="02020603050405020304" pitchFamily="18" charset="0"/>
              </a:rPr>
              <a:t>Si la ER no envía sus postulaciones estas no serán evaluadas.</a:t>
            </a:r>
            <a:endParaRPr kumimoji="0" lang="es-E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E43C5D9A-1013-55FD-2823-E708BC790262}"/>
              </a:ext>
            </a:extLst>
          </p:cNvPr>
          <p:cNvPicPr>
            <a:picLocks noChangeAspect="1"/>
          </p:cNvPicPr>
          <p:nvPr/>
        </p:nvPicPr>
        <p:blipFill>
          <a:blip r:embed="rId3"/>
          <a:stretch>
            <a:fillRect/>
          </a:stretch>
        </p:blipFill>
        <p:spPr>
          <a:xfrm>
            <a:off x="909824" y="1118377"/>
            <a:ext cx="9372351" cy="4163866"/>
          </a:xfrm>
          <a:prstGeom prst="rect">
            <a:avLst/>
          </a:prstGeom>
        </p:spPr>
      </p:pic>
    </p:spTree>
    <p:extLst>
      <p:ext uri="{BB962C8B-B14F-4D97-AF65-F5344CB8AC3E}">
        <p14:creationId xmlns:p14="http://schemas.microsoft.com/office/powerpoint/2010/main" val="3217763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523557" y="1753126"/>
            <a:ext cx="11807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b="1" dirty="0">
                <a:solidFill>
                  <a:schemeClr val="accent1">
                    <a:lumMod val="75000"/>
                  </a:schemeClr>
                </a:solidFill>
                <a:latin typeface="Verdana" panose="020B0604030504040204" pitchFamily="34" charset="0"/>
                <a:ea typeface="Verdana" panose="020B0604030504040204" pitchFamily="34" charset="0"/>
              </a:rPr>
              <a:t>Asocie su Rut con la Entidad Requirente (ER)</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7E1F4836-A321-A502-6EE4-263F20B3C3B6}"/>
              </a:ext>
            </a:extLst>
          </p:cNvPr>
          <p:cNvPicPr>
            <a:picLocks noChangeAspect="1"/>
          </p:cNvPicPr>
          <p:nvPr/>
        </p:nvPicPr>
        <p:blipFill>
          <a:blip r:embed="rId3"/>
          <a:stretch>
            <a:fillRect/>
          </a:stretch>
        </p:blipFill>
        <p:spPr>
          <a:xfrm>
            <a:off x="516610" y="2263085"/>
            <a:ext cx="11158780" cy="4912962"/>
          </a:xfrm>
          <a:prstGeom prst="rect">
            <a:avLst/>
          </a:prstGeom>
        </p:spPr>
      </p:pic>
      <p:sp>
        <p:nvSpPr>
          <p:cNvPr id="6" name="CuadroTexto 5">
            <a:extLst>
              <a:ext uri="{FF2B5EF4-FFF2-40B4-BE49-F238E27FC236}">
                <a16:creationId xmlns:a16="http://schemas.microsoft.com/office/drawing/2014/main" id="{7AB251E1-CC6D-0F30-B19C-72304F87B299}"/>
              </a:ext>
            </a:extLst>
          </p:cNvPr>
          <p:cNvSpPr txBox="1"/>
          <p:nvPr/>
        </p:nvSpPr>
        <p:spPr>
          <a:xfrm flipH="1">
            <a:off x="675860" y="135172"/>
            <a:ext cx="11227106" cy="1569660"/>
          </a:xfrm>
          <a:prstGeom prst="rect">
            <a:avLst/>
          </a:prstGeom>
          <a:noFill/>
        </p:spPr>
        <p:txBody>
          <a:bodyPr wrap="square" rtlCol="0">
            <a:spAutoFit/>
          </a:bodyPr>
          <a:lstStyle/>
          <a:p>
            <a:pPr algn="ctr">
              <a:defRPr/>
            </a:pPr>
            <a:r>
              <a:rPr lang="es-ES" sz="3600" b="1" dirty="0">
                <a:solidFill>
                  <a:srgbClr val="FF0000"/>
                </a:solidFill>
                <a:latin typeface="Verdana" panose="020B0604030504040204" pitchFamily="34" charset="0"/>
                <a:ea typeface="Verdana" panose="020B0604030504040204" pitchFamily="34" charset="0"/>
              </a:rPr>
              <a:t>DIFICULTADES POSIBLES</a:t>
            </a:r>
          </a:p>
          <a:p>
            <a:pPr algn="ctr">
              <a:defRPr/>
            </a:pPr>
            <a:endParaRPr lang="es-ES" sz="3200" b="1" dirty="0">
              <a:solidFill>
                <a:srgbClr val="FF0000"/>
              </a:solidFill>
              <a:latin typeface="Verdana" panose="020B0604030504040204" pitchFamily="34" charset="0"/>
              <a:ea typeface="Verdana" panose="020B0604030504040204" pitchFamily="34" charset="0"/>
            </a:endParaRPr>
          </a:p>
          <a:p>
            <a:pPr>
              <a:defRPr/>
            </a:pPr>
            <a:r>
              <a:rPr lang="es-ES" sz="2800" b="1" dirty="0">
                <a:solidFill>
                  <a:srgbClr val="FF0000"/>
                </a:solidFill>
                <a:latin typeface="Verdana" panose="020B0604030504040204" pitchFamily="34" charset="0"/>
                <a:ea typeface="Verdana" panose="020B0604030504040204" pitchFamily="34" charset="0"/>
              </a:rPr>
              <a:t>1	USUARIO NO ESTÁ ASOCIADO A UNA ER</a:t>
            </a:r>
            <a:endParaRPr lang="es-CL" sz="28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9738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00826" y="1715134"/>
            <a:ext cx="118071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800" b="1" dirty="0">
                <a:solidFill>
                  <a:schemeClr val="accent1">
                    <a:lumMod val="75000"/>
                  </a:schemeClr>
                </a:solidFill>
                <a:latin typeface="Verdana" panose="020B0604030504040204" pitchFamily="34" charset="0"/>
                <a:ea typeface="Verdana" panose="020B0604030504040204" pitchFamily="34" charset="0"/>
              </a:rPr>
              <a:t>Asocie su Rut con la Entidad Requirente (ER)</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5122" name="Picture 2">
            <a:extLst>
              <a:ext uri="{FF2B5EF4-FFF2-40B4-BE49-F238E27FC236}">
                <a16:creationId xmlns:a16="http://schemas.microsoft.com/office/drawing/2014/main" id="{75525499-130E-BEF9-3EB5-017EC31C9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67" y="2489676"/>
            <a:ext cx="7830557" cy="461703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7E10347-CFE5-3579-7E58-EFBE4DAA704F}"/>
              </a:ext>
            </a:extLst>
          </p:cNvPr>
          <p:cNvSpPr txBox="1"/>
          <p:nvPr/>
        </p:nvSpPr>
        <p:spPr>
          <a:xfrm flipH="1">
            <a:off x="675860" y="135172"/>
            <a:ext cx="11227106" cy="1569660"/>
          </a:xfrm>
          <a:prstGeom prst="rect">
            <a:avLst/>
          </a:prstGeom>
          <a:noFill/>
        </p:spPr>
        <p:txBody>
          <a:bodyPr wrap="square" rtlCol="0">
            <a:spAutoFit/>
          </a:bodyPr>
          <a:lstStyle/>
          <a:p>
            <a:pPr algn="ctr">
              <a:defRPr/>
            </a:pPr>
            <a:r>
              <a:rPr lang="es-ES" sz="3600" b="1" dirty="0">
                <a:solidFill>
                  <a:srgbClr val="FF0000"/>
                </a:solidFill>
                <a:latin typeface="Verdana" panose="020B0604030504040204" pitchFamily="34" charset="0"/>
                <a:ea typeface="Verdana" panose="020B0604030504040204" pitchFamily="34" charset="0"/>
              </a:rPr>
              <a:t>DIFICULTADES POSIBLES</a:t>
            </a:r>
          </a:p>
          <a:p>
            <a:pPr algn="ctr">
              <a:defRPr/>
            </a:pPr>
            <a:endParaRPr lang="es-ES" sz="3200" b="1" dirty="0">
              <a:solidFill>
                <a:srgbClr val="FF0000"/>
              </a:solidFill>
              <a:latin typeface="Verdana" panose="020B0604030504040204" pitchFamily="34" charset="0"/>
              <a:ea typeface="Verdana" panose="020B0604030504040204" pitchFamily="34" charset="0"/>
            </a:endParaRPr>
          </a:p>
          <a:p>
            <a:pPr>
              <a:defRPr/>
            </a:pPr>
            <a:r>
              <a:rPr lang="es-ES" sz="2800" b="1" dirty="0">
                <a:solidFill>
                  <a:srgbClr val="FF0000"/>
                </a:solidFill>
                <a:latin typeface="Verdana" panose="020B0604030504040204" pitchFamily="34" charset="0"/>
                <a:ea typeface="Verdana" panose="020B0604030504040204" pitchFamily="34" charset="0"/>
              </a:rPr>
              <a:t>1	USUARIO NO ESTÁ ASOCIADO A UNA ER</a:t>
            </a:r>
            <a:endParaRPr lang="es-CL" sz="28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79298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588214" y="1310086"/>
            <a:ext cx="118071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accent1">
                    <a:lumMod val="75000"/>
                  </a:schemeClr>
                </a:solidFill>
                <a:latin typeface="Verdana" panose="020B0604030504040204" pitchFamily="34" charset="0"/>
                <a:ea typeface="Verdana" panose="020B0604030504040204" pitchFamily="34" charset="0"/>
              </a:rPr>
              <a:t>Pantalla Principal</a:t>
            </a:r>
            <a:endParaRPr lang="es-CL" sz="28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FA0D6047-8C45-9A56-B153-88662E1E2905}"/>
              </a:ext>
            </a:extLst>
          </p:cNvPr>
          <p:cNvPicPr>
            <a:picLocks noChangeAspect="1"/>
          </p:cNvPicPr>
          <p:nvPr/>
        </p:nvPicPr>
        <p:blipFill>
          <a:blip r:embed="rId3"/>
          <a:stretch>
            <a:fillRect/>
          </a:stretch>
        </p:blipFill>
        <p:spPr>
          <a:xfrm>
            <a:off x="898072" y="1820995"/>
            <a:ext cx="10220784" cy="4647337"/>
          </a:xfrm>
          <a:prstGeom prst="rect">
            <a:avLst/>
          </a:prstGeom>
        </p:spPr>
      </p:pic>
    </p:spTree>
    <p:extLst>
      <p:ext uri="{BB962C8B-B14F-4D97-AF65-F5344CB8AC3E}">
        <p14:creationId xmlns:p14="http://schemas.microsoft.com/office/powerpoint/2010/main" val="2588269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801094" y="1190200"/>
            <a:ext cx="9077525" cy="523220"/>
          </a:xfrm>
          <a:prstGeom prst="rect">
            <a:avLst/>
          </a:prstGeom>
          <a:noFill/>
        </p:spPr>
        <p:txBody>
          <a:bodyPr wrap="square" rtlCol="0">
            <a:spAutoFit/>
          </a:bodyPr>
          <a:lstStyle/>
          <a:p>
            <a:pPr>
              <a:defRPr/>
            </a:pPr>
            <a:r>
              <a:rPr lang="es-CL" sz="2800" b="1" dirty="0">
                <a:solidFill>
                  <a:schemeClr val="accent1">
                    <a:lumMod val="75000"/>
                  </a:schemeClr>
                </a:solidFill>
                <a:latin typeface="Verdana" panose="020B0604030504040204" pitchFamily="34" charset="0"/>
                <a:ea typeface="Verdana" panose="020B0604030504040204" pitchFamily="34" charset="0"/>
              </a:rPr>
              <a:t>Ingrese sus datos</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4FBD9A6C-D617-0CE0-55D7-10982C2D8F5F}"/>
              </a:ext>
            </a:extLst>
          </p:cNvPr>
          <p:cNvPicPr>
            <a:picLocks noChangeAspect="1"/>
          </p:cNvPicPr>
          <p:nvPr/>
        </p:nvPicPr>
        <p:blipFill>
          <a:blip r:embed="rId3"/>
          <a:stretch>
            <a:fillRect/>
          </a:stretch>
        </p:blipFill>
        <p:spPr>
          <a:xfrm>
            <a:off x="432342" y="1713420"/>
            <a:ext cx="10335506" cy="5144580"/>
          </a:xfrm>
          <a:prstGeom prst="rect">
            <a:avLst/>
          </a:prstGeom>
        </p:spPr>
      </p:pic>
    </p:spTree>
    <p:extLst>
      <p:ext uri="{BB962C8B-B14F-4D97-AF65-F5344CB8AC3E}">
        <p14:creationId xmlns:p14="http://schemas.microsoft.com/office/powerpoint/2010/main" val="96328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439072" y="1585334"/>
            <a:ext cx="11807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b="1" dirty="0">
                <a:solidFill>
                  <a:schemeClr val="accent1">
                    <a:lumMod val="75000"/>
                  </a:schemeClr>
                </a:solidFill>
                <a:latin typeface="Verdana" panose="020B0604030504040204" pitchFamily="34" charset="0"/>
                <a:ea typeface="Verdana" panose="020B0604030504040204" pitchFamily="34" charset="0"/>
              </a:rPr>
              <a:t>Asocie su Rut con la Entidad Requirente (ER)</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7E1F4836-A321-A502-6EE4-263F20B3C3B6}"/>
              </a:ext>
            </a:extLst>
          </p:cNvPr>
          <p:cNvPicPr>
            <a:picLocks noChangeAspect="1"/>
          </p:cNvPicPr>
          <p:nvPr/>
        </p:nvPicPr>
        <p:blipFill>
          <a:blip r:embed="rId3"/>
          <a:stretch>
            <a:fillRect/>
          </a:stretch>
        </p:blipFill>
        <p:spPr>
          <a:xfrm>
            <a:off x="675860" y="2109310"/>
            <a:ext cx="10785671" cy="4748690"/>
          </a:xfrm>
          <a:prstGeom prst="rect">
            <a:avLst/>
          </a:prstGeom>
        </p:spPr>
      </p:pic>
      <p:sp>
        <p:nvSpPr>
          <p:cNvPr id="2" name="CuadroTexto 1">
            <a:extLst>
              <a:ext uri="{FF2B5EF4-FFF2-40B4-BE49-F238E27FC236}">
                <a16:creationId xmlns:a16="http://schemas.microsoft.com/office/drawing/2014/main" id="{2F764C32-E6F2-A334-410C-1DD3DA914ACB}"/>
              </a:ext>
            </a:extLst>
          </p:cNvPr>
          <p:cNvSpPr txBox="1"/>
          <p:nvPr/>
        </p:nvSpPr>
        <p:spPr>
          <a:xfrm flipH="1">
            <a:off x="606812" y="54682"/>
            <a:ext cx="11227106" cy="1508105"/>
          </a:xfrm>
          <a:prstGeom prst="rect">
            <a:avLst/>
          </a:prstGeom>
          <a:noFill/>
        </p:spPr>
        <p:txBody>
          <a:bodyPr wrap="square" rtlCol="0">
            <a:spAutoFit/>
          </a:bodyPr>
          <a:lstStyle/>
          <a:p>
            <a:pPr algn="ctr">
              <a:defRPr/>
            </a:pPr>
            <a:r>
              <a:rPr lang="es-ES" sz="3200" b="1" dirty="0">
                <a:solidFill>
                  <a:srgbClr val="FF0000"/>
                </a:solidFill>
                <a:latin typeface="Verdana" panose="020B0604030504040204" pitchFamily="34" charset="0"/>
                <a:ea typeface="Verdana" panose="020B0604030504040204" pitchFamily="34" charset="0"/>
              </a:rPr>
              <a:t>DIFICULTADES POSIBLES</a:t>
            </a:r>
          </a:p>
          <a:p>
            <a:pPr algn="ctr">
              <a:defRPr/>
            </a:pPr>
            <a:endParaRPr lang="es-ES" sz="3200" b="1" dirty="0">
              <a:solidFill>
                <a:srgbClr val="FF0000"/>
              </a:solidFill>
              <a:latin typeface="Verdana" panose="020B0604030504040204" pitchFamily="34" charset="0"/>
              <a:ea typeface="Verdana" panose="020B0604030504040204" pitchFamily="34" charset="0"/>
            </a:endParaRPr>
          </a:p>
          <a:p>
            <a:pPr>
              <a:defRPr/>
            </a:pPr>
            <a:r>
              <a:rPr lang="es-ES" sz="2800" b="1" dirty="0">
                <a:solidFill>
                  <a:srgbClr val="FF0000"/>
                </a:solidFill>
                <a:latin typeface="Verdana" panose="020B0604030504040204" pitchFamily="34" charset="0"/>
                <a:ea typeface="Verdana" panose="020B0604030504040204" pitchFamily="34" charset="0"/>
              </a:rPr>
              <a:t>2	ER NO ESTÁ REGISTRADA EN EL SISTEMA</a:t>
            </a:r>
            <a:endParaRPr lang="es-CL" sz="28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5020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317241" y="1547999"/>
            <a:ext cx="11807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b="1" dirty="0">
                <a:solidFill>
                  <a:schemeClr val="accent1">
                    <a:lumMod val="75000"/>
                  </a:schemeClr>
                </a:solidFill>
                <a:latin typeface="Verdana" panose="020B0604030504040204" pitchFamily="34" charset="0"/>
                <a:ea typeface="Verdana" panose="020B0604030504040204" pitchFamily="34" charset="0"/>
              </a:rPr>
              <a:t>Asocie su Rut con la Entidad Requirente (ER)</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5122" name="Picture 2">
            <a:extLst>
              <a:ext uri="{FF2B5EF4-FFF2-40B4-BE49-F238E27FC236}">
                <a16:creationId xmlns:a16="http://schemas.microsoft.com/office/drawing/2014/main" id="{75525499-130E-BEF9-3EB5-017EC31C9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46" y="2009664"/>
            <a:ext cx="8130102" cy="479365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464AD3C-F1DB-587D-E983-3C749CB83B29}"/>
              </a:ext>
            </a:extLst>
          </p:cNvPr>
          <p:cNvSpPr txBox="1"/>
          <p:nvPr/>
        </p:nvSpPr>
        <p:spPr>
          <a:xfrm flipH="1">
            <a:off x="808946" y="54682"/>
            <a:ext cx="11024972" cy="1508105"/>
          </a:xfrm>
          <a:prstGeom prst="rect">
            <a:avLst/>
          </a:prstGeom>
          <a:noFill/>
        </p:spPr>
        <p:txBody>
          <a:bodyPr wrap="square" rtlCol="0">
            <a:spAutoFit/>
          </a:bodyPr>
          <a:lstStyle/>
          <a:p>
            <a:pPr algn="ctr">
              <a:defRPr/>
            </a:pPr>
            <a:r>
              <a:rPr lang="es-ES" sz="3200" b="1" dirty="0">
                <a:solidFill>
                  <a:srgbClr val="FF0000"/>
                </a:solidFill>
                <a:latin typeface="Verdana" panose="020B0604030504040204" pitchFamily="34" charset="0"/>
                <a:ea typeface="Verdana" panose="020B0604030504040204" pitchFamily="34" charset="0"/>
              </a:rPr>
              <a:t>DIFICULTADES POSIBLES</a:t>
            </a:r>
          </a:p>
          <a:p>
            <a:pPr algn="ctr">
              <a:defRPr/>
            </a:pPr>
            <a:endParaRPr lang="es-ES" sz="3200" b="1" dirty="0">
              <a:solidFill>
                <a:srgbClr val="FF0000"/>
              </a:solidFill>
              <a:latin typeface="Verdana" panose="020B0604030504040204" pitchFamily="34" charset="0"/>
              <a:ea typeface="Verdana" panose="020B0604030504040204" pitchFamily="34" charset="0"/>
            </a:endParaRPr>
          </a:p>
          <a:p>
            <a:pPr>
              <a:defRPr/>
            </a:pPr>
            <a:r>
              <a:rPr lang="es-ES" sz="2800" b="1" dirty="0">
                <a:solidFill>
                  <a:srgbClr val="FF0000"/>
                </a:solidFill>
                <a:latin typeface="Verdana" panose="020B0604030504040204" pitchFamily="34" charset="0"/>
                <a:ea typeface="Verdana" panose="020B0604030504040204" pitchFamily="34" charset="0"/>
              </a:rPr>
              <a:t>2	ER NO ESTÁ REGISTRADA EN EL SISTEMA</a:t>
            </a:r>
            <a:endParaRPr lang="es-CL" sz="28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5564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s-CL" sz="3600" b="1" dirty="0">
                <a:solidFill>
                  <a:schemeClr val="accent1">
                    <a:lumMod val="75000"/>
                  </a:schemeClr>
                </a:solidFill>
                <a:latin typeface="Verdana" panose="020B0604030504040204" pitchFamily="34" charset="0"/>
                <a:ea typeface="Verdana" panose="020B0604030504040204" pitchFamily="34" charset="0"/>
              </a:rPr>
              <a:t>Entidades Requirentes</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10" name="CuadroTexto 9">
            <a:extLst>
              <a:ext uri="{FF2B5EF4-FFF2-40B4-BE49-F238E27FC236}">
                <a16:creationId xmlns:a16="http://schemas.microsoft.com/office/drawing/2014/main" id="{AA757D8E-1946-08F5-8148-D3A2068D8D52}"/>
              </a:ext>
            </a:extLst>
          </p:cNvPr>
          <p:cNvSpPr txBox="1"/>
          <p:nvPr/>
        </p:nvSpPr>
        <p:spPr>
          <a:xfrm>
            <a:off x="217140" y="1095595"/>
            <a:ext cx="11484162" cy="5262979"/>
          </a:xfrm>
          <a:prstGeom prst="rect">
            <a:avLst/>
          </a:prstGeom>
          <a:solidFill>
            <a:schemeClr val="bg1"/>
          </a:solidFill>
        </p:spPr>
        <p:txBody>
          <a:bodyPr wrap="square">
            <a:spAutoFit/>
          </a:bodyPr>
          <a:lstStyle/>
          <a:p>
            <a:r>
              <a:rPr lang="es-ES" sz="2800" b="1" dirty="0">
                <a:solidFill>
                  <a:schemeClr val="accent1">
                    <a:lumMod val="75000"/>
                  </a:schemeClr>
                </a:solidFill>
              </a:rPr>
              <a:t>Instituciones sin fines de lucro:</a:t>
            </a:r>
          </a:p>
          <a:p>
            <a:pPr marL="457200" indent="-457200">
              <a:buFont typeface="Arial" panose="020B0604020202020204" pitchFamily="34" charset="0"/>
              <a:buChar char="•"/>
            </a:pPr>
            <a:r>
              <a:rPr lang="es-ES" sz="2800" dirty="0">
                <a:solidFill>
                  <a:schemeClr val="accent1">
                    <a:lumMod val="75000"/>
                  </a:schemeClr>
                </a:solidFill>
              </a:rPr>
              <a:t>Fundaciones</a:t>
            </a:r>
          </a:p>
          <a:p>
            <a:pPr marL="457200" indent="-457200">
              <a:buFont typeface="Arial" panose="020B0604020202020204" pitchFamily="34" charset="0"/>
              <a:buChar char="•"/>
            </a:pPr>
            <a:r>
              <a:rPr lang="es-ES" sz="2800" dirty="0">
                <a:solidFill>
                  <a:schemeClr val="accent1">
                    <a:lumMod val="75000"/>
                  </a:schemeClr>
                </a:solidFill>
              </a:rPr>
              <a:t>Corporaciones</a:t>
            </a:r>
          </a:p>
          <a:p>
            <a:pPr marL="457200" indent="-457200">
              <a:buFont typeface="Arial" panose="020B0604020202020204" pitchFamily="34" charset="0"/>
              <a:buChar char="•"/>
            </a:pPr>
            <a:r>
              <a:rPr lang="es-ES" sz="2800" dirty="0">
                <a:solidFill>
                  <a:schemeClr val="accent1">
                    <a:lumMod val="75000"/>
                  </a:schemeClr>
                </a:solidFill>
              </a:rPr>
              <a:t>Cooperativas acreditadas por el ministerio de Economía.</a:t>
            </a:r>
          </a:p>
          <a:p>
            <a:pPr marL="457200" indent="-457200">
              <a:buFont typeface="Arial" panose="020B0604020202020204" pitchFamily="34" charset="0"/>
              <a:buChar char="•"/>
            </a:pPr>
            <a:r>
              <a:rPr lang="es-ES" sz="2800" dirty="0">
                <a:solidFill>
                  <a:schemeClr val="accent1">
                    <a:lumMod val="75000"/>
                  </a:schemeClr>
                </a:solidFill>
              </a:rPr>
              <a:t>Asociaciones y comunidades indígenas</a:t>
            </a:r>
          </a:p>
          <a:p>
            <a:pPr marL="457200" indent="-457200">
              <a:buFont typeface="Arial" panose="020B0604020202020204" pitchFamily="34" charset="0"/>
              <a:buChar char="•"/>
            </a:pPr>
            <a:r>
              <a:rPr lang="es-ES" sz="2800" dirty="0">
                <a:solidFill>
                  <a:schemeClr val="accent1">
                    <a:lumMod val="75000"/>
                  </a:schemeClr>
                </a:solidFill>
              </a:rPr>
              <a:t>Asociaciones Gremiales y organizaciones sindicales</a:t>
            </a:r>
          </a:p>
          <a:p>
            <a:pPr marL="457200" indent="-457200">
              <a:buFont typeface="Arial" panose="020B0604020202020204" pitchFamily="34" charset="0"/>
              <a:buChar char="•"/>
            </a:pPr>
            <a:r>
              <a:rPr lang="es-ES" sz="2800" dirty="0">
                <a:solidFill>
                  <a:schemeClr val="accent1">
                    <a:lumMod val="75000"/>
                  </a:schemeClr>
                </a:solidFill>
              </a:rPr>
              <a:t>Federaciones y confederaciones</a:t>
            </a:r>
          </a:p>
          <a:p>
            <a:r>
              <a:rPr lang="es-ES" sz="2800" b="1" dirty="0">
                <a:solidFill>
                  <a:schemeClr val="accent1">
                    <a:lumMod val="75000"/>
                  </a:schemeClr>
                </a:solidFill>
              </a:rPr>
              <a:t>Instituciones públicas</a:t>
            </a:r>
          </a:p>
          <a:p>
            <a:pPr marL="457200" indent="-457200">
              <a:buFont typeface="Arial" panose="020B0604020202020204" pitchFamily="34" charset="0"/>
              <a:buChar char="•"/>
            </a:pPr>
            <a:r>
              <a:rPr lang="es-ES" sz="2800" dirty="0">
                <a:solidFill>
                  <a:schemeClr val="accent1">
                    <a:lumMod val="75000"/>
                  </a:schemeClr>
                </a:solidFill>
              </a:rPr>
              <a:t>Municipalidades</a:t>
            </a:r>
          </a:p>
          <a:p>
            <a:pPr marL="457200" indent="-457200">
              <a:buFont typeface="Arial" panose="020B0604020202020204" pitchFamily="34" charset="0"/>
              <a:buChar char="•"/>
            </a:pPr>
            <a:r>
              <a:rPr lang="es-ES" sz="2800" dirty="0">
                <a:solidFill>
                  <a:schemeClr val="accent1">
                    <a:lumMod val="75000"/>
                  </a:schemeClr>
                </a:solidFill>
              </a:rPr>
              <a:t>Entidades públicas centralizadas con atención de población relevante para la gestión del SENCE: SERNAMEG, SENADIS, INJUV, SAG, FOSIS, PRODEMU y GENCHI.</a:t>
            </a:r>
          </a:p>
        </p:txBody>
      </p:sp>
    </p:spTree>
    <p:extLst>
      <p:ext uri="{BB962C8B-B14F-4D97-AF65-F5344CB8AC3E}">
        <p14:creationId xmlns:p14="http://schemas.microsoft.com/office/powerpoint/2010/main" val="141617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11268" name="Picture 4">
            <a:extLst>
              <a:ext uri="{FF2B5EF4-FFF2-40B4-BE49-F238E27FC236}">
                <a16:creationId xmlns:a16="http://schemas.microsoft.com/office/drawing/2014/main" id="{F4E04B2B-E3B1-752A-5637-854B16779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353" y="1725231"/>
            <a:ext cx="7835461" cy="483503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F886680-73C7-4AE9-ED89-239C9650D2F4}"/>
              </a:ext>
            </a:extLst>
          </p:cNvPr>
          <p:cNvSpPr txBox="1"/>
          <p:nvPr/>
        </p:nvSpPr>
        <p:spPr>
          <a:xfrm flipH="1">
            <a:off x="808946" y="54682"/>
            <a:ext cx="11024972" cy="1508105"/>
          </a:xfrm>
          <a:prstGeom prst="rect">
            <a:avLst/>
          </a:prstGeom>
          <a:noFill/>
        </p:spPr>
        <p:txBody>
          <a:bodyPr wrap="square" rtlCol="0">
            <a:spAutoFit/>
          </a:bodyPr>
          <a:lstStyle/>
          <a:p>
            <a:pPr algn="ctr">
              <a:defRPr/>
            </a:pPr>
            <a:r>
              <a:rPr lang="es-ES" sz="3200" b="1" dirty="0">
                <a:solidFill>
                  <a:srgbClr val="FF0000"/>
                </a:solidFill>
                <a:latin typeface="Verdana" panose="020B0604030504040204" pitchFamily="34" charset="0"/>
                <a:ea typeface="Verdana" panose="020B0604030504040204" pitchFamily="34" charset="0"/>
              </a:rPr>
              <a:t>DIFICULTADES POSIBLES</a:t>
            </a:r>
          </a:p>
          <a:p>
            <a:pPr algn="ctr">
              <a:defRPr/>
            </a:pPr>
            <a:endParaRPr lang="es-ES" sz="3200" b="1" dirty="0">
              <a:solidFill>
                <a:srgbClr val="FF0000"/>
              </a:solidFill>
              <a:latin typeface="Verdana" panose="020B0604030504040204" pitchFamily="34" charset="0"/>
              <a:ea typeface="Verdana" panose="020B0604030504040204" pitchFamily="34" charset="0"/>
            </a:endParaRPr>
          </a:p>
          <a:p>
            <a:pPr>
              <a:defRPr/>
            </a:pPr>
            <a:r>
              <a:rPr lang="es-ES" sz="2800" b="1" dirty="0">
                <a:solidFill>
                  <a:srgbClr val="FF0000"/>
                </a:solidFill>
                <a:latin typeface="Verdana" panose="020B0604030504040204" pitchFamily="34" charset="0"/>
                <a:ea typeface="Verdana" panose="020B0604030504040204" pitchFamily="34" charset="0"/>
              </a:rPr>
              <a:t>2	ER NO ESTÁ REGISTRADA EN EL SISTEMA</a:t>
            </a:r>
            <a:endParaRPr lang="es-CL" sz="28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3539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588214" y="1310086"/>
            <a:ext cx="118071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accent1">
                    <a:lumMod val="75000"/>
                  </a:schemeClr>
                </a:solidFill>
                <a:latin typeface="Verdana" panose="020B0604030504040204" pitchFamily="34" charset="0"/>
                <a:ea typeface="Verdana" panose="020B0604030504040204" pitchFamily="34" charset="0"/>
              </a:rPr>
              <a:t>Pantalla Principal</a:t>
            </a:r>
            <a:endParaRPr lang="es-CL" sz="2800" b="1" dirty="0">
              <a:solidFill>
                <a:schemeClr val="accent1">
                  <a:lumMod val="75000"/>
                </a:schemeClr>
              </a:solidFill>
              <a:latin typeface="Verdana" panose="020B0604030504040204" pitchFamily="34" charset="0"/>
              <a:ea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FA0D6047-8C45-9A56-B153-88662E1E2905}"/>
              </a:ext>
            </a:extLst>
          </p:cNvPr>
          <p:cNvPicPr>
            <a:picLocks noChangeAspect="1"/>
          </p:cNvPicPr>
          <p:nvPr/>
        </p:nvPicPr>
        <p:blipFill>
          <a:blip r:embed="rId3"/>
          <a:stretch>
            <a:fillRect/>
          </a:stretch>
        </p:blipFill>
        <p:spPr>
          <a:xfrm>
            <a:off x="898072" y="1820995"/>
            <a:ext cx="10220784" cy="4647337"/>
          </a:xfrm>
          <a:prstGeom prst="rect">
            <a:avLst/>
          </a:prstGeom>
        </p:spPr>
      </p:pic>
    </p:spTree>
    <p:extLst>
      <p:ext uri="{BB962C8B-B14F-4D97-AF65-F5344CB8AC3E}">
        <p14:creationId xmlns:p14="http://schemas.microsoft.com/office/powerpoint/2010/main" val="1066533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801094" y="1190200"/>
            <a:ext cx="9077525" cy="523220"/>
          </a:xfrm>
          <a:prstGeom prst="rect">
            <a:avLst/>
          </a:prstGeom>
          <a:noFill/>
        </p:spPr>
        <p:txBody>
          <a:bodyPr wrap="square" rtlCol="0">
            <a:spAutoFit/>
          </a:bodyPr>
          <a:lstStyle/>
          <a:p>
            <a:pPr>
              <a:defRPr/>
            </a:pPr>
            <a:r>
              <a:rPr lang="es-CL" sz="2800" b="1" dirty="0">
                <a:solidFill>
                  <a:schemeClr val="accent1">
                    <a:lumMod val="75000"/>
                  </a:schemeClr>
                </a:solidFill>
                <a:latin typeface="Verdana" panose="020B0604030504040204" pitchFamily="34" charset="0"/>
                <a:ea typeface="Verdana" panose="020B0604030504040204" pitchFamily="34" charset="0"/>
              </a:rPr>
              <a:t>Ingrese sus datos</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4" name="Imagen 3">
            <a:extLst>
              <a:ext uri="{FF2B5EF4-FFF2-40B4-BE49-F238E27FC236}">
                <a16:creationId xmlns:a16="http://schemas.microsoft.com/office/drawing/2014/main" id="{4FBD9A6C-D617-0CE0-55D7-10982C2D8F5F}"/>
              </a:ext>
            </a:extLst>
          </p:cNvPr>
          <p:cNvPicPr>
            <a:picLocks noChangeAspect="1"/>
          </p:cNvPicPr>
          <p:nvPr/>
        </p:nvPicPr>
        <p:blipFill>
          <a:blip r:embed="rId3"/>
          <a:stretch>
            <a:fillRect/>
          </a:stretch>
        </p:blipFill>
        <p:spPr>
          <a:xfrm>
            <a:off x="432342" y="1713420"/>
            <a:ext cx="10335506" cy="5144580"/>
          </a:xfrm>
          <a:prstGeom prst="rect">
            <a:avLst/>
          </a:prstGeom>
        </p:spPr>
      </p:pic>
    </p:spTree>
    <p:extLst>
      <p:ext uri="{BB962C8B-B14F-4D97-AF65-F5344CB8AC3E}">
        <p14:creationId xmlns:p14="http://schemas.microsoft.com/office/powerpoint/2010/main" val="1263130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32B5BE89-5392-7683-3BF9-E9B318912534}"/>
              </a:ext>
            </a:extLst>
          </p:cNvPr>
          <p:cNvSpPr txBox="1"/>
          <p:nvPr/>
        </p:nvSpPr>
        <p:spPr>
          <a:xfrm>
            <a:off x="997528" y="1778925"/>
            <a:ext cx="10101396" cy="375487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s-ES" sz="2800" dirty="0">
                <a:solidFill>
                  <a:schemeClr val="accent1">
                    <a:lumMod val="75000"/>
                  </a:schemeClr>
                </a:solidFill>
              </a:rPr>
              <a:t>El Rut de la ER está mal ingresado</a:t>
            </a:r>
          </a:p>
          <a:p>
            <a:pPr marL="457200" indent="-457200">
              <a:lnSpc>
                <a:spcPct val="150000"/>
              </a:lnSpc>
              <a:buFont typeface="Arial" panose="020B0604020202020204" pitchFamily="34" charset="0"/>
              <a:buChar char="•"/>
            </a:pPr>
            <a:r>
              <a:rPr lang="es-ES" sz="2800" dirty="0">
                <a:solidFill>
                  <a:schemeClr val="accent1">
                    <a:lumMod val="75000"/>
                  </a:schemeClr>
                </a:solidFill>
              </a:rPr>
              <a:t>Tipo de entidad no corresponde a la Entidad</a:t>
            </a:r>
          </a:p>
          <a:p>
            <a:pPr marL="457200" indent="-457200">
              <a:lnSpc>
                <a:spcPct val="150000"/>
              </a:lnSpc>
              <a:buFont typeface="Arial" panose="020B0604020202020204" pitchFamily="34" charset="0"/>
              <a:buChar char="•"/>
            </a:pPr>
            <a:r>
              <a:rPr lang="es-ES" sz="2800" dirty="0">
                <a:solidFill>
                  <a:schemeClr val="accent1">
                    <a:lumMod val="75000"/>
                  </a:schemeClr>
                </a:solidFill>
              </a:rPr>
              <a:t>Rut de usuario se ingresó en el Rut de la Entidad</a:t>
            </a:r>
          </a:p>
          <a:p>
            <a:r>
              <a:rPr lang="es-ES" sz="2800" b="1" dirty="0">
                <a:solidFill>
                  <a:schemeClr val="accent1">
                    <a:lumMod val="75000"/>
                  </a:schemeClr>
                </a:solidFill>
              </a:rPr>
              <a:t>En tres casos anteriores verificar registros</a:t>
            </a:r>
            <a:r>
              <a:rPr lang="es-ES" sz="2800" dirty="0">
                <a:solidFill>
                  <a:schemeClr val="accent1">
                    <a:lumMod val="75000"/>
                  </a:schemeClr>
                </a:solidFill>
              </a:rPr>
              <a:t>.</a:t>
            </a:r>
          </a:p>
          <a:p>
            <a:endParaRPr lang="es-ES" sz="2800" b="1" dirty="0">
              <a:solidFill>
                <a:schemeClr val="accent1">
                  <a:lumMod val="75000"/>
                </a:schemeClr>
              </a:solidFill>
            </a:endParaRPr>
          </a:p>
          <a:p>
            <a:pPr marL="457200" indent="-457200">
              <a:buFont typeface="Arial" panose="020B0604020202020204" pitchFamily="34" charset="0"/>
              <a:buChar char="•"/>
            </a:pPr>
            <a:r>
              <a:rPr lang="es-ES" sz="2800" dirty="0">
                <a:solidFill>
                  <a:schemeClr val="accent1">
                    <a:lumMod val="75000"/>
                  </a:schemeClr>
                </a:solidFill>
              </a:rPr>
              <a:t>Entidad no está registrada</a:t>
            </a:r>
          </a:p>
          <a:p>
            <a:r>
              <a:rPr lang="es-ES" sz="2800" b="1" dirty="0">
                <a:solidFill>
                  <a:schemeClr val="accent1">
                    <a:lumMod val="75000"/>
                  </a:schemeClr>
                </a:solidFill>
              </a:rPr>
              <a:t>En este caso  enviar correo a SENCE</a:t>
            </a:r>
            <a:endParaRPr lang="es-CL" sz="2800" b="1" dirty="0">
              <a:solidFill>
                <a:schemeClr val="accent1">
                  <a:lumMod val="75000"/>
                </a:schemeClr>
              </a:solidFill>
            </a:endParaRPr>
          </a:p>
        </p:txBody>
      </p:sp>
      <p:sp>
        <p:nvSpPr>
          <p:cNvPr id="5" name="CuadroTexto 4">
            <a:extLst>
              <a:ext uri="{FF2B5EF4-FFF2-40B4-BE49-F238E27FC236}">
                <a16:creationId xmlns:a16="http://schemas.microsoft.com/office/drawing/2014/main" id="{8E2B5EE6-1327-8869-757B-8EC3B171F224}"/>
              </a:ext>
            </a:extLst>
          </p:cNvPr>
          <p:cNvSpPr txBox="1"/>
          <p:nvPr/>
        </p:nvSpPr>
        <p:spPr>
          <a:xfrm flipH="1">
            <a:off x="808946" y="54682"/>
            <a:ext cx="11024972" cy="1508105"/>
          </a:xfrm>
          <a:prstGeom prst="rect">
            <a:avLst/>
          </a:prstGeom>
          <a:noFill/>
        </p:spPr>
        <p:txBody>
          <a:bodyPr wrap="square" rtlCol="0">
            <a:spAutoFit/>
          </a:bodyPr>
          <a:lstStyle/>
          <a:p>
            <a:pPr algn="ctr">
              <a:defRPr/>
            </a:pPr>
            <a:r>
              <a:rPr lang="es-ES" sz="3200" b="1" dirty="0">
                <a:solidFill>
                  <a:srgbClr val="FF0000"/>
                </a:solidFill>
                <a:latin typeface="Verdana" panose="020B0604030504040204" pitchFamily="34" charset="0"/>
                <a:ea typeface="Verdana" panose="020B0604030504040204" pitchFamily="34" charset="0"/>
              </a:rPr>
              <a:t>DIFICULTADES POSIBLES</a:t>
            </a:r>
          </a:p>
          <a:p>
            <a:pPr algn="ctr">
              <a:defRPr/>
            </a:pPr>
            <a:endParaRPr lang="es-ES" sz="3200" b="1" dirty="0">
              <a:solidFill>
                <a:srgbClr val="FF0000"/>
              </a:solidFill>
              <a:latin typeface="Verdana" panose="020B0604030504040204" pitchFamily="34" charset="0"/>
              <a:ea typeface="Verdana" panose="020B0604030504040204" pitchFamily="34" charset="0"/>
            </a:endParaRPr>
          </a:p>
          <a:p>
            <a:pPr>
              <a:defRPr/>
            </a:pPr>
            <a:r>
              <a:rPr lang="es-ES" sz="2800" b="1" dirty="0">
                <a:solidFill>
                  <a:srgbClr val="FF0000"/>
                </a:solidFill>
                <a:latin typeface="Verdana" panose="020B0604030504040204" pitchFamily="34" charset="0"/>
                <a:ea typeface="Verdana" panose="020B0604030504040204" pitchFamily="34" charset="0"/>
              </a:rPr>
              <a:t>3      VARIOS.</a:t>
            </a:r>
            <a:endParaRPr lang="es-CL" sz="28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21213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314476" y="1289334"/>
            <a:ext cx="10816016" cy="440120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000" dirty="0">
                <a:solidFill>
                  <a:schemeClr val="accent1">
                    <a:lumMod val="75000"/>
                  </a:schemeClr>
                </a:solidFill>
                <a:latin typeface="Verdana" panose="020B0604030504040204" pitchFamily="34" charset="0"/>
                <a:ea typeface="Verdana" panose="020B0604030504040204" pitchFamily="34" charset="0"/>
              </a:rPr>
              <a:t>Etapas: </a:t>
            </a:r>
          </a:p>
          <a:p>
            <a:pPr marL="457200" marR="0" lvl="0" indent="-457200" algn="just" defTabSz="914400" rtl="0" eaLnBrk="1" fontAlgn="auto" latinLnBrk="0" hangingPunct="1">
              <a:lnSpc>
                <a:spcPct val="100000"/>
              </a:lnSpc>
              <a:spcBef>
                <a:spcPts val="0"/>
              </a:spcBef>
              <a:spcAft>
                <a:spcPts val="0"/>
              </a:spcAft>
              <a:buClrTx/>
              <a:buSzTx/>
              <a:buAutoNum type="alphaLcParenR"/>
              <a:tabLst/>
              <a:defRPr/>
            </a:pPr>
            <a:r>
              <a:rPr lang="es-ES" sz="2000" b="1" dirty="0">
                <a:solidFill>
                  <a:schemeClr val="accent1">
                    <a:lumMod val="75000"/>
                  </a:schemeClr>
                </a:solidFill>
              </a:rPr>
              <a:t>Verificación de antecedentes de la Entidad Requirente</a:t>
            </a:r>
          </a:p>
          <a:p>
            <a:pPr marL="800100" lvl="1" indent="-342900" algn="just">
              <a:buFont typeface="Arial" panose="020B0604020202020204" pitchFamily="34" charset="0"/>
              <a:buChar char="•"/>
              <a:defRPr/>
            </a:pPr>
            <a:r>
              <a:rPr lang="es-ES" sz="2000" dirty="0">
                <a:solidFill>
                  <a:schemeClr val="accent1">
                    <a:lumMod val="75000"/>
                  </a:schemeClr>
                </a:solidFill>
              </a:rPr>
              <a:t>Consiste en la revisión de la documentación legal y verificación que se ajustan a lo establecido en la normativa.</a:t>
            </a:r>
          </a:p>
          <a:p>
            <a:pPr marL="800100" lvl="1" indent="-342900" algn="just">
              <a:buFont typeface="Arial" panose="020B0604020202020204" pitchFamily="34" charset="0"/>
              <a:buChar char="•"/>
              <a:defRPr/>
            </a:pPr>
            <a:endParaRPr lang="es-ES" sz="2000" dirty="0">
              <a:solidFill>
                <a:schemeClr val="accent1">
                  <a:lumMod val="75000"/>
                </a:schemeClr>
              </a:solidFill>
            </a:endParaRPr>
          </a:p>
          <a:p>
            <a:pPr marL="457200" marR="0" lvl="0" indent="-457200" algn="just" defTabSz="914400" rtl="0" eaLnBrk="1" fontAlgn="auto" latinLnBrk="0" hangingPunct="1">
              <a:lnSpc>
                <a:spcPct val="100000"/>
              </a:lnSpc>
              <a:spcBef>
                <a:spcPts val="0"/>
              </a:spcBef>
              <a:spcAft>
                <a:spcPts val="0"/>
              </a:spcAft>
              <a:buClrTx/>
              <a:buSzTx/>
              <a:buAutoNum type="alphaLcParenR"/>
              <a:tabLst/>
              <a:defRPr/>
            </a:pPr>
            <a:r>
              <a:rPr lang="es-ES" sz="2000" dirty="0">
                <a:solidFill>
                  <a:schemeClr val="accent1">
                    <a:lumMod val="75000"/>
                  </a:schemeClr>
                </a:solidFill>
              </a:rPr>
              <a:t> </a:t>
            </a:r>
            <a:r>
              <a:rPr lang="es-ES" sz="2000" b="1" dirty="0">
                <a:solidFill>
                  <a:schemeClr val="accent1">
                    <a:lumMod val="75000"/>
                  </a:schemeClr>
                </a:solidFill>
              </a:rPr>
              <a:t>Evaluación de consistencia del requerimiento.</a:t>
            </a:r>
          </a:p>
          <a:p>
            <a:pPr marL="800100" lvl="1" indent="-342900" algn="just">
              <a:buFont typeface="Arial" panose="020B0604020202020204" pitchFamily="34" charset="0"/>
              <a:buChar char="•"/>
              <a:defRPr/>
            </a:pPr>
            <a:r>
              <a:rPr lang="es-ES" sz="2000" dirty="0">
                <a:solidFill>
                  <a:schemeClr val="accent1">
                    <a:lumMod val="75000"/>
                  </a:schemeClr>
                </a:solidFill>
              </a:rPr>
              <a:t>Consiste en la verificación del cumplimiento de los requisitos de presentación.</a:t>
            </a:r>
          </a:p>
          <a:p>
            <a:pPr marL="800100" lvl="1" indent="-342900" algn="just">
              <a:buFont typeface="Arial" panose="020B0604020202020204" pitchFamily="34" charset="0"/>
              <a:buChar char="•"/>
              <a:defRPr/>
            </a:pPr>
            <a:endParaRPr lang="es-ES" sz="2000" dirty="0">
              <a:solidFill>
                <a:schemeClr val="accent1">
                  <a:lumMod val="75000"/>
                </a:schemeClr>
              </a:solidFill>
            </a:endParaRPr>
          </a:p>
          <a:p>
            <a:pPr marL="457200" marR="0" lvl="0" indent="-457200" algn="just" defTabSz="914400" rtl="0" eaLnBrk="1" fontAlgn="auto" latinLnBrk="0" hangingPunct="1">
              <a:lnSpc>
                <a:spcPct val="100000"/>
              </a:lnSpc>
              <a:spcBef>
                <a:spcPts val="0"/>
              </a:spcBef>
              <a:spcAft>
                <a:spcPts val="0"/>
              </a:spcAft>
              <a:buClrTx/>
              <a:buSzTx/>
              <a:buAutoNum type="alphaLcParenR"/>
              <a:tabLst/>
              <a:defRPr/>
            </a:pPr>
            <a:r>
              <a:rPr lang="es-ES" sz="2000" dirty="0">
                <a:solidFill>
                  <a:schemeClr val="accent1">
                    <a:lumMod val="75000"/>
                  </a:schemeClr>
                </a:solidFill>
              </a:rPr>
              <a:t> </a:t>
            </a:r>
            <a:r>
              <a:rPr lang="es-ES" sz="2000" b="1" dirty="0">
                <a:solidFill>
                  <a:schemeClr val="accent1">
                    <a:lumMod val="75000"/>
                  </a:schemeClr>
                </a:solidFill>
              </a:rPr>
              <a:t>Evaluación de pertinencia del requerimiento</a:t>
            </a:r>
          </a:p>
          <a:p>
            <a:pPr marL="457200" marR="0" lvl="0" indent="-457200" algn="just" defTabSz="914400" rtl="0" eaLnBrk="1" fontAlgn="auto" latinLnBrk="0" hangingPunct="1">
              <a:lnSpc>
                <a:spcPct val="100000"/>
              </a:lnSpc>
              <a:spcBef>
                <a:spcPts val="0"/>
              </a:spcBef>
              <a:spcAft>
                <a:spcPts val="0"/>
              </a:spcAft>
              <a:buClrTx/>
              <a:buSzTx/>
              <a:buAutoNum type="alphaLcParenR"/>
              <a:tabLst/>
              <a:defRPr/>
            </a:pPr>
            <a:endPar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717550" marR="0" lvl="0" indent="-3524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accent1">
                    <a:lumMod val="75000"/>
                  </a:schemeClr>
                </a:solidFill>
              </a:rPr>
              <a:t>Población / temática de especial interés para el Servicio (10%)</a:t>
            </a:r>
          </a:p>
          <a:p>
            <a:pPr marL="717550" marR="0" lvl="0" indent="-3524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accent1">
                    <a:lumMod val="75000"/>
                  </a:schemeClr>
                </a:solidFill>
              </a:rPr>
              <a:t>Descripción de población objetivo (30%)</a:t>
            </a:r>
          </a:p>
          <a:p>
            <a:pPr marL="717550" marR="0" lvl="0" indent="-3524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accent1">
                    <a:lumMod val="75000"/>
                  </a:schemeClr>
                </a:solidFill>
              </a:rPr>
              <a:t>Justificación (30%) </a:t>
            </a:r>
          </a:p>
          <a:p>
            <a:pPr marL="717550" marR="0" lvl="0" indent="-3524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accent1">
                    <a:lumMod val="75000"/>
                  </a:schemeClr>
                </a:solidFill>
              </a:rPr>
              <a:t>Coherencia del requerimiento (30%)</a:t>
            </a:r>
            <a:endParaRPr kumimoji="0" lang="es-E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8F588E7F-7FE2-30AA-AD5F-9C828924E21B}"/>
              </a:ext>
            </a:extLst>
          </p:cNvPr>
          <p:cNvSpPr txBox="1"/>
          <p:nvPr/>
        </p:nvSpPr>
        <p:spPr>
          <a:xfrm flipH="1">
            <a:off x="302240" y="390751"/>
            <a:ext cx="111766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Evaluación.</a:t>
            </a:r>
            <a:endParaRPr kumimoji="0" lang="es-CL" sz="36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3379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13BB0F-A269-7C47-AD81-A5CE2EC487F5}"/>
              </a:ext>
            </a:extLst>
          </p:cNvPr>
          <p:cNvPicPr>
            <a:picLocks noChangeAspect="1"/>
          </p:cNvPicPr>
          <p:nvPr/>
        </p:nvPicPr>
        <p:blipFill>
          <a:blip r:embed="rId3"/>
          <a:stretch>
            <a:fillRect/>
          </a:stretch>
        </p:blipFill>
        <p:spPr>
          <a:xfrm>
            <a:off x="3328328" y="2506443"/>
            <a:ext cx="5535344" cy="1845114"/>
          </a:xfrm>
          <a:prstGeom prst="rect">
            <a:avLst/>
          </a:prstGeom>
        </p:spPr>
      </p:pic>
    </p:spTree>
    <p:extLst>
      <p:ext uri="{BB962C8B-B14F-4D97-AF65-F5344CB8AC3E}">
        <p14:creationId xmlns:p14="http://schemas.microsoft.com/office/powerpoint/2010/main" val="386821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5C0A91-85D4-255A-CDF9-5C90E07B4583}"/>
              </a:ext>
            </a:extLst>
          </p:cNvPr>
          <p:cNvSpPr txBox="1"/>
          <p:nvPr/>
        </p:nvSpPr>
        <p:spPr>
          <a:xfrm>
            <a:off x="752386" y="537530"/>
            <a:ext cx="10311172" cy="646331"/>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s-CL" sz="3600" b="1" dirty="0">
                <a:solidFill>
                  <a:schemeClr val="accent1">
                    <a:lumMod val="75000"/>
                  </a:schemeClr>
                </a:solidFill>
                <a:latin typeface="Verdana" panose="020B0604030504040204" pitchFamily="34" charset="0"/>
                <a:ea typeface="Verdana" panose="020B0604030504040204" pitchFamily="34" charset="0"/>
              </a:rPr>
              <a:t>PASOS PARA POSTULAR </a:t>
            </a:r>
            <a:endParaRPr lang="es-ES" sz="3600" b="1" dirty="0">
              <a:solidFill>
                <a:schemeClr val="accent1">
                  <a:lumMod val="75000"/>
                </a:schemeClr>
              </a:solidFill>
              <a:latin typeface="Verdana" panose="020B0604030504040204" pitchFamily="34" charset="0"/>
              <a:ea typeface="Verdana" panose="020B0604030504040204" pitchFamily="34" charset="0"/>
            </a:endParaRPr>
          </a:p>
        </p:txBody>
      </p:sp>
      <p:pic>
        <p:nvPicPr>
          <p:cNvPr id="6" name="Imagen 5">
            <a:extLst>
              <a:ext uri="{FF2B5EF4-FFF2-40B4-BE49-F238E27FC236}">
                <a16:creationId xmlns:a16="http://schemas.microsoft.com/office/drawing/2014/main" id="{7EA62D02-EF64-A2F2-D87C-547F1B88687E}"/>
              </a:ext>
            </a:extLst>
          </p:cNvPr>
          <p:cNvPicPr>
            <a:picLocks noChangeAspect="1"/>
          </p:cNvPicPr>
          <p:nvPr/>
        </p:nvPicPr>
        <p:blipFill rotWithShape="1">
          <a:blip r:embed="rId3"/>
          <a:srcRect t="17364" r="51066" b="7858"/>
          <a:stretch/>
        </p:blipFill>
        <p:spPr>
          <a:xfrm>
            <a:off x="752386" y="1857993"/>
            <a:ext cx="10089197" cy="4204836"/>
          </a:xfrm>
          <a:prstGeom prst="rect">
            <a:avLst/>
          </a:prstGeom>
        </p:spPr>
      </p:pic>
      <p:sp>
        <p:nvSpPr>
          <p:cNvPr id="7" name="CuadroTexto 6">
            <a:extLst>
              <a:ext uri="{FF2B5EF4-FFF2-40B4-BE49-F238E27FC236}">
                <a16:creationId xmlns:a16="http://schemas.microsoft.com/office/drawing/2014/main" id="{A86B3B4E-A6AA-F4B1-9EC8-EC1435FA2BA4}"/>
              </a:ext>
            </a:extLst>
          </p:cNvPr>
          <p:cNvSpPr txBox="1"/>
          <p:nvPr/>
        </p:nvSpPr>
        <p:spPr>
          <a:xfrm>
            <a:off x="598305" y="1151595"/>
            <a:ext cx="10465253" cy="369332"/>
          </a:xfrm>
          <a:prstGeom prst="rect">
            <a:avLst/>
          </a:prstGeom>
          <a:noFill/>
        </p:spPr>
        <p:txBody>
          <a:bodyPr wrap="square">
            <a:spAutoFit/>
          </a:bodyPr>
          <a:lstStyle/>
          <a:p>
            <a:pPr marL="1082675" marR="0" lvl="1" indent="-1082675"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https://sence.gob.cl/organismos/programa-becas-laborales</a:t>
            </a:r>
            <a:endParaRPr kumimoji="0" lang="es-ES"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8" name="Flecha: hacia abajo 7">
            <a:extLst>
              <a:ext uri="{FF2B5EF4-FFF2-40B4-BE49-F238E27FC236}">
                <a16:creationId xmlns:a16="http://schemas.microsoft.com/office/drawing/2014/main" id="{78BF31B8-8241-98A4-A0A4-770FBF523770}"/>
              </a:ext>
            </a:extLst>
          </p:cNvPr>
          <p:cNvSpPr/>
          <p:nvPr/>
        </p:nvSpPr>
        <p:spPr>
          <a:xfrm>
            <a:off x="1128442" y="5989920"/>
            <a:ext cx="847239" cy="862836"/>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80330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DFD2291-212C-56EA-BC68-947A49BBAB2E}"/>
              </a:ext>
            </a:extLst>
          </p:cNvPr>
          <p:cNvPicPr>
            <a:picLocks noGrp="1" noChangeAspect="1"/>
          </p:cNvPicPr>
          <p:nvPr>
            <p:ph idx="1"/>
          </p:nvPr>
        </p:nvPicPr>
        <p:blipFill rotWithShape="1">
          <a:blip r:embed="rId3"/>
          <a:srcRect l="-1" t="15284" r="66450" b="7769"/>
          <a:stretch/>
        </p:blipFill>
        <p:spPr>
          <a:xfrm>
            <a:off x="387458" y="619932"/>
            <a:ext cx="11096786" cy="5872944"/>
          </a:xfrm>
        </p:spPr>
      </p:pic>
      <p:sp>
        <p:nvSpPr>
          <p:cNvPr id="6" name="Flecha: hacia abajo 5">
            <a:extLst>
              <a:ext uri="{FF2B5EF4-FFF2-40B4-BE49-F238E27FC236}">
                <a16:creationId xmlns:a16="http://schemas.microsoft.com/office/drawing/2014/main" id="{A934E032-D22D-F4CE-07B3-56DFDAD6E71A}"/>
              </a:ext>
            </a:extLst>
          </p:cNvPr>
          <p:cNvSpPr/>
          <p:nvPr/>
        </p:nvSpPr>
        <p:spPr>
          <a:xfrm rot="16200000">
            <a:off x="465439" y="2012152"/>
            <a:ext cx="484632" cy="97840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425694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3600" b="1" dirty="0">
                <a:solidFill>
                  <a:schemeClr val="accent1">
                    <a:lumMod val="75000"/>
                  </a:schemeClr>
                </a:solidFill>
                <a:latin typeface="Verdana" panose="020B0604030504040204" pitchFamily="34" charset="0"/>
                <a:ea typeface="Verdana" panose="020B0604030504040204" pitchFamily="34" charset="0"/>
              </a:rPr>
              <a:t>Ingreso al sistema</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2"/>
          <a:stretch>
            <a:fillRect/>
          </a:stretch>
        </p:blipFill>
        <p:spPr>
          <a:xfrm>
            <a:off x="675860" y="0"/>
            <a:ext cx="2568271" cy="135172"/>
          </a:xfrm>
          <a:prstGeom prst="rect">
            <a:avLst/>
          </a:prstGeom>
        </p:spPr>
      </p:pic>
      <p:pic>
        <p:nvPicPr>
          <p:cNvPr id="7" name="Imagen 6">
            <a:extLst>
              <a:ext uri="{FF2B5EF4-FFF2-40B4-BE49-F238E27FC236}">
                <a16:creationId xmlns:a16="http://schemas.microsoft.com/office/drawing/2014/main" id="{11957F05-06D5-4154-D4AB-EE9656053A8B}"/>
              </a:ext>
            </a:extLst>
          </p:cNvPr>
          <p:cNvPicPr>
            <a:picLocks noChangeAspect="1"/>
          </p:cNvPicPr>
          <p:nvPr/>
        </p:nvPicPr>
        <p:blipFill>
          <a:blip r:embed="rId3"/>
          <a:stretch>
            <a:fillRect/>
          </a:stretch>
        </p:blipFill>
        <p:spPr>
          <a:xfrm>
            <a:off x="340964" y="1095595"/>
            <a:ext cx="10777892" cy="5372738"/>
          </a:xfrm>
          <a:prstGeom prst="rect">
            <a:avLst/>
          </a:prstGeom>
        </p:spPr>
      </p:pic>
      <p:pic>
        <p:nvPicPr>
          <p:cNvPr id="10" name="Imagen 9">
            <a:extLst>
              <a:ext uri="{FF2B5EF4-FFF2-40B4-BE49-F238E27FC236}">
                <a16:creationId xmlns:a16="http://schemas.microsoft.com/office/drawing/2014/main" id="{1B6D4402-E590-2395-264E-51AFC423E228}"/>
              </a:ext>
            </a:extLst>
          </p:cNvPr>
          <p:cNvPicPr>
            <a:picLocks noChangeAspect="1"/>
          </p:cNvPicPr>
          <p:nvPr/>
        </p:nvPicPr>
        <p:blipFill>
          <a:blip r:embed="rId4"/>
          <a:stretch>
            <a:fillRect/>
          </a:stretch>
        </p:blipFill>
        <p:spPr>
          <a:xfrm>
            <a:off x="9692408" y="2303390"/>
            <a:ext cx="2353362" cy="2251220"/>
          </a:xfrm>
          <a:prstGeom prst="rect">
            <a:avLst/>
          </a:prstGeom>
        </p:spPr>
      </p:pic>
    </p:spTree>
    <p:extLst>
      <p:ext uri="{BB962C8B-B14F-4D97-AF65-F5344CB8AC3E}">
        <p14:creationId xmlns:p14="http://schemas.microsoft.com/office/powerpoint/2010/main" val="15723663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3452</TotalTime>
  <Words>2363</Words>
  <Application>Microsoft Office PowerPoint</Application>
  <PresentationFormat>Panorámica</PresentationFormat>
  <Paragraphs>293</Paragraphs>
  <Slides>65</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65</vt:i4>
      </vt:variant>
    </vt:vector>
  </HeadingPairs>
  <TitlesOfParts>
    <vt:vector size="75" baseType="lpstr">
      <vt:lpstr>Arial</vt:lpstr>
      <vt:lpstr>Bookman Old Style</vt:lpstr>
      <vt:lpstr>Calibri</vt:lpstr>
      <vt:lpstr>Calibri Light</vt:lpstr>
      <vt:lpstr>Museo Sans 700</vt:lpstr>
      <vt:lpstr>Museo Sans 900</vt:lpstr>
      <vt:lpstr>Symbol</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Ana Negrete Irrazabal</cp:lastModifiedBy>
  <cp:revision>68</cp:revision>
  <cp:lastPrinted>2024-01-10T22:01:12Z</cp:lastPrinted>
  <dcterms:created xsi:type="dcterms:W3CDTF">2022-04-14T17:42:17Z</dcterms:created>
  <dcterms:modified xsi:type="dcterms:W3CDTF">2024-01-11T14:42:38Z</dcterms:modified>
</cp:coreProperties>
</file>