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71" r:id="rId5"/>
    <p:sldId id="273" r:id="rId6"/>
    <p:sldId id="268" r:id="rId7"/>
    <p:sldId id="286" r:id="rId8"/>
    <p:sldId id="283" r:id="rId9"/>
    <p:sldId id="285" r:id="rId10"/>
    <p:sldId id="269" r:id="rId11"/>
    <p:sldId id="284" r:id="rId12"/>
    <p:sldId id="282" r:id="rId13"/>
    <p:sldId id="258" r:id="rId14"/>
  </p:sldIdLst>
  <p:sldSz cx="12192000" cy="6858000"/>
  <p:notesSz cx="6858000" cy="9144000"/>
  <p:embeddedFontLst>
    <p:embeddedFont>
      <p:font typeface="Museo Sans 700" panose="02000000000000000000" pitchFamily="50" charset="0"/>
      <p:regular r:id="rId16"/>
      <p:bold r:id="rId17"/>
      <p:italic r:id="rId18"/>
      <p:boldItalic r:id="rId19"/>
    </p:embeddedFont>
    <p:embeddedFont>
      <p:font typeface="Museo Sans 900" panose="02000000000000000000" pitchFamily="50" charset="0"/>
      <p:bold r:id="rId20"/>
      <p:italic r:id="rId21"/>
      <p:boldItalic r:id="rId22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FF3FA"/>
    <a:srgbClr val="F7F2EB"/>
    <a:srgbClr val="0099FF"/>
    <a:srgbClr val="F6EEE6"/>
    <a:srgbClr val="F1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B8EDA-37EE-4CDD-8C73-CBC3B19CD977}" v="4" dt="2026-02-09T18:56:55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4671"/>
  </p:normalViewPr>
  <p:slideViewPr>
    <p:cSldViewPr snapToGrid="0" snapToObjects="1">
      <p:cViewPr varScale="1">
        <p:scale>
          <a:sx n="111" d="100"/>
          <a:sy n="11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Araneda Pesce" userId="dc54af70-e021-49a9-99c6-bee518746620" providerId="ADAL" clId="{BE9C0228-A6B8-4D9A-8AF2-B15CBBA995CB}"/>
    <pc:docChg chg="undo custSel modSld">
      <pc:chgData name="Alex Araneda Pesce" userId="dc54af70-e021-49a9-99c6-bee518746620" providerId="ADAL" clId="{BE9C0228-A6B8-4D9A-8AF2-B15CBBA995CB}" dt="2026-02-09T18:57:20.601" v="26" actId="1035"/>
      <pc:docMkLst>
        <pc:docMk/>
      </pc:docMkLst>
      <pc:sldChg chg="addSp delSp modSp mod">
        <pc:chgData name="Alex Araneda Pesce" userId="dc54af70-e021-49a9-99c6-bee518746620" providerId="ADAL" clId="{BE9C0228-A6B8-4D9A-8AF2-B15CBBA995CB}" dt="2026-02-09T18:56:48.946" v="20" actId="12788"/>
        <pc:sldMkLst>
          <pc:docMk/>
          <pc:sldMk cId="3192428990" sldId="256"/>
        </pc:sldMkLst>
        <pc:spChg chg="add del">
          <ac:chgData name="Alex Araneda Pesce" userId="dc54af70-e021-49a9-99c6-bee518746620" providerId="ADAL" clId="{BE9C0228-A6B8-4D9A-8AF2-B15CBBA995CB}" dt="2026-02-09T18:56:29.889" v="17" actId="478"/>
          <ac:spMkLst>
            <pc:docMk/>
            <pc:sldMk cId="3192428990" sldId="256"/>
            <ac:spMk id="10" creationId="{6B3D43D9-1CFC-179A-9628-4383C8E171B1}"/>
          </ac:spMkLst>
        </pc:spChg>
        <pc:picChg chg="add del mod">
          <ac:chgData name="Alex Araneda Pesce" userId="dc54af70-e021-49a9-99c6-bee518746620" providerId="ADAL" clId="{BE9C0228-A6B8-4D9A-8AF2-B15CBBA995CB}" dt="2026-02-09T18:51:53.275" v="3" actId="478"/>
          <ac:picMkLst>
            <pc:docMk/>
            <pc:sldMk cId="3192428990" sldId="256"/>
            <ac:picMk id="5" creationId="{A4DEBFB0-BE42-3565-58C3-6301DD8FD9A1}"/>
          </ac:picMkLst>
        </pc:picChg>
        <pc:picChg chg="add del mod">
          <ac:chgData name="Alex Araneda Pesce" userId="dc54af70-e021-49a9-99c6-bee518746620" providerId="ADAL" clId="{BE9C0228-A6B8-4D9A-8AF2-B15CBBA995CB}" dt="2026-02-09T18:52:23.721" v="5" actId="478"/>
          <ac:picMkLst>
            <pc:docMk/>
            <pc:sldMk cId="3192428990" sldId="256"/>
            <ac:picMk id="7" creationId="{A9A07C1D-444E-397B-92B5-6F7AFADC9625}"/>
          </ac:picMkLst>
        </pc:picChg>
        <pc:picChg chg="add mod">
          <ac:chgData name="Alex Araneda Pesce" userId="dc54af70-e021-49a9-99c6-bee518746620" providerId="ADAL" clId="{BE9C0228-A6B8-4D9A-8AF2-B15CBBA995CB}" dt="2026-02-09T18:56:48.946" v="20" actId="12788"/>
          <ac:picMkLst>
            <pc:docMk/>
            <pc:sldMk cId="3192428990" sldId="256"/>
            <ac:picMk id="9" creationId="{F4D68814-763C-5057-3AD8-B4B5227EDAAE}"/>
          </ac:picMkLst>
        </pc:picChg>
      </pc:sldChg>
      <pc:sldChg chg="addSp modSp mod">
        <pc:chgData name="Alex Araneda Pesce" userId="dc54af70-e021-49a9-99c6-bee518746620" providerId="ADAL" clId="{BE9C0228-A6B8-4D9A-8AF2-B15CBBA995CB}" dt="2026-02-09T18:57:20.601" v="26" actId="1035"/>
        <pc:sldMkLst>
          <pc:docMk/>
          <pc:sldMk cId="3868216601" sldId="258"/>
        </pc:sldMkLst>
        <pc:picChg chg="add mod">
          <ac:chgData name="Alex Araneda Pesce" userId="dc54af70-e021-49a9-99c6-bee518746620" providerId="ADAL" clId="{BE9C0228-A6B8-4D9A-8AF2-B15CBBA995CB}" dt="2026-02-09T18:57:20.601" v="26" actId="1035"/>
          <ac:picMkLst>
            <pc:docMk/>
            <pc:sldMk cId="3868216601" sldId="258"/>
            <ac:picMk id="2" creationId="{BA719F64-E624-1B13-D696-7C059659D5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E541-F67F-2F4B-B1A1-B6920160FEB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FD9B-0767-F343-8E73-06DF6033E6F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24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FD9B-0767-F343-8E73-06DF6033E6F3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990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2A161-C4F1-3D44-8A81-A5BF23636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C29D05-0138-8A45-92D0-DB568A0C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2BAF8-B2E8-F144-9819-B4E8CA5B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5065C-B7B7-1E4A-831C-7B586F15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DB506-A91E-934C-9EEC-E0105CD2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827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7CF20-44EF-E84C-B059-D117FCAC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3F56A-389B-9046-9B09-BC3F05F4F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EAE47-1881-A940-B3FE-BB91FF60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E84C8-B1E6-1E49-91B2-D9503271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EFE21-6E31-3B48-B836-9AF310A4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96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08086-01E8-4D43-A306-DA7ADAA8A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9B480-8E59-6340-91A1-322496019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AC823-AF05-D041-A1EA-69D72ABF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4535E-9305-5042-B312-1BA10087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75FC0-7C2B-2D4F-9C1B-359D28AD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53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344BB-908C-0B4A-97CF-9E355865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C290E-5E88-474A-ADDD-2EBA0FD2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A658E-A413-BC4B-BE59-BE2F719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5F4D7-3458-4946-AEC7-2B19EB55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23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1122-3AD1-3D40-A350-D810D071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6BAFC-724A-6F4C-86ED-A7B59B32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1AED1-B92B-6E4B-88E3-FF411A8A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56BC7-E78D-274C-8832-A9FDC9AC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3FBA9-5732-0D49-99C4-9EE6E360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214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13ECE-256C-C044-B18A-17424D1D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8698B-9742-E04E-8E8E-A809B698E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78ED0-B69D-CA4F-ADDF-6AEBF7BB3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F0C0D2-3B93-D944-BEE2-652516F3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2E5D3-CF12-FD45-A0AF-801E21B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0BA88-461D-874B-BFAA-5E874F08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14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C945-780C-634D-96A5-F4E0A09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2F737-9345-CD40-8FB0-D8BF1A54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02929-88CF-5441-ABAA-143F815E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CBA2CD-22D9-5D42-8E6B-7C22598D7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AC623D-87AE-7241-8092-2D5C99DA1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963534-0286-D845-99A9-A31E7ED7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6F7B99-888F-2446-BB1F-8AC35D4D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E672B-6A63-4146-9186-DB1E75CF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25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3CE6-0F00-0E45-AFA0-88C7B8FC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149A32-E966-FF4C-937F-79B5F9B9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22680A-80AB-EE4B-9705-E22B7FF9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9B6106-0401-A944-A70C-24DECCDB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40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99B3AC-CD3C-BC40-8107-01A2919F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FCED3-F550-564D-9074-D12773EF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99E08-E673-574B-86B1-DFB0AF2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598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E04DC-36EF-B145-96F8-DF4C35CC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98C1EF-C3A9-BD4B-B4A9-AD70CC0D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77A8E-A2F1-0342-9576-CC940798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DD616-DF02-5245-AA3C-009DD74F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FE3C0D-99E4-0948-A169-7878975F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948AD-ECF3-084E-BD7F-BC79B730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48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6506E-F451-F240-94AF-9EA401D5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CD6A37-958C-7F45-B891-C5CB5CF85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E8D2D-EB0C-E846-9ECA-059C69011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BA056-B5F4-ED42-B5FE-0C5DE0CD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CD8319-908C-1343-84E0-C92F8CBC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E96485-FC35-B74B-9066-140A47C7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51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188014-5831-7B43-972A-636BF05B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A290D-D179-A849-937F-F0453C66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25FFF-AF91-C14D-9807-0A44D51D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756-A832-6946-8293-694AA9BB0A1E}" type="datetimeFigureOut">
              <a:rPr lang="es-CL" smtClean="0"/>
              <a:t>09-02-2026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FE25BD-8CB2-ED40-8DC7-5B1CE4AD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12EE4-3193-F541-8679-F97C19758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64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B1CDE4-9631-3265-BFD4-65D66851E53F}"/>
              </a:ext>
            </a:extLst>
          </p:cNvPr>
          <p:cNvSpPr txBox="1"/>
          <p:nvPr/>
        </p:nvSpPr>
        <p:spPr>
          <a:xfrm flipH="1">
            <a:off x="608408" y="2246154"/>
            <a:ext cx="105675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8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Comités Bipartitos de Capacitación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8C9D82-F10F-63BC-DAFE-7DBEDF4B93E5}"/>
              </a:ext>
            </a:extLst>
          </p:cNvPr>
          <p:cNvSpPr txBox="1"/>
          <p:nvPr/>
        </p:nvSpPr>
        <p:spPr>
          <a:xfrm flipH="1">
            <a:off x="608408" y="2892485"/>
            <a:ext cx="10567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accent5">
                    <a:lumMod val="75000"/>
                  </a:schemeClr>
                </a:solidFill>
                <a:latin typeface="Museo Sans 7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Seminario para promoción y difusión de esta </a:t>
            </a:r>
          </a:p>
          <a:p>
            <a:pPr algn="ctr"/>
            <a:r>
              <a:rPr lang="es-CL" sz="2800" b="1" dirty="0">
                <a:solidFill>
                  <a:schemeClr val="accent5">
                    <a:lumMod val="75000"/>
                  </a:schemeClr>
                </a:solidFill>
                <a:latin typeface="Museo Sans 7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herramienta de capacitación</a:t>
            </a:r>
          </a:p>
        </p:txBody>
      </p: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F4D68814-763C-5057-3AD8-B4B5227E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812" y="5401665"/>
            <a:ext cx="4924376" cy="9708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242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608407" y="796655"/>
            <a:ext cx="726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Radiografía a los CBC en Chile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FC0500-F762-91C7-066A-47B03E9E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9F243D3-3497-E18C-9D65-4B90B230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3421"/>
              </p:ext>
            </p:extLst>
          </p:nvPr>
        </p:nvGraphicFramePr>
        <p:xfrm>
          <a:off x="1040524" y="2148840"/>
          <a:ext cx="950001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176">
                  <a:extLst>
                    <a:ext uri="{9D8B030D-6E8A-4147-A177-3AD203B41FA5}">
                      <a16:colId xmlns:a16="http://schemas.microsoft.com/office/drawing/2014/main" val="47949046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31134174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836813647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77742419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931451192"/>
                    </a:ext>
                  </a:extLst>
                </a:gridCol>
                <a:gridCol w="1790240">
                  <a:extLst>
                    <a:ext uri="{9D8B030D-6E8A-4147-A177-3AD203B41FA5}">
                      <a16:colId xmlns:a16="http://schemas.microsoft.com/office/drawing/2014/main" val="2241468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Total año 2024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Con 20% FT por CBC 2024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% CBC 2024</a:t>
                      </a:r>
                      <a:endParaRPr lang="es-CL" sz="2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/>
                        <a:t>% CBC 2023</a:t>
                      </a:r>
                      <a:endParaRPr lang="es-CL" sz="2400" dirty="0"/>
                    </a:p>
                    <a:p>
                      <a:pPr algn="ctr"/>
                      <a:endParaRPr lang="es-CL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142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Acciones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7,31</a:t>
                      </a:r>
                    </a:p>
                  </a:txBody>
                  <a:tcPr marL="7620" marR="7620" marT="7620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694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N° Empresas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5,39</a:t>
                      </a:r>
                    </a:p>
                  </a:txBody>
                  <a:tcPr marL="7620" marR="7620" marT="7620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491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Participaciones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</a:t>
                      </a:r>
                    </a:p>
                  </a:txBody>
                  <a:tcPr marL="7620" marR="7620" marT="7620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806276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2A0C6CC-A1E1-D26B-5361-B688AC30B84E}"/>
              </a:ext>
            </a:extLst>
          </p:cNvPr>
          <p:cNvSpPr txBox="1"/>
          <p:nvPr/>
        </p:nvSpPr>
        <p:spPr>
          <a:xfrm>
            <a:off x="608409" y="1417592"/>
            <a:ext cx="67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SENCE (Unidad Franquicia Tributaria)</a:t>
            </a:r>
            <a:endParaRPr lang="es-ES" b="1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237A9-37A6-3EFF-EB13-D5A0FDE1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6D776B2-AF76-DF91-DFCC-CE34C73C5E8C}"/>
              </a:ext>
            </a:extLst>
          </p:cNvPr>
          <p:cNvSpPr txBox="1"/>
          <p:nvPr/>
        </p:nvSpPr>
        <p:spPr>
          <a:xfrm flipH="1">
            <a:off x="608407" y="938549"/>
            <a:ext cx="860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Estrategias para revertir baja tasa CBC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734810-0551-C783-5670-13F97853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992FAB-2A60-A87C-A6E5-2E0E015CFE35}"/>
              </a:ext>
            </a:extLst>
          </p:cNvPr>
          <p:cNvSpPr txBox="1"/>
          <p:nvPr/>
        </p:nvSpPr>
        <p:spPr>
          <a:xfrm>
            <a:off x="675860" y="1982073"/>
            <a:ext cx="1071604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constitución a través de medios efectivos de difusión, tanto a nivel de empresas como de </a:t>
            </a:r>
            <a:r>
              <a:rPr lang="es-MX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sindicatos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especial en el cual las empresas deben informar la constitución de un CBC (de uso común y en permanente coordinación DT-SENCE).</a:t>
            </a:r>
          </a:p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para hacer exigible la conformación de programas de capacitación utilizando instancias formales de negociación colectiva.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E76D91-E5FB-A03F-DA95-319B77E6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21286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2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3A35B7-554F-20FD-1497-C1130330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F22C74-A7F9-238C-7344-A81A9BB529D4}"/>
              </a:ext>
            </a:extLst>
          </p:cNvPr>
          <p:cNvSpPr txBox="1"/>
          <p:nvPr/>
        </p:nvSpPr>
        <p:spPr>
          <a:xfrm flipH="1">
            <a:off x="1783009" y="895209"/>
            <a:ext cx="896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Desafíos y oportunidades</a:t>
            </a:r>
            <a:endParaRPr lang="es-CL" sz="3200" b="1" dirty="0">
              <a:solidFill>
                <a:schemeClr val="accent1">
                  <a:lumMod val="50000"/>
                </a:schemeClr>
              </a:solidFill>
              <a:latin typeface="Museo Sans 900" panose="02000000000000000000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D8F9B1-72D5-F4BE-DBEB-5B6606671230}"/>
              </a:ext>
            </a:extLst>
          </p:cNvPr>
          <p:cNvSpPr txBox="1"/>
          <p:nvPr/>
        </p:nvSpPr>
        <p:spPr>
          <a:xfrm>
            <a:off x="1024759" y="1894376"/>
            <a:ext cx="103138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OTIC más comprometidos en la promoción de los CBC.</a:t>
            </a:r>
          </a:p>
          <a:p>
            <a:pPr marL="536575" indent="-536575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empresas + Ejecutivos empresa SENCE y OMIL ofreciendo asesoría permanente para la constitución y operación de CBC. </a:t>
            </a:r>
          </a:p>
          <a:p>
            <a:pPr marL="536575" indent="-536575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legales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(Mintrab, como producto de un dialogo social tripartito): </a:t>
            </a:r>
          </a:p>
          <a:p>
            <a:pPr marL="1908175" lvl="3" indent="-536575">
              <a:spcAft>
                <a:spcPts val="1200"/>
              </a:spcAft>
              <a:buClr>
                <a:srgbClr val="FF0000"/>
              </a:buClr>
              <a:buFont typeface="+mj-lt"/>
              <a:buAutoNum type="alphaLcParenR"/>
            </a:pPr>
            <a:r>
              <a:rPr lang="es-MX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igualar condiciones de comité paritario</a:t>
            </a:r>
          </a:p>
          <a:p>
            <a:pPr marL="1908175" lvl="3" indent="-536575">
              <a:spcAft>
                <a:spcPts val="1200"/>
              </a:spcAft>
              <a:buClr>
                <a:srgbClr val="FF0000"/>
              </a:buClr>
              <a:buFont typeface="+mj-lt"/>
              <a:buAutoNum type="alphaLcParenR"/>
            </a:pPr>
            <a:r>
              <a:rPr lang="es-MX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exigibilidad a la creación de programas</a:t>
            </a:r>
          </a:p>
          <a:p>
            <a:pPr marL="1908175" lvl="3" indent="-536575">
              <a:spcAft>
                <a:spcPts val="1200"/>
              </a:spcAft>
              <a:buClr>
                <a:srgbClr val="FF0000"/>
              </a:buClr>
              <a:buFont typeface="+mj-lt"/>
              <a:buAutoNum type="alphaLcParenR"/>
            </a:pPr>
            <a:r>
              <a:rPr lang="es-MX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sanciones a la no constitución de CBC</a:t>
            </a:r>
          </a:p>
        </p:txBody>
      </p:sp>
    </p:spTree>
    <p:extLst>
      <p:ext uri="{BB962C8B-B14F-4D97-AF65-F5344CB8AC3E}">
        <p14:creationId xmlns:p14="http://schemas.microsoft.com/office/powerpoint/2010/main" val="222682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A7730C-A214-8FEC-6EC4-62285ECC4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71" y="4229674"/>
            <a:ext cx="1358348" cy="13583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BA719F64-E624-1B13-D696-7C059659D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549" y="2257055"/>
            <a:ext cx="5900902" cy="11633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821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608408" y="938549"/>
            <a:ext cx="1056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Objetivos del Comité Bipartito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692665-7B69-B878-18F6-2584F1E5D05E}"/>
              </a:ext>
            </a:extLst>
          </p:cNvPr>
          <p:cNvSpPr txBox="1"/>
          <p:nvPr/>
        </p:nvSpPr>
        <p:spPr>
          <a:xfrm>
            <a:off x="608409" y="1837136"/>
            <a:ext cx="107112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Ley 19.518, en su artículo 13°, indica que: “las empresas podrán constituir un comité bipartito de capacitación. Ello será obligatorio en aquellas empresas cuya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dotación de personal sea igual o superior a 15 trabajadores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s-MX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funciones del comité serán acordar y evaluar el o los programas de capacitación ocupacional de la empresa, así como asesorar a la dirección de la misma en materias de capacitación”.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FA1A2D-58E3-F9AA-EB92-3937B38D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608408" y="938549"/>
            <a:ext cx="10567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Incentivo</a:t>
            </a:r>
          </a:p>
          <a:p>
            <a:endParaRPr lang="es-CL" sz="3600" b="1" dirty="0">
              <a:solidFill>
                <a:schemeClr val="accent1">
                  <a:lumMod val="50000"/>
                </a:schemeClr>
              </a:solidFill>
              <a:latin typeface="Museo Sans 900" panose="02000000000000000000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E1B80E-1D80-8FB9-78E7-35F7A209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4D674C-BFD0-4FFD-174A-32B594D47964}"/>
              </a:ext>
            </a:extLst>
          </p:cNvPr>
          <p:cNvSpPr txBox="1"/>
          <p:nvPr/>
        </p:nvSpPr>
        <p:spPr>
          <a:xfrm>
            <a:off x="608408" y="1584880"/>
            <a:ext cx="763695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14° : </a:t>
            </a:r>
            <a:r>
              <a:rPr lang="es-MX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“los programas acordados con el comité bipartito darán derecho a las empresas a acceder al beneficio adicional establecido en el </a:t>
            </a:r>
            <a:r>
              <a:rPr lang="es-MX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39 </a:t>
            </a:r>
            <a:r>
              <a:rPr lang="es-MX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esta ley”, </a:t>
            </a:r>
          </a:p>
          <a:p>
            <a:r>
              <a:rPr lang="es-MX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señala: “las empresas que realicen actividades de </a:t>
            </a:r>
            <a:r>
              <a:rPr lang="es-MX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capacitación y certificación de competencias laborales </a:t>
            </a:r>
            <a:r>
              <a:rPr lang="es-MX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incluidas en un programa acordado en los términos del artículo 13 y siguientes de la presente ley, podrán descontar hasta un </a:t>
            </a:r>
            <a:r>
              <a:rPr lang="es-MX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veinte por ciento adicional </a:t>
            </a:r>
            <a:r>
              <a:rPr lang="es-MX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monto del gasto imputable”.</a:t>
            </a:r>
            <a:endParaRPr lang="es-E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72FD14-0EC5-E696-0DDA-7BACD0CF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15" y="1584880"/>
            <a:ext cx="4065104" cy="40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0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675859" y="987765"/>
            <a:ext cx="1047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Normas generales de constitución (1/2)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692665-7B69-B878-18F6-2584F1E5D05E}"/>
              </a:ext>
            </a:extLst>
          </p:cNvPr>
          <p:cNvSpPr txBox="1"/>
          <p:nvPr/>
        </p:nvSpPr>
        <p:spPr>
          <a:xfrm>
            <a:off x="675859" y="1920353"/>
            <a:ext cx="10470361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representantes de los trabajadores/as y 3 de la empresa</a:t>
            </a:r>
          </a:p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 de representantes electos depende del porcentaje de trabajadores/as sindicalizados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D285EE-A36F-4739-1690-AC86F2C2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60163A-4F9A-542B-850C-AEA5E4AE7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18" t="36600" r="29446" b="30900"/>
          <a:stretch/>
        </p:blipFill>
        <p:spPr>
          <a:xfrm>
            <a:off x="2488288" y="3565127"/>
            <a:ext cx="7516698" cy="29078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1571FB-947C-49DF-1E30-6DF16966BE9A}"/>
              </a:ext>
            </a:extLst>
          </p:cNvPr>
          <p:cNvSpPr txBox="1"/>
          <p:nvPr/>
        </p:nvSpPr>
        <p:spPr>
          <a:xfrm rot="16200000" flipH="1">
            <a:off x="8828690" y="5248789"/>
            <a:ext cx="177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C00000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Votación</a:t>
            </a:r>
          </a:p>
        </p:txBody>
      </p:sp>
    </p:spTree>
    <p:extLst>
      <p:ext uri="{BB962C8B-B14F-4D97-AF65-F5344CB8AC3E}">
        <p14:creationId xmlns:p14="http://schemas.microsoft.com/office/powerpoint/2010/main" val="218798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675859" y="987765"/>
            <a:ext cx="1021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Normas generales de constitución (2/2)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692665-7B69-B878-18F6-2584F1E5D05E}"/>
              </a:ext>
            </a:extLst>
          </p:cNvPr>
          <p:cNvSpPr txBox="1"/>
          <p:nvPr/>
        </p:nvSpPr>
        <p:spPr>
          <a:xfrm>
            <a:off x="675859" y="1920353"/>
            <a:ext cx="1047036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buClr>
                <a:srgbClr val="FFFF00"/>
              </a:buClr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 del Comité Bipartito de Capacitación</a:t>
            </a:r>
          </a:p>
          <a:p>
            <a:pPr>
              <a:spcAft>
                <a:spcPts val="900"/>
              </a:spcAft>
              <a:buClr>
                <a:srgbClr val="FFFF00"/>
              </a:buClr>
            </a:pP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9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MX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 el o los programas de capacitación ocupacional de la empresa.</a:t>
            </a:r>
          </a:p>
          <a:p>
            <a:pPr marL="514350" indent="-514350">
              <a:spcAft>
                <a:spcPts val="9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MX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el o los programas de </a:t>
            </a:r>
            <a:r>
              <a:rPr lang="es-MX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y certificación de competencias laborales.</a:t>
            </a:r>
          </a:p>
          <a:p>
            <a:pPr marL="514350" indent="-514350">
              <a:spcAft>
                <a:spcPts val="900"/>
              </a:spcAft>
              <a:buClr>
                <a:srgbClr val="FFFF00"/>
              </a:buClr>
              <a:buFont typeface="+mj-lt"/>
              <a:buAutoNum type="arabicPeriod"/>
            </a:pPr>
            <a:r>
              <a:rPr lang="es-MX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Asesorar a la dirección de la empresa en materias de capacitación.</a:t>
            </a:r>
            <a:endParaRPr lang="es-CL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D285EE-A36F-4739-1690-AC86F2C2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398B29-1008-3CE7-9CC4-168FC0E00AFB}"/>
              </a:ext>
            </a:extLst>
          </p:cNvPr>
          <p:cNvSpPr txBox="1"/>
          <p:nvPr/>
        </p:nvSpPr>
        <p:spPr>
          <a:xfrm flipH="1">
            <a:off x="608407" y="938549"/>
            <a:ext cx="860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Fiscalización y supervisión</a:t>
            </a:r>
            <a:endParaRPr lang="es-CL" sz="3600" b="1" dirty="0">
              <a:solidFill>
                <a:schemeClr val="bg1"/>
              </a:solidFill>
              <a:latin typeface="Museo Sans 900" panose="02000000000000000000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7FF004-013A-D030-1632-98A53A8C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BAD1E4-8F7A-78B5-8061-E7B65CE22C69}"/>
              </a:ext>
            </a:extLst>
          </p:cNvPr>
          <p:cNvSpPr txBox="1"/>
          <p:nvPr/>
        </p:nvSpPr>
        <p:spPr>
          <a:xfrm>
            <a:off x="675861" y="1982073"/>
            <a:ext cx="9209118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18°: </a:t>
            </a:r>
          </a:p>
          <a:p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del Trabajo está a cargo de la fiscalización de la constitución de los Comités Bipartitos de Capacitación y de su cumplimiento legal, </a:t>
            </a:r>
          </a:p>
          <a:p>
            <a:pPr marL="457200" indent="-457200">
              <a:spcAft>
                <a:spcPts val="9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SENCE debe supervisar el cumplimiento de los planes y programas de capacitación, que se diseñen y despliegan en la organización.</a:t>
            </a:r>
            <a:endParaRPr lang="es-C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25CBC9-6765-7289-0165-843BB6AC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751049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8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F9DD0-572F-5074-7E1F-EC44DE7E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9D7F3D0-0ADB-A0F8-3776-A3FABC861074}"/>
              </a:ext>
            </a:extLst>
          </p:cNvPr>
          <p:cNvSpPr txBox="1"/>
          <p:nvPr/>
        </p:nvSpPr>
        <p:spPr>
          <a:xfrm flipH="1">
            <a:off x="608407" y="938549"/>
            <a:ext cx="860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Beneficios de constituir un CBC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658E37-64BF-6432-AE59-036017AA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4BBC06-AF61-CD42-6F71-9F58F6BD09A9}"/>
              </a:ext>
            </a:extLst>
          </p:cNvPr>
          <p:cNvSpPr txBox="1"/>
          <p:nvPr/>
        </p:nvSpPr>
        <p:spPr>
          <a:xfrm>
            <a:off x="675861" y="1982073"/>
            <a:ext cx="1051307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 la capacitación tanco con las necesidades reales de la empresa como con las necesidades de capacitación de los trabajadores (</a:t>
            </a:r>
            <a:r>
              <a:rPr lang="es-MX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productividad y empleabilidad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la participación y compromiso de los trabajadores 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el uso eficiente de los recursos SENCE ya que un CBC bien constituido permite diseñar el Plan Anual de Capacitación, priorizar cursos pertinentes y evitar desperdicio de la franquicia tributaria. 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 la ley y reduce riesgos de fiscalización</a:t>
            </a:r>
            <a:endParaRPr lang="es-C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F27E3F-6E66-D61B-24F9-10643F74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35172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9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3A89A-AE1B-209E-DE10-5929A9C4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917A90E-F4AD-F4CD-A8B9-A8E0AA61C035}"/>
              </a:ext>
            </a:extLst>
          </p:cNvPr>
          <p:cNvSpPr txBox="1"/>
          <p:nvPr/>
        </p:nvSpPr>
        <p:spPr>
          <a:xfrm flipH="1">
            <a:off x="608407" y="796655"/>
            <a:ext cx="726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Radiografía a los CBC en Chile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C52D58-6740-F77D-CF71-2C84950E4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C82736-F7DC-00D9-100A-2F4D44817F26}"/>
              </a:ext>
            </a:extLst>
          </p:cNvPr>
          <p:cNvSpPr txBox="1"/>
          <p:nvPr/>
        </p:nvSpPr>
        <p:spPr>
          <a:xfrm>
            <a:off x="608409" y="1417592"/>
            <a:ext cx="67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SENCE (Unidad Franquicia Tributaria)</a:t>
            </a:r>
            <a:endParaRPr lang="es-ES" b="1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5A8C04-E560-F3DE-6D30-1565CDE2FEAF}"/>
              </a:ext>
            </a:extLst>
          </p:cNvPr>
          <p:cNvSpPr txBox="1"/>
          <p:nvPr/>
        </p:nvSpPr>
        <p:spPr>
          <a:xfrm>
            <a:off x="608407" y="2042913"/>
            <a:ext cx="106470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2022, según la encuesta Laboral ENCLA 2023, el </a:t>
            </a:r>
            <a:r>
              <a:rPr lang="es-MX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12,2%</a:t>
            </a:r>
            <a:r>
              <a:rPr 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empresas en Chile contaba con un Comité Bipartito de Capacitación (6.190 empresas, contadas sobre las empresas que cuentan con 15 o más trabajadores).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preliminares de SENCE-DT muestran que al 2024, este </a:t>
            </a:r>
            <a:r>
              <a:rPr lang="es-MX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porcentahe</a:t>
            </a:r>
            <a:r>
              <a:rPr 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habría crecido en torno al 20%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 implica que, incluso entre las empresas obligadas, alrededor del 88% no tiene Comité Bipartito de Capacitación constituido.</a:t>
            </a:r>
            <a:endParaRPr lang="es-ES" sz="26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8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15AB8C-37D3-1261-28A8-3D86AF49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92C5ECC-6541-EB2A-1FF2-4A163245E265}"/>
              </a:ext>
            </a:extLst>
          </p:cNvPr>
          <p:cNvSpPr txBox="1"/>
          <p:nvPr/>
        </p:nvSpPr>
        <p:spPr>
          <a:xfrm flipH="1">
            <a:off x="608407" y="796655"/>
            <a:ext cx="726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Museo Sans 900" panose="02000000000000000000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Radiografía a los CBC en Chile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7C7D6E-703B-6A11-F07E-932728D8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0"/>
            <a:ext cx="2568271" cy="1351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415623-45C5-C3A9-81EE-72E47A1F62E9}"/>
              </a:ext>
            </a:extLst>
          </p:cNvPr>
          <p:cNvSpPr txBox="1"/>
          <p:nvPr/>
        </p:nvSpPr>
        <p:spPr>
          <a:xfrm>
            <a:off x="608409" y="1417592"/>
            <a:ext cx="679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SENCE (Unidad Franquicia Tributaria)</a:t>
            </a:r>
            <a:endParaRPr lang="es-ES" b="1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603DE6-AD94-601A-2F1D-3E668586D9C0}"/>
              </a:ext>
            </a:extLst>
          </p:cNvPr>
          <p:cNvSpPr txBox="1"/>
          <p:nvPr/>
        </p:nvSpPr>
        <p:spPr>
          <a:xfrm>
            <a:off x="608407" y="2042913"/>
            <a:ext cx="1064702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Principales razones para no constituir un comité</a:t>
            </a:r>
          </a:p>
          <a:p>
            <a:pPr>
              <a:spcAft>
                <a:spcPts val="900"/>
              </a:spcAft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(estudio Universidad de Chile, 2023)</a:t>
            </a:r>
          </a:p>
          <a:p>
            <a:pPr>
              <a:spcAft>
                <a:spcPts val="900"/>
              </a:spcAft>
            </a:pP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63% </a:t>
            </a:r>
            <a:r>
              <a:rPr lang="es-MX" sz="24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Desconocimiento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17% </a:t>
            </a:r>
            <a:r>
              <a:rPr lang="es-MX" sz="24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Dificultades operativas para constituir CBC (representantes trabajadores / fragmentación sindical, otros)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11% </a:t>
            </a:r>
            <a:r>
              <a:rPr lang="es-MX" sz="24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Decisión corporativa (aun ante obligatoriedad legal)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62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2428</TotalTime>
  <Words>717</Words>
  <Application>Microsoft Office PowerPoint</Application>
  <PresentationFormat>Panorámica</PresentationFormat>
  <Paragraphs>77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Calibri Light</vt:lpstr>
      <vt:lpstr>Museo Sans 900</vt:lpstr>
      <vt:lpstr>Museo Sans 700</vt:lpstr>
      <vt:lpstr>Calibri</vt:lpstr>
      <vt:lpstr>Arial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Alex Araneda Pesce</cp:lastModifiedBy>
  <cp:revision>93</cp:revision>
  <dcterms:created xsi:type="dcterms:W3CDTF">2022-04-14T17:42:17Z</dcterms:created>
  <dcterms:modified xsi:type="dcterms:W3CDTF">2026-02-09T18:57:21Z</dcterms:modified>
</cp:coreProperties>
</file>